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2" r:id="rId3"/>
    <p:sldId id="259" r:id="rId4"/>
    <p:sldId id="345" r:id="rId5"/>
    <p:sldId id="291" r:id="rId6"/>
    <p:sldId id="284" r:id="rId7"/>
    <p:sldId id="285" r:id="rId8"/>
    <p:sldId id="286" r:id="rId9"/>
    <p:sldId id="287" r:id="rId10"/>
    <p:sldId id="342" r:id="rId11"/>
    <p:sldId id="318" r:id="rId12"/>
    <p:sldId id="319" r:id="rId13"/>
    <p:sldId id="320" r:id="rId14"/>
    <p:sldId id="336" r:id="rId15"/>
    <p:sldId id="338" r:id="rId16"/>
    <p:sldId id="337" r:id="rId17"/>
    <p:sldId id="339" r:id="rId18"/>
    <p:sldId id="321" r:id="rId19"/>
    <p:sldId id="340" r:id="rId20"/>
    <p:sldId id="341" r:id="rId21"/>
    <p:sldId id="334" r:id="rId22"/>
    <p:sldId id="343" r:id="rId23"/>
    <p:sldId id="344" r:id="rId24"/>
    <p:sldId id="33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clrMru>
    <a:srgbClr val="428026"/>
    <a:srgbClr val="408000"/>
    <a:srgbClr val="941100"/>
    <a:srgbClr val="AAAAAA"/>
    <a:srgbClr val="D8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2"/>
    <p:restoredTop sz="98408" autoAdjust="0"/>
  </p:normalViewPr>
  <p:slideViewPr>
    <p:cSldViewPr snapToGrid="0" snapToObjects="1">
      <p:cViewPr>
        <p:scale>
          <a:sx n="81" d="100"/>
          <a:sy n="81" d="100"/>
        </p:scale>
        <p:origin x="-1600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DC40-BAAB-8048-9C20-2406F3AD1B97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6F13F-6056-F14B-8C44-EFE9C152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43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341C0-CF66-A547-80B8-09CAB5435A76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61D3-D199-1644-B94A-C30C1D8E8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2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00D1C-7B3E-B246-94AC-7F076352AB2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2053736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61D3-D199-1644-B94A-C30C1D8E87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7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story</a:t>
            </a:r>
            <a:r>
              <a:rPr lang="en-US" baseline="0" dirty="0" smtClean="0"/>
              <a:t> of first class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B6E4-4051-4C45-8D55-A2251DFAF4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3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7CD60-FB04-EE4B-B3F4-E78BA03511F3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6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1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important single factor influencing learning is what the learner already knows. Ascertain this and teach him accordingly. David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Ausubel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61D3-D199-1644-B94A-C30C1D8E87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2BCF5-E175-0048-9CE1-48E9A5DC899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7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important single factor influencing learning is what the learner already knows. Ascertain this and teach him accordingly.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61D3-D199-1644-B94A-C30C1D8E87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story</a:t>
            </a:r>
            <a:r>
              <a:rPr lang="en-US" baseline="0" dirty="0" smtClean="0"/>
              <a:t> of first class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B6E4-4051-4C45-8D55-A2251DFAF45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3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00D1C-7B3E-B246-94AC-7F076352AB2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205373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61D3-D199-1644-B94A-C30C1D8E87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"/>
            <a:ext cx="9144000" cy="138537"/>
          </a:xfrm>
          <a:prstGeom prst="rect">
            <a:avLst/>
          </a:prstGeom>
          <a:solidFill>
            <a:srgbClr val="4280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498E2F9-C266-3A46-9898-A5034FA01F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EA31A45-C371-BB4B-BD82-CAD0A1FC4B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8"/>
            <a:ext cx="9144000" cy="138537"/>
          </a:xfrm>
          <a:prstGeom prst="rect">
            <a:avLst/>
          </a:prstGeom>
          <a:solidFill>
            <a:srgbClr val="4280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64240"/>
            <a:ext cx="9144000" cy="1905000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Peter E.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Doolittle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Assistant Provost of Teaching and Learning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Executive Director, Center </a:t>
            </a: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for Instructional Development &amp;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Educational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Research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Professor, Educational Psychology, School of Education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Virginia Tech • Blacksburg • Virginia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572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Designing </a:t>
            </a:r>
            <a:r>
              <a:rPr lang="en-US" sz="4000" dirty="0" smtClean="0">
                <a:latin typeface="Century Gothic"/>
                <a:cs typeface="Century Gothic"/>
              </a:rPr>
              <a:t>Integrative</a:t>
            </a:r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Learning Experiences</a:t>
            </a:r>
          </a:p>
        </p:txBody>
      </p:sp>
      <p:pic>
        <p:nvPicPr>
          <p:cNvPr id="7" name="Picture 6" descr="SCALEUP_class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109"/>
            <a:ext cx="4572000" cy="3028950"/>
          </a:xfrm>
          <a:prstGeom prst="rect">
            <a:avLst/>
          </a:prstGeom>
        </p:spPr>
      </p:pic>
      <p:pic>
        <p:nvPicPr>
          <p:cNvPr id="11" name="Picture 10" descr="exploratory-gal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69109"/>
            <a:ext cx="5151427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8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latin typeface="Century Gothic" charset="0"/>
                <a:ea typeface="Century Gothic" charset="0"/>
                <a:cs typeface="Century Gothic" charset="0"/>
              </a:rPr>
              <a:t>Heuristic </a:t>
            </a:r>
            <a:r>
              <a:rPr lang="en-US" cap="none" dirty="0" smtClean="0">
                <a:solidFill>
                  <a:srgbClr val="7F7F7F"/>
                </a:solidFill>
                <a:latin typeface="Century Gothic" charset="0"/>
                <a:ea typeface="Century Gothic" charset="0"/>
                <a:cs typeface="Century Gothic" charset="0"/>
              </a:rPr>
              <a:t>to</a:t>
            </a:r>
            <a:r>
              <a:rPr lang="en-US" cap="none" dirty="0" smtClean="0">
                <a:latin typeface="Century Gothic" charset="0"/>
                <a:ea typeface="Century Gothic" charset="0"/>
                <a:cs typeface="Century Gothic" charset="0"/>
              </a:rPr>
              <a:t> Principles </a:t>
            </a:r>
            <a:r>
              <a:rPr lang="en-US" cap="none" dirty="0" smtClean="0">
                <a:solidFill>
                  <a:srgbClr val="7F7F7F"/>
                </a:solidFill>
                <a:latin typeface="Century Gothic" charset="0"/>
                <a:ea typeface="Century Gothic" charset="0"/>
                <a:cs typeface="Century Gothic" charset="0"/>
              </a:rPr>
              <a:t>to</a:t>
            </a:r>
            <a:r>
              <a:rPr lang="en-US" cap="none" dirty="0" smtClean="0">
                <a:latin typeface="Century Gothic" charset="0"/>
                <a:ea typeface="Century Gothic" charset="0"/>
                <a:cs typeface="Century Gothic" charset="0"/>
              </a:rPr>
              <a:t> Strategies</a:t>
            </a:r>
            <a:endParaRPr lang="en-US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 descr="Heidi_Sayre_Per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1" y="1997701"/>
            <a:ext cx="45720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entury Gothic"/>
                <a:cs typeface="Century Gothic"/>
              </a:rPr>
              <a:t>Peer-to-Peer Review/Critique/Feedback</a:t>
            </a:r>
            <a:endParaRPr lang="en-US" cap="none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1695" y="1600200"/>
            <a:ext cx="8014306" cy="10653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Peers provide feedback on each other’s writings, drawings, artifacts, presentations, posters.</a:t>
            </a:r>
          </a:p>
          <a:p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(Cho &amp;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McArthor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2011;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Kulkarni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2015; Levi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Altstaedter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&amp; Doolittle, 2014; 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Lundstrom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&amp; Baker, 2008;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Nicol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et al., 2013; Stacey et l., 2015)</a:t>
            </a:r>
            <a:endParaRPr lang="en-US" sz="16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 descr="122215a_inlin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86820"/>
            <a:ext cx="4572000" cy="26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7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tx1">
                    <a:lumMod val="50000"/>
                  </a:schemeClr>
                </a:solidFill>
                <a:latin typeface="Century Gothic"/>
                <a:cs typeface="Century Gothic"/>
              </a:rPr>
              <a:t>Peer-to-Peer Review/Critique/Feedback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7924800" cy="4480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/>
                <a:cs typeface="Century Gothic"/>
              </a:rPr>
              <a:t>The findings show that producing feedback reviews engages students in multiple acts of evaluative </a:t>
            </a:r>
            <a:r>
              <a:rPr lang="en-US" sz="2400" dirty="0" smtClean="0">
                <a:latin typeface="Century Gothic"/>
                <a:cs typeface="Century Gothic"/>
              </a:rPr>
              <a:t>judgment</a:t>
            </a:r>
            <a:r>
              <a:rPr lang="en-US" sz="2400" dirty="0">
                <a:latin typeface="Century Gothic"/>
                <a:cs typeface="Century Gothic"/>
              </a:rPr>
              <a:t>, both about the work of peers, and, through a reflective process, about their own work; 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that </a:t>
            </a:r>
            <a:r>
              <a:rPr lang="en-US" sz="2400" dirty="0">
                <a:latin typeface="Century Gothic"/>
                <a:cs typeface="Century Gothic"/>
              </a:rPr>
              <a:t>it involves them in both invoking and applying criteria to explain those </a:t>
            </a:r>
            <a:r>
              <a:rPr lang="en-US" sz="2400" dirty="0" smtClean="0">
                <a:latin typeface="Century Gothic"/>
                <a:cs typeface="Century Gothic"/>
              </a:rPr>
              <a:t>judgments</a:t>
            </a:r>
            <a:r>
              <a:rPr lang="en-US" sz="2400" dirty="0">
                <a:latin typeface="Century Gothic"/>
                <a:cs typeface="Century Gothic"/>
              </a:rPr>
              <a:t>; and that it shifts control of feedback processes into students’ hands, a shift that can reduce their need for external feedback</a:t>
            </a:r>
            <a:r>
              <a:rPr lang="en-US" sz="2400" dirty="0" smtClean="0">
                <a:latin typeface="Century Gothic"/>
                <a:cs typeface="Century Gothic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                            -- </a:t>
            </a:r>
            <a:r>
              <a:rPr lang="en-US" sz="2400" dirty="0" err="1" smtClean="0">
                <a:latin typeface="Century Gothic"/>
                <a:cs typeface="Century Gothic"/>
              </a:rPr>
              <a:t>Nicol</a:t>
            </a:r>
            <a:r>
              <a:rPr lang="en-US" sz="2400" dirty="0" smtClean="0">
                <a:latin typeface="Century Gothic"/>
                <a:cs typeface="Century Gothic"/>
              </a:rPr>
              <a:t>, Thompson, &amp; </a:t>
            </a:r>
            <a:r>
              <a:rPr lang="en-US" sz="2400" dirty="0" err="1" smtClean="0">
                <a:latin typeface="Century Gothic"/>
                <a:cs typeface="Century Gothic"/>
              </a:rPr>
              <a:t>Breslin</a:t>
            </a:r>
            <a:r>
              <a:rPr lang="en-US" sz="2400" dirty="0" smtClean="0">
                <a:latin typeface="Century Gothic"/>
                <a:cs typeface="Century Gothic"/>
              </a:rPr>
              <a:t>, 2013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316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entury Gothic"/>
                <a:cs typeface="Century Gothic"/>
              </a:rPr>
              <a:t>Peer-to-Peer Review/Critique/Feedback</a:t>
            </a:r>
            <a:endParaRPr lang="en-US" cap="none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Zapf Dingbats"/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practice at retrieval</a:t>
            </a:r>
          </a:p>
          <a:p>
            <a:pPr marL="114300" indent="0">
              <a:buNone/>
            </a:pPr>
            <a:r>
              <a:rPr lang="en-US" sz="2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varied tasks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purposes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at the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principle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level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awareness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control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(metacognition)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in response to </a:t>
            </a:r>
            <a:r>
              <a:rPr lang="en-US" sz="2400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developmental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feedback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embedded in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prior knowledge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&amp;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(Cho &amp;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McArthor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2011;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Kulkarni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2015; Levi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Altstaedter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&amp; Doolittle, 2014; 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Lundstrom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&amp; Baker, 2008;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Nicol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et al., 2013; Stacey et l., 2015)</a:t>
            </a:r>
            <a:endParaRPr lang="en-US" sz="16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3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entury Gothic"/>
                <a:cs typeface="Century Gothic"/>
              </a:rPr>
              <a:t>25-Word Summaries</a:t>
            </a:r>
            <a:endParaRPr lang="en-US" cap="none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  <a:defRPr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Opportunity to engage in critical thinking and extract the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essential meaning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from a reading, lecture, video, movie, activity, or experience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  <a:defRPr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Summarize the meaning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clearly and concisely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, based on student’s understanding, in 25 words or less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.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ea typeface="Trebuchet MS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264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8656" y="78578"/>
            <a:ext cx="7786687" cy="1446550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Colleges provide instruction, but should produce learning. Students and teachers should co-produce knowledge. Coherent education creates flexible, adaptable, interesting people. This shift will change everything.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 [25 words]</a:t>
            </a:r>
            <a:endParaRPr lang="en-US" sz="2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1" y="1635920"/>
            <a:ext cx="7979570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The first two sentences of the summary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do a nice job of addressing </a:t>
            </a: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essential elements of the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article; </a:t>
            </a: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the second two sentences seem to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lose </a:t>
            </a: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the focus. The first sentence is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an explicit </a:t>
            </a: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central theme, while the second sentence is more implicit. Given that you have identified two themes in the two sentences, how could you combine the two sentences? Often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combining </a:t>
            </a: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such sentences will result in the use of fewer words and allow you to increase the interrelationship between the various ideas (thus increasing their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meaning). </a:t>
            </a:r>
            <a:endParaRPr lang="en-US" sz="22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 </a:t>
            </a:r>
          </a:p>
          <a:p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The third sentence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isn’t really a </a:t>
            </a: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central focus. The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authors </a:t>
            </a: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focus on student learning more than creating interesting people. The final sentence is more descriptive; that said, if you have the words to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spare</a:t>
            </a: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, the idea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seems </a:t>
            </a: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important to the authors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sz="2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8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entury Gothic"/>
                <a:cs typeface="Century Gothic"/>
              </a:rPr>
              <a:t>25-Word Summaries</a:t>
            </a:r>
            <a:endParaRPr lang="en-US" cap="none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Zapf Dingbats"/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practice at retrieval</a:t>
            </a:r>
          </a:p>
          <a:p>
            <a:pPr marL="114300" indent="0">
              <a:buNone/>
            </a:pPr>
            <a:r>
              <a:rPr lang="en-US" sz="2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varied tasks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purposes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at the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principle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level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awareness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control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(metacognition)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in response to </a:t>
            </a:r>
            <a:r>
              <a:rPr lang="en-US" sz="2400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developmental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feedback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embedded in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prior knowledge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&amp;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(Cho &amp;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McArthor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2011;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Kulkarni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2015; Levi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Altstaedter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&amp; Doolittle, 2014; 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Lundstrom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&amp; Baker, 2008;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Nicol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et al., 2013; Stacey et l., 2015)</a:t>
            </a:r>
            <a:endParaRPr lang="en-US" sz="16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6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entury Gothic"/>
                <a:cs typeface="Century Gothic"/>
              </a:rPr>
              <a:t>Poster Session</a:t>
            </a:r>
            <a:endParaRPr lang="en-US" cap="none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  <a:defRPr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Opportunity to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select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,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research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,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organize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,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summarize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, and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communicate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 specific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information.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ea typeface="Trebuchet MS" charset="0"/>
              <a:cs typeface="Century Gothic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  <a:defRPr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Produce a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conference-style poster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and present the poster (discussion) in a public poster session.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  <a:defRPr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Trebuchet MS" charset="0"/>
                <a:cs typeface="Century Gothic"/>
              </a:rPr>
              <a:t>The researching, organizing, summarizing, and communicating (processing) are more important than the poster (product).</a:t>
            </a:r>
          </a:p>
        </p:txBody>
      </p:sp>
    </p:spTree>
    <p:extLst>
      <p:ext uri="{BB962C8B-B14F-4D97-AF65-F5344CB8AC3E}">
        <p14:creationId xmlns:p14="http://schemas.microsoft.com/office/powerpoint/2010/main" val="366507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Sessions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7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0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0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5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entury Gothic"/>
                <a:cs typeface="Century Gothic"/>
              </a:rPr>
              <a:t>Poster Session</a:t>
            </a:r>
            <a:endParaRPr lang="en-US" cap="none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Zapf Dingbats"/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practice at retrieval</a:t>
            </a:r>
          </a:p>
          <a:p>
            <a:pPr marL="114300" indent="0">
              <a:buNone/>
            </a:pPr>
            <a:r>
              <a:rPr lang="en-US" sz="2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varied tasks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purposes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at the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principle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level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awareness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control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(metacognition)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in response to </a:t>
            </a:r>
            <a:r>
              <a:rPr lang="en-US" sz="2400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developmental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feedback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embedded in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prior knowledge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&amp;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(Cho &amp;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McArthor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2011;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Kulkarni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2015; Levi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Altstaedter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&amp; Doolittle, 2014; 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Lundstrom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&amp; Baker, 2008;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Nicol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et al., 2013; Stacey et l., 2015)</a:t>
            </a:r>
            <a:endParaRPr lang="en-US" sz="16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Century Gothic"/>
                <a:cs typeface="Century Gothic"/>
              </a:rPr>
              <a:t>Anticipation Guide</a:t>
            </a:r>
            <a:endParaRPr lang="en-US" cap="none" dirty="0">
              <a:latin typeface="Century Gothic"/>
              <a:cs typeface="Century Gothic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988358" y="2044699"/>
            <a:ext cx="7622242" cy="4730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Directions: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Agree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or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Disagree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or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Edit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?</a:t>
            </a:r>
            <a:endParaRPr lang="en-US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What is most important in any learning situation is what the learner already knows and can do.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Students are motivated when they have choices, when they can pursue their curiosities, and when they are free from assessments.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2712" y="172481"/>
            <a:ext cx="926550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To be interdisciplinary, 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one must think </a:t>
            </a:r>
            <a:r>
              <a:rPr lang="en-US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integratively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.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7" name="Picture 6" descr="Cunningham-spotl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28" y="3214382"/>
            <a:ext cx="5733105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5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64240"/>
            <a:ext cx="9144000" cy="1905000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Peter E.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Doolittle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Assistant Provost of Teaching and Learning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Executive Director, Center </a:t>
            </a: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for Instructional Development &amp;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Educational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Research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Professor, Educational Psychology, School of Education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Virginia Tech • Blacksburg • Virginia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572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Designing Flexible</a:t>
            </a:r>
          </a:p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Learning Experiences</a:t>
            </a:r>
          </a:p>
        </p:txBody>
      </p:sp>
      <p:pic>
        <p:nvPicPr>
          <p:cNvPr id="7" name="Picture 6" descr="SCALEUP_class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109"/>
            <a:ext cx="4572000" cy="3028950"/>
          </a:xfrm>
          <a:prstGeom prst="rect">
            <a:avLst/>
          </a:prstGeom>
        </p:spPr>
      </p:pic>
      <p:pic>
        <p:nvPicPr>
          <p:cNvPr id="11" name="Picture 10" descr="exploratory-gal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69109"/>
            <a:ext cx="5151427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3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6500685" y="4647885"/>
            <a:ext cx="406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775222" y="3815670"/>
            <a:ext cx="2258" cy="490147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09700" y="5029200"/>
            <a:ext cx="0" cy="899937"/>
          </a:xfrm>
          <a:prstGeom prst="line">
            <a:avLst/>
          </a:prstGeom>
          <a:ln w="28575" cmpd="sng">
            <a:solidFill>
              <a:srgbClr val="FF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406880" y="3800804"/>
            <a:ext cx="2258" cy="490147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53805" y="4621066"/>
            <a:ext cx="406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8960" y="5921514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Purpose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Need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8960" y="4297900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Student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Learning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057400" y="5569740"/>
            <a:ext cx="5717540" cy="2819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777480" y="5029200"/>
            <a:ext cx="0" cy="554066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95520" y="4297900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C, B, S, &amp; A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Processing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77245" y="4625024"/>
            <a:ext cx="406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79432" y="3214434"/>
            <a:ext cx="1752600" cy="738664"/>
          </a:xfrm>
          <a:prstGeom prst="rect">
            <a:avLst/>
          </a:prstGeom>
          <a:solidFill>
            <a:schemeClr val="accent2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Active Learning</a:t>
            </a:r>
          </a:p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Engagement</a:t>
            </a:r>
          </a:p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Hands-On Minds-On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533424" y="3960154"/>
            <a:ext cx="0" cy="3302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72080" y="4297900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Learning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Environment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2888" y="2352897"/>
            <a:ext cx="1752600" cy="1600438"/>
          </a:xfrm>
          <a:prstGeom prst="rect">
            <a:avLst/>
          </a:prstGeom>
          <a:solidFill>
            <a:schemeClr val="accent2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SCALE UP</a:t>
            </a:r>
          </a:p>
          <a:p>
            <a:pPr algn="ctr"/>
            <a:r>
              <a:rPr lang="en-US" sz="1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iClickers</a:t>
            </a:r>
            <a:endParaRPr lang="en-US" sz="1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Lecture/Discuss</a:t>
            </a:r>
          </a:p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PBL &amp; CBL</a:t>
            </a:r>
          </a:p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Group Work</a:t>
            </a:r>
          </a:p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Design Projects</a:t>
            </a:r>
          </a:p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Field/Int’l Work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652912" y="3960154"/>
            <a:ext cx="0" cy="3302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8640" y="3100786"/>
            <a:ext cx="808736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Assessment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(as an add-on)</a:t>
            </a:r>
            <a:endParaRPr lang="en-US" sz="2000" dirty="0">
              <a:solidFill>
                <a:schemeClr val="tx1">
                  <a:lumMod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061357" y="5013367"/>
            <a:ext cx="4948" cy="595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0" y="0"/>
            <a:ext cx="9144000" cy="1524000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0" y="5410200"/>
            <a:ext cx="9144000" cy="1447800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3448" y="4300890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Goals &amp;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Outcomes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5133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5" grpId="0" animBg="1"/>
      <p:bldP spid="35" grpId="0" animBg="1"/>
      <p:bldP spid="35" grpId="1" animBg="1"/>
      <p:bldP spid="6" grpId="0" animBg="1"/>
      <p:bldP spid="32" grpId="0" animBg="1"/>
      <p:bldP spid="32" grpId="1" animBg="1"/>
      <p:bldP spid="8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68960" y="5921514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Purpose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Need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409700" y="5071145"/>
            <a:ext cx="0" cy="838200"/>
          </a:xfrm>
          <a:prstGeom prst="line">
            <a:avLst/>
          </a:prstGeom>
          <a:ln w="28575" cmpd="sng">
            <a:solidFill>
              <a:srgbClr val="FF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18960" y="4297900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Student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Learning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057400" y="5569740"/>
            <a:ext cx="5717540" cy="2819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777480" y="5029200"/>
            <a:ext cx="0" cy="554066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95520" y="4297900"/>
            <a:ext cx="1717040" cy="707886"/>
          </a:xfrm>
          <a:prstGeom prst="rect">
            <a:avLst/>
          </a:prstGeom>
          <a:solidFill>
            <a:srgbClr val="004000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C, B, S, &amp; A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Processing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86425" y="1729186"/>
            <a:ext cx="2072640" cy="3428999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72080" y="4297900"/>
            <a:ext cx="1717040" cy="707886"/>
          </a:xfrm>
          <a:prstGeom prst="rect">
            <a:avLst/>
          </a:prstGeom>
          <a:solidFill>
            <a:srgbClr val="004000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Learning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Environment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cxnSp>
        <p:nvCxnSpPr>
          <p:cNvPr id="15" name="Straight Arrow Connector 14"/>
          <p:cNvCxnSpPr>
            <a:stCxn id="5" idx="3"/>
            <a:endCxn id="4" idx="1"/>
          </p:cNvCxnSpPr>
          <p:nvPr/>
        </p:nvCxnSpPr>
        <p:spPr>
          <a:xfrm>
            <a:off x="6512560" y="4651843"/>
            <a:ext cx="406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65680" y="4621066"/>
            <a:ext cx="406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72080" y="3099868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Learning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Artifact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cxnSp>
        <p:nvCxnSpPr>
          <p:cNvPr id="47" name="Straight Arrow Connector 46"/>
          <p:cNvCxnSpPr>
            <a:endCxn id="27" idx="2"/>
          </p:cNvCxnSpPr>
          <p:nvPr/>
        </p:nvCxnSpPr>
        <p:spPr>
          <a:xfrm flipH="1" flipV="1">
            <a:off x="3530600" y="3807754"/>
            <a:ext cx="3666" cy="477452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73328" y="1886806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Learning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Assessment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0" y="76200"/>
            <a:ext cx="2360790" cy="3970318"/>
          </a:xfrm>
          <a:prstGeom prst="rect">
            <a:avLst/>
          </a:prstGeom>
          <a:solidFill>
            <a:schemeClr val="accent2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Design Projects</a:t>
            </a:r>
          </a:p>
          <a:p>
            <a:r>
              <a:rPr lang="en-US" sz="1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Posters (Session)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Writing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Problem Solving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Case/Mini-Case Studies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Peer Review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Reading Responses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Video Creation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Reflections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25-Word Summaries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Oral Explanations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Problem Sets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Blog/Vlog Posts</a:t>
            </a:r>
          </a:p>
          <a:p>
            <a:r>
              <a:rPr lang="en-US" sz="1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MC→Interpretive→Analysis</a:t>
            </a:r>
            <a:endParaRPr lang="en-US" sz="1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MC Item Create/Evaluate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Design Critique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Presentation</a:t>
            </a:r>
          </a:p>
          <a:p>
            <a:r>
              <a:rPr lang="en-US" sz="1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Self-Created Artifact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9987" y="5124432"/>
            <a:ext cx="25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Course Embedded Assessment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772400" y="3439000"/>
            <a:ext cx="0" cy="842635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362200" y="3454416"/>
            <a:ext cx="301087" cy="2488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3532008" y="2612114"/>
            <a:ext cx="3666" cy="477452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95833" y="2240749"/>
            <a:ext cx="3394513" cy="20106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776461" y="2262586"/>
            <a:ext cx="0" cy="121920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645450" y="2603961"/>
            <a:ext cx="3666" cy="477452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26266" y="3454416"/>
            <a:ext cx="1241652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93465" y="1886937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Student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Feedback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57400" y="5029200"/>
            <a:ext cx="0" cy="566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89120" y="4621066"/>
            <a:ext cx="406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78339" y="256794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direct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232162" y="2542401"/>
            <a:ext cx="857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formative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48030" y="2209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summative</a:t>
            </a:r>
            <a:endParaRPr lang="en-US" sz="1200" dirty="0"/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0" y="5334000"/>
            <a:ext cx="9144000" cy="1524000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53448" y="4300890"/>
            <a:ext cx="1717040" cy="707886"/>
          </a:xfrm>
          <a:prstGeom prst="rect">
            <a:avLst/>
          </a:prstGeom>
          <a:solidFill>
            <a:srgbClr val="3F4A69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Goals &amp;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Outcomes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6" name="Notched Right Arrow 35">
            <a:hlinkClick r:id="rId3" action="ppaction://hlinksldjump"/>
          </p:cNvPr>
          <p:cNvSpPr/>
          <p:nvPr/>
        </p:nvSpPr>
        <p:spPr>
          <a:xfrm>
            <a:off x="8133805" y="6407398"/>
            <a:ext cx="801189" cy="3309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8.33333E-7 -0.1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3.05556E-6 -0.1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-0.17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27" grpId="0" animBg="1"/>
      <p:bldP spid="27" grpId="1" animBg="1"/>
      <p:bldP spid="29" grpId="0" animBg="1"/>
      <p:bldP spid="9" grpId="0" animBg="1"/>
      <p:bldP spid="39" grpId="0"/>
      <p:bldP spid="42" grpId="0" animBg="1"/>
      <p:bldP spid="2" grpId="0"/>
      <p:bldP spid="30" grpId="0"/>
      <p:bldP spid="32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disciplinary-1024x2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648"/>
            <a:ext cx="9144000" cy="2205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35281"/>
            <a:ext cx="175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/>
                <a:cs typeface="Century Gothic"/>
              </a:rPr>
              <a:t>w</a:t>
            </a:r>
            <a:r>
              <a:rPr lang="en-US" sz="2000" dirty="0" smtClean="0">
                <a:latin typeface="Century Gothic"/>
                <a:cs typeface="Century Gothic"/>
              </a:rPr>
              <a:t>ithin a single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discipline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577" y="3235281"/>
            <a:ext cx="1755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/>
                <a:cs typeface="Century Gothic"/>
              </a:rPr>
              <a:t>v</a:t>
            </a:r>
            <a:r>
              <a:rPr lang="en-US" sz="2000" dirty="0" smtClean="0">
                <a:latin typeface="Century Gothic"/>
                <a:cs typeface="Century Gothic"/>
              </a:rPr>
              <a:t>iewing one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d</a:t>
            </a:r>
            <a:r>
              <a:rPr lang="en-US" sz="2000" dirty="0" smtClean="0">
                <a:latin typeface="Century Gothic"/>
                <a:cs typeface="Century Gothic"/>
              </a:rPr>
              <a:t>iscipline from another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1283" y="3235281"/>
            <a:ext cx="1755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/>
                <a:cs typeface="Century Gothic"/>
              </a:rPr>
              <a:t>d</a:t>
            </a:r>
            <a:r>
              <a:rPr lang="en-US" sz="2000" dirty="0" smtClean="0">
                <a:latin typeface="Century Gothic"/>
                <a:cs typeface="Century Gothic"/>
              </a:rPr>
              <a:t>ifferent disciplines working together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6928" y="3235281"/>
            <a:ext cx="1755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Integrating disciplinary</a:t>
            </a:r>
          </a:p>
          <a:p>
            <a:pPr algn="ctr"/>
            <a:r>
              <a:rPr lang="en-US" sz="2000" dirty="0">
                <a:latin typeface="Century Gothic"/>
                <a:cs typeface="Century Gothic"/>
              </a:rPr>
              <a:t>m</a:t>
            </a:r>
            <a:r>
              <a:rPr lang="en-US" sz="2000" dirty="0" smtClean="0">
                <a:latin typeface="Century Gothic"/>
                <a:cs typeface="Century Gothic"/>
              </a:rPr>
              <a:t>ethods &amp; knowledge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0811" y="3235281"/>
            <a:ext cx="1755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/>
                <a:cs typeface="Century Gothic"/>
              </a:rPr>
              <a:t>u</a:t>
            </a:r>
            <a:r>
              <a:rPr lang="en-US" sz="2000" dirty="0" smtClean="0">
                <a:latin typeface="Century Gothic"/>
                <a:cs typeface="Century Gothic"/>
              </a:rPr>
              <a:t>nifying frameworks beyond disciplines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524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Century Gothic"/>
                <a:cs typeface="Century Gothic"/>
              </a:rPr>
              <a:t>Alexander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Century Gothic"/>
                <a:cs typeface="Century Gothic"/>
              </a:rPr>
              <a:t>Refsum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entury Gothic"/>
                <a:cs typeface="Century Gothic"/>
              </a:rPr>
              <a:t>Jensenius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entury Gothic"/>
                <a:cs typeface="Century Gothic"/>
              </a:rPr>
              <a:t>, University of Oslo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entury Gothic"/>
                <a:cs typeface="Century Gothic"/>
              </a:rPr>
              <a:t>http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Century Gothic"/>
                <a:cs typeface="Century Gothic"/>
              </a:rPr>
              <a:t>://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Century Gothic"/>
                <a:cs typeface="Century Gothic"/>
              </a:rPr>
              <a:t>www.arj.no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Century Gothic"/>
                <a:cs typeface="Century Gothic"/>
              </a:rPr>
              <a:t>/2012/03/12/disciplinarities-2/</a:t>
            </a:r>
          </a:p>
        </p:txBody>
      </p:sp>
    </p:spTree>
    <p:extLst>
      <p:ext uri="{BB962C8B-B14F-4D97-AF65-F5344CB8AC3E}">
        <p14:creationId xmlns:p14="http://schemas.microsoft.com/office/powerpoint/2010/main" val="317411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entury Gothic"/>
                <a:cs typeface="Century Gothic"/>
              </a:rPr>
              <a:t>Overview</a:t>
            </a:r>
            <a:endParaRPr lang="en-US" cap="none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666938" cy="4114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7F7F7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Learning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P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7F7F7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Learning 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Principles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Learning Strategies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7F7F7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Conclusion</a:t>
            </a:r>
            <a:endParaRPr lang="en-US" sz="2400" dirty="0">
              <a:solidFill>
                <a:srgbClr val="7F7F7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4" name="Picture 3" descr="active-discussion-spar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14" y="1600200"/>
            <a:ext cx="4572000" cy="30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entury Gothic"/>
                <a:cs typeface="Century Gothic"/>
              </a:rPr>
              <a:t>Integrative Learning</a:t>
            </a:r>
            <a:endParaRPr lang="en-US" cap="none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Connecting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Reflecting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Synthesizing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Transferring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3" descr="050316c_image_carousel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6661"/>
            <a:ext cx="4572000" cy="26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Century Gothic" charset="0"/>
                <a:ea typeface="Century Gothic" charset="0"/>
                <a:cs typeface="Century Gothic" charset="0"/>
              </a:rPr>
              <a:t>Learning &amp; Principles</a:t>
            </a:r>
            <a:endParaRPr lang="en-US" cap="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9973" y="6405615"/>
            <a:ext cx="142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words ☞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 descr="biology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30" y="2292126"/>
            <a:ext cx="4572000" cy="2618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425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Fundamental Basis for Activities</a:t>
            </a:r>
            <a:endParaRPr lang="en-U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97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0" y="1687513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Rest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0" y="1687513"/>
            <a:ext cx="91440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Tired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0" y="171767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Awake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0" y="171767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Dream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0" y="171767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Snore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0" y="1731963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Bed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0" y="1731963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Eat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0" y="1731963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Slumber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0" y="1731963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Sound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0" y="1731963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Comfort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0" y="1731963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Wake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37" name="Text Box 13"/>
          <p:cNvSpPr txBox="1">
            <a:spLocks noChangeArrowheads="1"/>
          </p:cNvSpPr>
          <p:nvPr/>
        </p:nvSpPr>
        <p:spPr bwMode="auto">
          <a:xfrm>
            <a:off x="0" y="1731963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Night</a:t>
            </a:r>
            <a:endParaRPr lang="en-US" dirty="0">
              <a:latin typeface="Times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038" name="Text Box 14"/>
          <p:cNvSpPr txBox="1">
            <a:spLocks noChangeArrowheads="1"/>
          </p:cNvSpPr>
          <p:nvPr/>
        </p:nvSpPr>
        <p:spPr bwMode="auto">
          <a:xfrm>
            <a:off x="0" y="24955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That’s all!</a:t>
            </a:r>
          </a:p>
        </p:txBody>
      </p:sp>
      <p:sp>
        <p:nvSpPr>
          <p:cNvPr id="257039" name="Text Box 15"/>
          <p:cNvSpPr txBox="1">
            <a:spLocks noChangeArrowheads="1"/>
          </p:cNvSpPr>
          <p:nvPr/>
        </p:nvSpPr>
        <p:spPr bwMode="auto">
          <a:xfrm>
            <a:off x="1752600" y="1581150"/>
            <a:ext cx="1676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Rest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Tired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Awake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Dream</a:t>
            </a:r>
          </a:p>
        </p:txBody>
      </p:sp>
      <p:sp>
        <p:nvSpPr>
          <p:cNvPr id="257040" name="Text Box 16"/>
          <p:cNvSpPr txBox="1">
            <a:spLocks noChangeArrowheads="1"/>
          </p:cNvSpPr>
          <p:nvPr/>
        </p:nvSpPr>
        <p:spPr bwMode="auto">
          <a:xfrm>
            <a:off x="3733800" y="1581150"/>
            <a:ext cx="1676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Snore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Bed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Eat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Slumber</a:t>
            </a:r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5715000" y="1581150"/>
            <a:ext cx="1676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Sound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Comfort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Wake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666633"/>
                  </a:outerShdw>
                </a:effectLst>
                <a:latin typeface="Times" pitchFamily="-111" charset="0"/>
                <a:ea typeface="ＭＳ Ｐゴシック" pitchFamily="-111" charset="-128"/>
                <a:cs typeface="ＭＳ Ｐゴシック" pitchFamily="-111" charset="-128"/>
              </a:rPr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181581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7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utoUpdateAnimBg="0"/>
      <p:bldP spid="257026" grpId="1" autoUpdateAnimBg="0"/>
      <p:bldP spid="257027" grpId="0" autoUpdateAnimBg="0"/>
      <p:bldP spid="257027" grpId="1" autoUpdateAnimBg="0"/>
      <p:bldP spid="257028" grpId="0" autoUpdateAnimBg="0"/>
      <p:bldP spid="257028" grpId="1" autoUpdateAnimBg="0"/>
      <p:bldP spid="257029" grpId="0" autoUpdateAnimBg="0"/>
      <p:bldP spid="257029" grpId="1" autoUpdateAnimBg="0"/>
      <p:bldP spid="257030" grpId="0" autoUpdateAnimBg="0"/>
      <p:bldP spid="257030" grpId="1" autoUpdateAnimBg="0"/>
      <p:bldP spid="257031" grpId="0" autoUpdateAnimBg="0"/>
      <p:bldP spid="257031" grpId="1" autoUpdateAnimBg="0"/>
      <p:bldP spid="257032" grpId="0" autoUpdateAnimBg="0"/>
      <p:bldP spid="257032" grpId="1" autoUpdateAnimBg="0"/>
      <p:bldP spid="257033" grpId="0" autoUpdateAnimBg="0"/>
      <p:bldP spid="257033" grpId="1" autoUpdateAnimBg="0"/>
      <p:bldP spid="257034" grpId="0" autoUpdateAnimBg="0"/>
      <p:bldP spid="257034" grpId="1" autoUpdateAnimBg="0"/>
      <p:bldP spid="257035" grpId="0" autoUpdateAnimBg="0"/>
      <p:bldP spid="257035" grpId="1" autoUpdateAnimBg="0"/>
      <p:bldP spid="257036" grpId="0" autoUpdateAnimBg="0"/>
      <p:bldP spid="257036" grpId="1" autoUpdateAnimBg="0"/>
      <p:bldP spid="257037" grpId="0" autoUpdateAnimBg="0"/>
      <p:bldP spid="257037" grpId="1" autoUpdateAnimBg="0"/>
      <p:bldP spid="257038" grpId="0" autoUpdateAnimBg="0"/>
      <p:bldP spid="257038" grpId="1" autoUpdateAnimBg="0"/>
      <p:bldP spid="257039" grpId="0" autoUpdateAnimBg="0"/>
      <p:bldP spid="257040" grpId="0" autoUpdateAnimBg="0"/>
      <p:bldP spid="2570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8358" y="2044700"/>
            <a:ext cx="7960770" cy="48133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eaning is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constructed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during experience and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reconstructed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during recall.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Construction/reconstruction result from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processing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Knowledge is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organized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When specifics are lost,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meaning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remains.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Strategies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are used to function more effectively.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We can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assess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the effectiveness of our thinking.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 smtClean="0">
                <a:latin typeface="Century Gothic"/>
                <a:cs typeface="Century Gothic"/>
              </a:rPr>
              <a:t>What does the activity tell us? </a:t>
            </a:r>
            <a:endParaRPr lang="en-US" cap="none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689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1638300"/>
            <a:ext cx="3619500" cy="3619500"/>
          </a:xfrm>
          <a:prstGeom prst="ellipse">
            <a:avLst/>
          </a:prstGeom>
          <a:solidFill>
            <a:srgbClr val="42802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743200" y="1638300"/>
            <a:ext cx="3619500" cy="3619500"/>
          </a:xfrm>
          <a:prstGeom prst="ellipse">
            <a:avLst/>
          </a:prstGeom>
          <a:solidFill>
            <a:srgbClr val="42802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743200" y="1638300"/>
            <a:ext cx="3619500" cy="3619500"/>
          </a:xfrm>
          <a:prstGeom prst="ellipse">
            <a:avLst/>
          </a:prstGeom>
          <a:solidFill>
            <a:srgbClr val="42802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743200" y="1638300"/>
            <a:ext cx="3619500" cy="3619500"/>
          </a:xfrm>
          <a:prstGeom prst="ellipse">
            <a:avLst/>
          </a:prstGeom>
          <a:solidFill>
            <a:srgbClr val="42802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086100" y="1943100"/>
            <a:ext cx="2971800" cy="2971800"/>
          </a:xfrm>
          <a:prstGeom prst="ellipse">
            <a:avLst/>
          </a:prstGeom>
          <a:solidFill>
            <a:srgbClr val="AAAAAA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286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Processing</a:t>
            </a:r>
          </a:p>
          <a:p>
            <a:pPr algn="ctr"/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Engagement</a:t>
            </a:r>
          </a:p>
          <a:p>
            <a:pPr algn="ctr"/>
            <a:endParaRPr lang="en-US" sz="1800" dirty="0">
              <a:solidFill>
                <a:schemeClr val="tx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/>
              <a:cs typeface="Trebuchet MS"/>
            </a:endParaRPr>
          </a:p>
          <a:p>
            <a:pPr algn="ctr"/>
            <a:endParaRPr lang="en-US" sz="1800" dirty="0" smtClean="0">
              <a:solidFill>
                <a:schemeClr val="tx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/>
              <a:cs typeface="Trebuchet MS"/>
            </a:endParaRPr>
          </a:p>
          <a:p>
            <a:pPr algn="ctr"/>
            <a:endParaRPr lang="en-US" sz="1800" dirty="0">
              <a:solidFill>
                <a:schemeClr val="tx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/>
              <a:cs typeface="Trebuchet MS"/>
            </a:endParaRPr>
          </a:p>
          <a:p>
            <a:pPr algn="ctr"/>
            <a:endParaRPr lang="en-US" sz="1800" dirty="0" smtClean="0">
              <a:solidFill>
                <a:schemeClr val="tx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/>
              <a:cs typeface="Trebuchet MS"/>
            </a:endParaRPr>
          </a:p>
          <a:p>
            <a:pPr algn="ctr"/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Active Learning</a:t>
            </a:r>
          </a:p>
          <a:p>
            <a:pPr algn="ctr"/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Hands On, Minds 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1295400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rebuchet MS" charset="0"/>
                <a:ea typeface="Trebuchet MS" charset="0"/>
                <a:cs typeface="Trebuchet MS" charset="0"/>
              </a:rPr>
              <a:t>Cognitively</a:t>
            </a:r>
            <a:endParaRPr lang="en-US" sz="2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993957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rebuchet MS" charset="0"/>
                <a:ea typeface="Trebuchet MS" charset="0"/>
                <a:cs typeface="Trebuchet MS" charset="0"/>
              </a:rPr>
              <a:t>Socially</a:t>
            </a:r>
            <a:endParaRPr lang="en-US" sz="2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336357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rebuchet MS" charset="0"/>
                <a:ea typeface="Trebuchet MS" charset="0"/>
                <a:cs typeface="Trebuchet MS" charset="0"/>
              </a:rPr>
              <a:t>Behaviorally</a:t>
            </a:r>
            <a:endParaRPr lang="en-US" sz="2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5029200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rebuchet MS" charset="0"/>
                <a:ea typeface="Trebuchet MS" charset="0"/>
                <a:cs typeface="Trebuchet MS" charset="0"/>
              </a:rPr>
              <a:t>Affectively</a:t>
            </a:r>
            <a:endParaRPr lang="en-US" sz="2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2979003"/>
            <a:ext cx="289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Trebuchet MS" charset="0"/>
                <a:ea typeface="Trebuchet MS" charset="0"/>
                <a:cs typeface="Trebuchet MS" charset="0"/>
              </a:rPr>
              <a:t>What we process</a:t>
            </a:r>
          </a:p>
          <a:p>
            <a:pPr algn="ctr"/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Trebuchet MS" charset="0"/>
                <a:ea typeface="Trebuchet MS" charset="0"/>
                <a:cs typeface="Trebuchet MS" charset="0"/>
              </a:rPr>
              <a:t>we learn.</a:t>
            </a:r>
            <a:endParaRPr lang="en-US" sz="2600" dirty="0">
              <a:effectLst>
                <a:outerShdw blurRad="50800" dist="38100" dir="2700000" algn="tl" rotWithShape="0">
                  <a:prstClr val="black">
                    <a:alpha val="45000"/>
                  </a:prstClr>
                </a:outerShdw>
              </a:effectLst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1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208 -0.20278 " pathEditMode="relative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208 -0.20278 " pathEditMode="relative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208 0.20278 " pathEditMode="relative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208 0.20278 " pathEditMode="relative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8" grpId="0" animBg="1"/>
      <p:bldP spid="17" grpId="0" animBg="1"/>
      <p:bldP spid="19" grpId="0"/>
      <p:bldP spid="19" grpId="1"/>
      <p:bldP spid="14" grpId="0"/>
      <p:bldP spid="15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8358" y="1663700"/>
            <a:ext cx="8155642" cy="4737100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through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ractice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at retrieval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through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varied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tasks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purposes</a:t>
            </a:r>
            <a:endParaRPr lang="en-US" sz="2400" dirty="0">
              <a:solidFill>
                <a:srgbClr val="FCAE28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at the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principle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level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awareness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control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(metacognition)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US" sz="2400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developmental </a:t>
            </a:r>
            <a:r>
              <a:rPr lang="en-US" sz="2400" dirty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feedback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 embedded in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prior knowledge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&amp; </a:t>
            </a:r>
            <a:r>
              <a:rPr lang="en-US" sz="2400" dirty="0" smtClean="0">
                <a:solidFill>
                  <a:srgbClr val="FCA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924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(Engle, 2006; Halpern &amp;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Hakel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2003; Mariano, Doolittle, &amp; Hicks, 2009; Wagner, 2006)</a:t>
            </a:r>
            <a:endParaRPr lang="en-US" sz="16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cap="none" dirty="0" smtClean="0">
                <a:latin typeface="Century Gothic"/>
                <a:cs typeface="Century Gothic"/>
              </a:rPr>
              <a:t>6 Principles for Developing</a:t>
            </a:r>
            <a:br>
              <a:rPr lang="en-US" cap="none" dirty="0" smtClean="0">
                <a:latin typeface="Century Gothic"/>
                <a:cs typeface="Century Gothic"/>
              </a:rPr>
            </a:br>
            <a:r>
              <a:rPr lang="en-US" cap="none" dirty="0" smtClean="0">
                <a:latin typeface="Century Gothic"/>
                <a:cs typeface="Century Gothic"/>
              </a:rPr>
              <a:t>    Interdisciplinary Deep &amp; Flexible Learning</a:t>
            </a:r>
            <a:endParaRPr lang="en-US" cap="none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139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3888</TotalTime>
  <Words>1228</Words>
  <Application>Microsoft Macintosh PowerPoint</Application>
  <PresentationFormat>On-screen Show (4:3)</PresentationFormat>
  <Paragraphs>223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Horizon</vt:lpstr>
      <vt:lpstr>PowerPoint Presentation</vt:lpstr>
      <vt:lpstr>Anticipation Guide</vt:lpstr>
      <vt:lpstr>Overview</vt:lpstr>
      <vt:lpstr>Integrative Learning</vt:lpstr>
      <vt:lpstr>Learning &amp; Principles</vt:lpstr>
      <vt:lpstr>PowerPoint Presentation</vt:lpstr>
      <vt:lpstr>PowerPoint Presentation</vt:lpstr>
      <vt:lpstr>PowerPoint Presentation</vt:lpstr>
      <vt:lpstr>6 Principles for Developing     Interdisciplinary Deep &amp; Flexible Learning</vt:lpstr>
      <vt:lpstr>Heuristic to Principles to Strategies</vt:lpstr>
      <vt:lpstr>Peer-to-Peer Review/Critique/Feedback</vt:lpstr>
      <vt:lpstr>Peer-to-Peer Review/Critique/Feedback</vt:lpstr>
      <vt:lpstr>Peer-to-Peer Review/Critique/Feedback</vt:lpstr>
      <vt:lpstr>25-Word Summaries</vt:lpstr>
      <vt:lpstr>PowerPoint Presentation</vt:lpstr>
      <vt:lpstr>25-Word Summaries</vt:lpstr>
      <vt:lpstr>Poster Session</vt:lpstr>
      <vt:lpstr>Poster Sessions</vt:lpstr>
      <vt:lpstr>Poster Session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Silver Bullet: When Research and Rhetoric Collide</dc:title>
  <dc:creator>Peter Doolittle</dc:creator>
  <cp:lastModifiedBy>Peter Doolittle</cp:lastModifiedBy>
  <cp:revision>312</cp:revision>
  <cp:lastPrinted>2014-03-04T10:03:49Z</cp:lastPrinted>
  <dcterms:created xsi:type="dcterms:W3CDTF">2014-03-04T00:26:11Z</dcterms:created>
  <dcterms:modified xsi:type="dcterms:W3CDTF">2016-10-04T16:11:15Z</dcterms:modified>
</cp:coreProperties>
</file>