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sldIdLst>
    <p:sldId id="256" r:id="rId2"/>
    <p:sldId id="271" r:id="rId3"/>
    <p:sldId id="275" r:id="rId4"/>
    <p:sldId id="270" r:id="rId5"/>
    <p:sldId id="260" r:id="rId6"/>
    <p:sldId id="261" r:id="rId7"/>
    <p:sldId id="262" r:id="rId8"/>
    <p:sldId id="263" r:id="rId9"/>
    <p:sldId id="272" r:id="rId10"/>
    <p:sldId id="273" r:id="rId11"/>
    <p:sldId id="257" r:id="rId12"/>
    <p:sldId id="277" r:id="rId13"/>
    <p:sldId id="268" r:id="rId14"/>
    <p:sldId id="269" r:id="rId15"/>
    <p:sldId id="258" r:id="rId16"/>
    <p:sldId id="278" r:id="rId17"/>
    <p:sldId id="276" r:id="rId18"/>
    <p:sldId id="267" r:id="rId19"/>
    <p:sldId id="26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3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2D6B2F8A-2D14-CD40-8C91-F40261E39F56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0511F857-F627-7A46-8880-44DEEF37BF1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small" dirty="0" smtClean="0"/>
              <a:t>Goals of</a:t>
            </a:r>
            <a:br>
              <a:rPr lang="en-US" cap="small" dirty="0" smtClean="0"/>
            </a:br>
            <a:r>
              <a:rPr lang="en-US" cap="small" dirty="0" smtClean="0"/>
              <a:t>Higher Education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43726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“Thought Leaders”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364537" cy="5029200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b="1" dirty="0" smtClean="0"/>
              <a:t>Learning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On-demand, self-paced, adaptive, just-in-time learning.</a:t>
            </a:r>
          </a:p>
          <a:p>
            <a:pPr>
              <a:spcBef>
                <a:spcPts val="800"/>
              </a:spcBef>
            </a:pPr>
            <a:r>
              <a:rPr lang="en-US" dirty="0"/>
              <a:t>Predictive </a:t>
            </a:r>
            <a:r>
              <a:rPr lang="en-US" dirty="0" smtClean="0"/>
              <a:t>analytics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Fewer large classes, more huddle spaces (informal)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Small “lightweight broadcast” studios</a:t>
            </a:r>
          </a:p>
          <a:p>
            <a:pPr>
              <a:spcBef>
                <a:spcPts val="800"/>
              </a:spcBef>
            </a:pPr>
            <a:r>
              <a:rPr lang="en-US" dirty="0"/>
              <a:t>Balance of technology and the human element</a:t>
            </a:r>
          </a:p>
          <a:p>
            <a:pPr>
              <a:spcBef>
                <a:spcPts val="800"/>
              </a:spcBef>
            </a:pPr>
            <a:r>
              <a:rPr lang="en-US" dirty="0"/>
              <a:t>More formative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430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74747"/>
                </a:solidFill>
              </a:rPr>
              <a:t>https://</a:t>
            </a:r>
            <a:r>
              <a:rPr lang="en-US" dirty="0" err="1" smtClean="0">
                <a:solidFill>
                  <a:srgbClr val="474747"/>
                </a:solidFill>
              </a:rPr>
              <a:t>www.universitybusiness.com</a:t>
            </a:r>
            <a:r>
              <a:rPr lang="en-US" dirty="0" smtClean="0">
                <a:solidFill>
                  <a:srgbClr val="474747"/>
                </a:solidFill>
              </a:rPr>
              <a:t>/article/higher-ed-thought-leaders-forecast-2016-trends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5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4 </a:t>
            </a:r>
            <a:r>
              <a:rPr lang="en-US" cap="small" dirty="0" smtClean="0"/>
              <a:t>Goals </a:t>
            </a:r>
            <a:r>
              <a:rPr lang="en-US" cap="small" dirty="0" smtClean="0"/>
              <a:t>for Students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364537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Student Learning Basics</a:t>
            </a:r>
          </a:p>
          <a:p>
            <a:r>
              <a:rPr lang="en-US" dirty="0"/>
              <a:t>Focus on </a:t>
            </a:r>
            <a:r>
              <a:rPr lang="en-US" dirty="0" smtClean="0"/>
              <a:t>students</a:t>
            </a:r>
            <a:r>
              <a:rPr lang="en-US" dirty="0"/>
              <a:t>; Focus on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 smtClean="0"/>
          </a:p>
          <a:p>
            <a:pPr>
              <a:spcBef>
                <a:spcPts val="200"/>
              </a:spcBef>
            </a:pPr>
            <a:r>
              <a:rPr lang="en-US" dirty="0" smtClean="0"/>
              <a:t>Deep and flexible </a:t>
            </a:r>
            <a:r>
              <a:rPr lang="en-US" dirty="0" smtClean="0"/>
              <a:t>learning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Critical thinking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Make a difference and act</a:t>
            </a:r>
          </a:p>
          <a:p>
            <a:pPr marL="0" indent="0">
              <a:buNone/>
            </a:pPr>
            <a:r>
              <a:rPr lang="en-US" b="1" dirty="0"/>
              <a:t>Supportive Collaborative Learning</a:t>
            </a:r>
          </a:p>
          <a:p>
            <a:r>
              <a:rPr lang="en-US" dirty="0"/>
              <a:t>Apprenticeships</a:t>
            </a:r>
          </a:p>
          <a:p>
            <a:pPr>
              <a:spcBef>
                <a:spcPts val="200"/>
              </a:spcBef>
            </a:pPr>
            <a:r>
              <a:rPr lang="en-US" dirty="0"/>
              <a:t>Partnerships</a:t>
            </a:r>
          </a:p>
          <a:p>
            <a:pPr>
              <a:spcBef>
                <a:spcPts val="200"/>
              </a:spcBef>
            </a:pPr>
            <a:r>
              <a:rPr lang="en-US" dirty="0"/>
              <a:t>Mentors</a:t>
            </a:r>
          </a:p>
          <a:p>
            <a:pPr>
              <a:spcBef>
                <a:spcPts val="2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568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4 Goals </a:t>
            </a:r>
            <a:r>
              <a:rPr lang="en-US" cap="small" dirty="0" smtClean="0"/>
              <a:t>for Students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364537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Inclusive Excellence</a:t>
            </a:r>
            <a:endParaRPr lang="en-US" dirty="0"/>
          </a:p>
          <a:p>
            <a:r>
              <a:rPr lang="en-US" dirty="0"/>
              <a:t>Reshape courses with inclusive excellence in mind</a:t>
            </a:r>
          </a:p>
          <a:p>
            <a:pPr>
              <a:spcBef>
                <a:spcPts val="200"/>
              </a:spcBef>
            </a:pPr>
            <a:r>
              <a:rPr lang="en-US" dirty="0"/>
              <a:t>Social justice thinkers</a:t>
            </a:r>
            <a:endParaRPr lang="en-US" sz="1900" dirty="0"/>
          </a:p>
          <a:p>
            <a:pPr>
              <a:spcBef>
                <a:spcPts val="200"/>
              </a:spcBef>
            </a:pPr>
            <a:r>
              <a:rPr lang="en-US" dirty="0"/>
              <a:t>Ethical global citizens</a:t>
            </a:r>
          </a:p>
          <a:p>
            <a:pPr>
              <a:spcBef>
                <a:spcPts val="200"/>
              </a:spcBef>
            </a:pPr>
            <a:r>
              <a:rPr lang="en-US" dirty="0"/>
              <a:t>Critical consciousness</a:t>
            </a:r>
          </a:p>
          <a:p>
            <a:pPr>
              <a:spcBef>
                <a:spcPts val="200"/>
              </a:spcBef>
            </a:pPr>
            <a:r>
              <a:rPr lang="en-US" dirty="0"/>
              <a:t>Institutional structural </a:t>
            </a:r>
            <a:r>
              <a:rPr lang="en-US" dirty="0" smtClean="0"/>
              <a:t>alignment</a:t>
            </a:r>
          </a:p>
          <a:p>
            <a:pPr marL="0" indent="0">
              <a:buNone/>
            </a:pPr>
            <a:r>
              <a:rPr lang="en-US" b="1" dirty="0"/>
              <a:t>Traditional &amp; Alternative Credentialing</a:t>
            </a:r>
          </a:p>
          <a:p>
            <a:r>
              <a:rPr lang="en-US" dirty="0"/>
              <a:t>Majors, Minors, and Associate Degrees</a:t>
            </a:r>
          </a:p>
          <a:p>
            <a:pPr>
              <a:spcBef>
                <a:spcPts val="200"/>
              </a:spcBef>
            </a:pPr>
            <a:r>
              <a:rPr lang="en-US" dirty="0"/>
              <a:t>Certificates &amp; Modules</a:t>
            </a:r>
          </a:p>
          <a:p>
            <a:pPr>
              <a:spcBef>
                <a:spcPts val="200"/>
              </a:spcBef>
            </a:pPr>
            <a:r>
              <a:rPr lang="en-US" dirty="0" err="1"/>
              <a:t>Microcredentials</a:t>
            </a:r>
            <a:endParaRPr lang="en-US" dirty="0"/>
          </a:p>
          <a:p>
            <a:pPr>
              <a:spcBef>
                <a:spcPts val="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9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7 Cs of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Challenge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Choice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Control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Caring (value)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Competence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Collaboration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/>
            </a:pPr>
            <a:r>
              <a:rPr lang="en-US" dirty="0" smtClean="0"/>
              <a:t>Curiosity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cap="small" dirty="0" smtClean="0"/>
              <a:t>Motivation to Act</a:t>
            </a:r>
            <a:endParaRPr lang="en-US" cap="small" dirty="0"/>
          </a:p>
        </p:txBody>
      </p:sp>
      <p:pic>
        <p:nvPicPr>
          <p:cNvPr id="9" name="Picture 8" descr="hik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1" y="2540114"/>
            <a:ext cx="2032000" cy="27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4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Off The Wall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8" cy="5182876"/>
          </a:xfrm>
        </p:spPr>
        <p:txBody>
          <a:bodyPr/>
          <a:lstStyle/>
          <a:p>
            <a:r>
              <a:rPr lang="en-US" dirty="0" smtClean="0"/>
              <a:t>Program Outcomes</a:t>
            </a:r>
          </a:p>
          <a:p>
            <a:r>
              <a:rPr lang="en-US" dirty="0" smtClean="0"/>
              <a:t>15 weeks, 3 credits, 45 hours.  Why?</a:t>
            </a:r>
          </a:p>
          <a:p>
            <a:r>
              <a:rPr lang="en-US" dirty="0" smtClean="0"/>
              <a:t>Disconnect current structures </a:t>
            </a:r>
          </a:p>
          <a:p>
            <a:r>
              <a:rPr lang="en-US" dirty="0" smtClean="0"/>
              <a:t>Focus on outcomes and create educational experiences regardless of time, location, faculty, and resources</a:t>
            </a:r>
          </a:p>
          <a:p>
            <a:r>
              <a:rPr lang="en-US" dirty="0" err="1" smtClean="0"/>
              <a:t>EdEx</a:t>
            </a:r>
            <a:r>
              <a:rPr lang="en-US" dirty="0" smtClean="0"/>
              <a:t> 201: Comparing Groups Statistics</a:t>
            </a:r>
          </a:p>
          <a:p>
            <a:pPr lvl="1"/>
            <a:r>
              <a:rPr lang="en-US" dirty="0" smtClean="0"/>
              <a:t>2 credits, </a:t>
            </a:r>
            <a:r>
              <a:rPr lang="en-US" dirty="0"/>
              <a:t>3</a:t>
            </a:r>
            <a:r>
              <a:rPr lang="en-US" dirty="0" smtClean="0"/>
              <a:t>0 hours, </a:t>
            </a:r>
            <a:r>
              <a:rPr lang="en-US" dirty="0" err="1" smtClean="0"/>
              <a:t>Cosco</a:t>
            </a:r>
            <a:r>
              <a:rPr lang="en-US" dirty="0" smtClean="0"/>
              <a:t> Conference Room</a:t>
            </a:r>
          </a:p>
          <a:p>
            <a:pPr lvl="1"/>
            <a:r>
              <a:rPr lang="en-US" dirty="0" smtClean="0"/>
              <a:t>R. </a:t>
            </a:r>
            <a:r>
              <a:rPr lang="en-US" dirty="0" smtClean="0"/>
              <a:t>Jones,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Questions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8093326" cy="5029200"/>
          </a:xfrm>
        </p:spPr>
        <p:txBody>
          <a:bodyPr/>
          <a:lstStyle/>
          <a:p>
            <a:r>
              <a:rPr lang="en-US" dirty="0" smtClean="0"/>
              <a:t>The goal of higher </a:t>
            </a:r>
            <a:r>
              <a:rPr lang="en-US" dirty="0" err="1" smtClean="0"/>
              <a:t>ed</a:t>
            </a:r>
            <a:r>
              <a:rPr lang="en-US" dirty="0" smtClean="0"/>
              <a:t> is a good job, good life, or civic life?</a:t>
            </a:r>
          </a:p>
          <a:p>
            <a:r>
              <a:rPr lang="en-US" dirty="0" smtClean="0"/>
              <a:t>What would a higher education look like if it was based almost entirely on an apprenticeship? </a:t>
            </a:r>
          </a:p>
          <a:p>
            <a:r>
              <a:rPr lang="en-US" dirty="0" smtClean="0"/>
              <a:t>How about a “choose your own adventure” higher </a:t>
            </a:r>
            <a:r>
              <a:rPr lang="en-US" dirty="0" err="1" smtClean="0"/>
              <a:t>ed</a:t>
            </a:r>
            <a:r>
              <a:rPr lang="en-US" dirty="0" smtClean="0"/>
              <a:t> learning experience?</a:t>
            </a:r>
          </a:p>
          <a:p>
            <a:r>
              <a:rPr lang="en-US" dirty="0" smtClean="0"/>
              <a:t>What’s the best way for higher education and business/industry to partner?</a:t>
            </a:r>
          </a:p>
          <a:p>
            <a:r>
              <a:rPr lang="en-US" dirty="0" smtClean="0"/>
              <a:t>Why don’t we teach students to learn?</a:t>
            </a:r>
          </a:p>
          <a:p>
            <a:r>
              <a:rPr lang="en-US" dirty="0" smtClean="0"/>
              <a:t>15 weeks, 3 credits, 45 hours. Why??? No, really, why??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3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small" dirty="0" smtClean="0"/>
              <a:t>Goals of</a:t>
            </a:r>
            <a:br>
              <a:rPr lang="en-US" cap="small" dirty="0" smtClean="0"/>
            </a:br>
            <a:r>
              <a:rPr lang="en-US" cap="small" dirty="0" smtClean="0"/>
              <a:t>Higher Education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305219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8" cy="5029200"/>
          </a:xfrm>
        </p:spPr>
        <p:txBody>
          <a:bodyPr/>
          <a:lstStyle/>
          <a:p>
            <a:r>
              <a:rPr lang="en-US" dirty="0" smtClean="0"/>
              <a:t>Educated individuals act. </a:t>
            </a:r>
          </a:p>
          <a:p>
            <a:r>
              <a:rPr lang="en-US" dirty="0" smtClean="0"/>
              <a:t>Students who will make a difference.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02" y="1904141"/>
            <a:ext cx="4526280" cy="45262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91303" y="1894909"/>
            <a:ext cx="4530535" cy="4530535"/>
          </a:xfrm>
          <a:prstGeom prst="ellips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5603426" y="3321937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4845034" y="5656006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202524" y="3334020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5349323" y="2742034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1456615" y="2742329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5352760" y="5069236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1029415" y="3912455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3408259" y="1575381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5605002" y="4485187"/>
            <a:ext cx="2355834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1197408" y="4481648"/>
            <a:ext cx="2355834" cy="430887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5778085" y="3903936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1960852" y="5685554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3387115" y="6270713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1450393" y="5073198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4835659" y="2156286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1962768" y="2159542"/>
            <a:ext cx="2355834" cy="430887"/>
          </a:xfrm>
          <a:prstGeom prst="rect">
            <a:avLst/>
          </a:prstGeom>
          <a:solidFill>
            <a:srgbClr val="800000"/>
          </a:soli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95514" y="6271208"/>
            <a:ext cx="15666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Race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8497" y="1570546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Class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0790" y="3906108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Gender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2698" y="5074529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Language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73690" y="5074526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Religion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2001" y="3916017"/>
            <a:ext cx="20478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LGBTQ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751" y="2743000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Body Type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6690" y="2743001"/>
            <a:ext cx="1728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Citizenship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8729" y="5657792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Age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2676" y="5659760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Ability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2321" y="2149606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Education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76700" y="2149607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Family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09954" y="6430421"/>
            <a:ext cx="25317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474747"/>
                </a:solidFill>
                <a:latin typeface="Century Gothic" charset="0"/>
                <a:ea typeface="Century Gothic" charset="0"/>
                <a:cs typeface="Century Gothic" charset="0"/>
              </a:rPr>
              <a:t>Intersectionality</a:t>
            </a:r>
            <a:endParaRPr lang="en-US" sz="2200" dirty="0">
              <a:solidFill>
                <a:srgbClr val="4747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73117" y="4489812"/>
            <a:ext cx="2381119" cy="43088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First Generation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5731" y="4489812"/>
            <a:ext cx="2303110" cy="43088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Mental Health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35397" y="3317757"/>
            <a:ext cx="1912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Occupation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21407" y="3317760"/>
            <a:ext cx="1602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Veteran</a:t>
            </a:r>
            <a:endParaRPr lang="en-US" sz="2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1" y="1430966"/>
            <a:ext cx="2736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474747"/>
                </a:solidFill>
                <a:latin typeface="Century Gothic" charset="0"/>
                <a:ea typeface="Century Gothic" charset="0"/>
                <a:cs typeface="Century Gothic" charset="0"/>
              </a:rPr>
              <a:t>Individual Identity</a:t>
            </a:r>
            <a:endParaRPr lang="en-US" sz="2200" dirty="0">
              <a:solidFill>
                <a:srgbClr val="474747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cap="small" dirty="0" smtClean="0"/>
              <a:t>Goals for Students</a:t>
            </a:r>
            <a:endParaRPr lang="en-US" cap="small" dirty="0"/>
          </a:p>
        </p:txBody>
      </p:sp>
      <p:sp>
        <p:nvSpPr>
          <p:cNvPr id="3" name="TextBox 2"/>
          <p:cNvSpPr txBox="1"/>
          <p:nvPr/>
        </p:nvSpPr>
        <p:spPr>
          <a:xfrm>
            <a:off x="3385250" y="3916017"/>
            <a:ext cx="2378843" cy="430887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entury Gothic"/>
                <a:cs typeface="Century Gothic"/>
              </a:rPr>
              <a:t>Equity</a:t>
            </a:r>
            <a:endParaRPr lang="en-US" sz="2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408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Goals for Students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99607"/>
            <a:ext cx="7583488" cy="5358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Productive Pedagogies</a:t>
            </a:r>
          </a:p>
          <a:p>
            <a:r>
              <a:rPr lang="en-US" dirty="0"/>
              <a:t>I</a:t>
            </a:r>
            <a:r>
              <a:rPr lang="en-US" dirty="0" smtClean="0"/>
              <a:t>ntellectual demand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 smtClean="0"/>
              <a:t>Connectedness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Supportiveness</a:t>
            </a:r>
          </a:p>
          <a:p>
            <a:pPr>
              <a:spcBef>
                <a:spcPts val="300"/>
              </a:spcBef>
            </a:pPr>
            <a:r>
              <a:rPr lang="en-US" dirty="0"/>
              <a:t>W</a:t>
            </a:r>
            <a:r>
              <a:rPr lang="en-US" dirty="0" smtClean="0"/>
              <a:t>orking </a:t>
            </a:r>
            <a:r>
              <a:rPr lang="en-US" dirty="0"/>
              <a:t>with and valuing of </a:t>
            </a:r>
            <a:r>
              <a:rPr lang="en-US" dirty="0" smtClean="0"/>
              <a:t>difference</a:t>
            </a:r>
          </a:p>
          <a:p>
            <a:pPr marL="0" indent="0">
              <a:buNone/>
            </a:pPr>
            <a:r>
              <a:rPr lang="en-US" b="1" dirty="0" smtClean="0"/>
              <a:t>Pedagogies of Indifference</a:t>
            </a:r>
          </a:p>
          <a:p>
            <a:r>
              <a:rPr lang="en-US" strike="sngStrike" dirty="0"/>
              <a:t>Intellectual demand</a:t>
            </a:r>
          </a:p>
          <a:p>
            <a:pPr>
              <a:spcBef>
                <a:spcPts val="300"/>
              </a:spcBef>
            </a:pPr>
            <a:r>
              <a:rPr lang="en-US" strike="sngStrike" dirty="0"/>
              <a:t>Connectedness</a:t>
            </a:r>
          </a:p>
          <a:p>
            <a:pPr>
              <a:spcBef>
                <a:spcPts val="300"/>
              </a:spcBef>
            </a:pPr>
            <a:r>
              <a:rPr lang="en-US" dirty="0"/>
              <a:t>Supportiveness</a:t>
            </a:r>
          </a:p>
          <a:p>
            <a:pPr>
              <a:spcBef>
                <a:spcPts val="300"/>
              </a:spcBef>
            </a:pPr>
            <a:r>
              <a:rPr lang="en-US" strike="sngStrike" dirty="0"/>
              <a:t>Working with and valuing of difference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233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Lingard</a:t>
            </a:r>
            <a:r>
              <a:rPr lang="en-US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, 2007; </a:t>
            </a:r>
            <a:r>
              <a:rPr lang="en-US" dirty="0" err="1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Lingard</a:t>
            </a:r>
            <a:r>
              <a:rPr lang="en-US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 &amp; </a:t>
            </a:r>
            <a:r>
              <a:rPr lang="en-US" dirty="0" err="1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Keddie</a:t>
            </a:r>
            <a:r>
              <a:rPr lang="en-US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, 2013)</a:t>
            </a:r>
            <a:endParaRPr lang="en-US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4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5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36410"/>
            <a:ext cx="9143999" cy="461665"/>
          </a:xfrm>
          <a:prstGeom prst="rect">
            <a:avLst/>
          </a:prstGeom>
          <a:solidFill>
            <a:srgbClr val="333333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What??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8" y="1426690"/>
            <a:ext cx="9143999" cy="461665"/>
          </a:xfrm>
          <a:prstGeom prst="rect">
            <a:avLst/>
          </a:prstGeom>
          <a:solidFill>
            <a:srgbClr val="333333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2400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Goal of Higher Education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27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Framing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364537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Enrollments grew from 2000-2010, but have decreased since</a:t>
            </a:r>
          </a:p>
          <a:p>
            <a:r>
              <a:rPr lang="en-US" dirty="0" smtClean="0"/>
              <a:t>Student </a:t>
            </a:r>
            <a:r>
              <a:rPr lang="en-US" dirty="0"/>
              <a:t>debt will get worse, before it gets </a:t>
            </a:r>
            <a:r>
              <a:rPr lang="en-US" dirty="0" smtClean="0"/>
              <a:t>better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State appropriations are shrinking</a:t>
            </a:r>
            <a:endParaRPr lang="en-US" dirty="0"/>
          </a:p>
          <a:p>
            <a:r>
              <a:rPr lang="en-US" dirty="0" smtClean="0"/>
              <a:t>Community colleges; 42% of all UG; 25% full-time UG</a:t>
            </a:r>
          </a:p>
          <a:p>
            <a:r>
              <a:rPr lang="en-US" dirty="0" smtClean="0"/>
              <a:t>Changing demographics toward a majority-minority </a:t>
            </a:r>
          </a:p>
          <a:p>
            <a:r>
              <a:rPr lang="en-US" dirty="0" smtClean="0"/>
              <a:t>Therefore</a:t>
            </a:r>
            <a:r>
              <a:rPr lang="en-US" dirty="0" smtClean="0"/>
              <a:t>, </a:t>
            </a:r>
            <a:r>
              <a:rPr lang="en-US" dirty="0" smtClean="0"/>
              <a:t>ther</a:t>
            </a:r>
            <a:r>
              <a:rPr lang="en-US" dirty="0" smtClean="0"/>
              <a:t>e is a need </a:t>
            </a:r>
            <a:r>
              <a:rPr lang="en-US" dirty="0"/>
              <a:t>for institutions to differentiate </a:t>
            </a:r>
            <a:r>
              <a:rPr lang="en-US" dirty="0" smtClean="0"/>
              <a:t>themselves and</a:t>
            </a:r>
            <a:r>
              <a:rPr lang="en-US" dirty="0" smtClean="0"/>
              <a:t> </a:t>
            </a:r>
            <a:r>
              <a:rPr lang="en-US" dirty="0" smtClean="0"/>
              <a:t>to innovate within higher education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65103" y="6405615"/>
            <a:ext cx="161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474747"/>
                </a:solidFill>
              </a:rPr>
              <a:t>cats ☞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3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DS_Catherd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811" y="1559469"/>
            <a:ext cx="6555287" cy="49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2015 Gallup-</a:t>
            </a:r>
            <a:r>
              <a:rPr lang="en-US" cap="small" dirty="0"/>
              <a:t>P</a:t>
            </a:r>
            <a:r>
              <a:rPr lang="en-US" cap="small" dirty="0" smtClean="0"/>
              <a:t>urdue index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Academic Lives and Vocational Engagement</a:t>
            </a:r>
          </a:p>
          <a:p>
            <a:pPr marL="0" indent="0">
              <a:buNone/>
            </a:pPr>
            <a:r>
              <a:rPr lang="en-US" i="1" dirty="0" smtClean="0"/>
              <a:t>When </a:t>
            </a:r>
            <a:r>
              <a:rPr lang="en-US" i="1" dirty="0"/>
              <a:t>it comes to being engaged at work and experiencing high well-being after graduation, the type of institution alumni attended matters less than what they experienced there</a:t>
            </a:r>
            <a:r>
              <a:rPr lang="en-US" i="1" dirty="0" smtClean="0"/>
              <a:t>.</a:t>
            </a:r>
            <a:r>
              <a:rPr lang="en-US" dirty="0" smtClean="0"/>
              <a:t> (p. 16)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747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74747"/>
                </a:solidFill>
              </a:rPr>
              <a:t>2015 Gallup-Purdue Index Survey (30,000 alumni of U.S. universities)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7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What Mattered?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Supportive Relationships (Caring)</a:t>
            </a:r>
          </a:p>
          <a:p>
            <a:r>
              <a:rPr lang="en-US" dirty="0"/>
              <a:t>My professors cared about me as a person.	</a:t>
            </a:r>
          </a:p>
          <a:p>
            <a:r>
              <a:rPr lang="en-US" dirty="0"/>
              <a:t>I had a mentor who encouraged me to pursue my goals and dreams.	</a:t>
            </a:r>
          </a:p>
          <a:p>
            <a:r>
              <a:rPr lang="en-US" dirty="0"/>
              <a:t>I had at least one professor who made me excited about learning.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747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74747"/>
                </a:solidFill>
              </a:rPr>
              <a:t>2015 Gallup-Purdue Index Survey (30,000 alumni of U.S. universities)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1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What Mattered?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Experiential Learning</a:t>
            </a:r>
          </a:p>
          <a:p>
            <a:r>
              <a:rPr lang="en-US" dirty="0"/>
              <a:t>I had an internship or job that allowed me to apply what I was learning in the classroom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 </a:t>
            </a:r>
            <a:r>
              <a:rPr lang="en-US" dirty="0"/>
              <a:t>was extremely active in extracurricular activities and </a:t>
            </a:r>
            <a:r>
              <a:rPr lang="en-US" dirty="0" smtClean="0"/>
              <a:t>organizations.</a:t>
            </a:r>
            <a:endParaRPr lang="en-US" dirty="0"/>
          </a:p>
          <a:p>
            <a:r>
              <a:rPr lang="en-US" dirty="0"/>
              <a:t>I worked on a project that took a semester or more to complete.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2747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74747"/>
                </a:solidFill>
              </a:rPr>
              <a:t>2015 Gallup-Purdue Index Survey (30,000 alumni of U.S. universities)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9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What Didn’t Matter?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Conducting </a:t>
            </a:r>
            <a:r>
              <a:rPr lang="en-US" dirty="0"/>
              <a:t>a research project with a </a:t>
            </a:r>
            <a:r>
              <a:rPr lang="en-US" dirty="0" smtClean="0"/>
              <a:t>professor. </a:t>
            </a:r>
            <a:endParaRPr lang="en-US" dirty="0"/>
          </a:p>
        </p:txBody>
      </p:sp>
      <p:pic>
        <p:nvPicPr>
          <p:cNvPr id="6" name="Picture 5" descr="What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1945">
            <a:off x="5725689" y="-31059"/>
            <a:ext cx="2865185" cy="2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“Thought Leaders”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2" y="1828800"/>
            <a:ext cx="8364537" cy="4857199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b="1" dirty="0" smtClean="0"/>
              <a:t>The Basics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What is “core” knowledge?</a:t>
            </a:r>
          </a:p>
          <a:p>
            <a:pPr>
              <a:spcBef>
                <a:spcPts val="800"/>
              </a:spcBef>
            </a:pPr>
            <a:r>
              <a:rPr lang="en-US" dirty="0"/>
              <a:t>Quality education at a lower </a:t>
            </a:r>
            <a:r>
              <a:rPr lang="en-US" dirty="0" smtClean="0"/>
              <a:t>cost</a:t>
            </a:r>
          </a:p>
          <a:p>
            <a:pPr>
              <a:spcBef>
                <a:spcPts val="800"/>
              </a:spcBef>
            </a:pPr>
            <a:r>
              <a:rPr lang="en-US" dirty="0"/>
              <a:t>Focusing education on a target </a:t>
            </a:r>
            <a:r>
              <a:rPr lang="en-US" dirty="0" smtClean="0"/>
              <a:t>career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/>
              <a:t>Diverse educational </a:t>
            </a:r>
            <a:r>
              <a:rPr lang="en-US" dirty="0" smtClean="0"/>
              <a:t>environments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Mobile technology for everyday use &amp; communication</a:t>
            </a:r>
            <a:endParaRPr lang="en-US" dirty="0"/>
          </a:p>
          <a:p>
            <a:pPr>
              <a:spcBef>
                <a:spcPts val="800"/>
              </a:spcBef>
            </a:pPr>
            <a:r>
              <a:rPr lang="en-US" dirty="0" smtClean="0"/>
              <a:t>Curricular</a:t>
            </a:r>
            <a:r>
              <a:rPr lang="en-US" dirty="0"/>
              <a:t>/co-curricular integration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whole student</a:t>
            </a:r>
          </a:p>
          <a:p>
            <a:pPr marL="0" indent="0">
              <a:spcBef>
                <a:spcPts val="800"/>
              </a:spcBef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47430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74747"/>
                </a:solidFill>
              </a:rPr>
              <a:t>https://</a:t>
            </a:r>
            <a:r>
              <a:rPr lang="en-US" dirty="0" err="1" smtClean="0">
                <a:solidFill>
                  <a:srgbClr val="474747"/>
                </a:solidFill>
              </a:rPr>
              <a:t>www.universitybusiness.com</a:t>
            </a:r>
            <a:r>
              <a:rPr lang="en-US" dirty="0" smtClean="0">
                <a:solidFill>
                  <a:srgbClr val="474747"/>
                </a:solidFill>
              </a:rPr>
              <a:t>/article/higher-ed-thought-leaders-forecast-2016-trends</a:t>
            </a:r>
            <a:endParaRPr lang="en-US" dirty="0">
              <a:solidFill>
                <a:srgbClr val="4747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0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713</TotalTime>
  <Words>690</Words>
  <Application>Microsoft Macintosh PowerPoint</Application>
  <PresentationFormat>On-screen Show (4:3)</PresentationFormat>
  <Paragraphs>127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Precedent</vt:lpstr>
      <vt:lpstr>Goals of Higher Education</vt:lpstr>
      <vt:lpstr>PowerPoint Presentation</vt:lpstr>
      <vt:lpstr>Framing</vt:lpstr>
      <vt:lpstr>PowerPoint Presentation</vt:lpstr>
      <vt:lpstr>2015 Gallup-Purdue index</vt:lpstr>
      <vt:lpstr>What Mattered?</vt:lpstr>
      <vt:lpstr>What Mattered?</vt:lpstr>
      <vt:lpstr>What Didn’t Matter?</vt:lpstr>
      <vt:lpstr>“Thought Leaders”</vt:lpstr>
      <vt:lpstr>“Thought Leaders”</vt:lpstr>
      <vt:lpstr>4 Goals for Students</vt:lpstr>
      <vt:lpstr>4 Goals for Students</vt:lpstr>
      <vt:lpstr>Motivation to Act</vt:lpstr>
      <vt:lpstr>Off The Wall</vt:lpstr>
      <vt:lpstr>Questions</vt:lpstr>
      <vt:lpstr>Goals of Higher Education</vt:lpstr>
      <vt:lpstr>PowerPoint Presentation</vt:lpstr>
      <vt:lpstr>Goals for Students</vt:lpstr>
      <vt:lpstr>Goals for Students</vt:lpstr>
    </vt:vector>
  </TitlesOfParts>
  <Company>Virginia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 of Higher Education</dc:title>
  <dc:creator>Peter Doolittle</dc:creator>
  <cp:lastModifiedBy>Peter Doolittle</cp:lastModifiedBy>
  <cp:revision>78</cp:revision>
  <dcterms:created xsi:type="dcterms:W3CDTF">2016-09-30T03:40:11Z</dcterms:created>
  <dcterms:modified xsi:type="dcterms:W3CDTF">2016-09-30T16:44:53Z</dcterms:modified>
</cp:coreProperties>
</file>