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700" r:id="rId2"/>
    <p:sldMasterId id="2147483716" r:id="rId3"/>
  </p:sldMasterIdLst>
  <p:notesMasterIdLst>
    <p:notesMasterId r:id="rId48"/>
  </p:notesMasterIdLst>
  <p:handoutMasterIdLst>
    <p:handoutMasterId r:id="rId49"/>
  </p:handoutMasterIdLst>
  <p:sldIdLst>
    <p:sldId id="556" r:id="rId4"/>
    <p:sldId id="679" r:id="rId5"/>
    <p:sldId id="678" r:id="rId6"/>
    <p:sldId id="554" r:id="rId7"/>
    <p:sldId id="681" r:id="rId8"/>
    <p:sldId id="564" r:id="rId9"/>
    <p:sldId id="563" r:id="rId10"/>
    <p:sldId id="680" r:id="rId11"/>
    <p:sldId id="682" r:id="rId12"/>
    <p:sldId id="683" r:id="rId13"/>
    <p:sldId id="686" r:id="rId14"/>
    <p:sldId id="685" r:id="rId15"/>
    <p:sldId id="687" r:id="rId16"/>
    <p:sldId id="707" r:id="rId17"/>
    <p:sldId id="689" r:id="rId18"/>
    <p:sldId id="690" r:id="rId19"/>
    <p:sldId id="691" r:id="rId20"/>
    <p:sldId id="692" r:id="rId21"/>
    <p:sldId id="693" r:id="rId22"/>
    <p:sldId id="694" r:id="rId23"/>
    <p:sldId id="695" r:id="rId24"/>
    <p:sldId id="696" r:id="rId25"/>
    <p:sldId id="697" r:id="rId26"/>
    <p:sldId id="698" r:id="rId27"/>
    <p:sldId id="699" r:id="rId28"/>
    <p:sldId id="701" r:id="rId29"/>
    <p:sldId id="702" r:id="rId30"/>
    <p:sldId id="703" r:id="rId31"/>
    <p:sldId id="270" r:id="rId32"/>
    <p:sldId id="259" r:id="rId33"/>
    <p:sldId id="295" r:id="rId34"/>
    <p:sldId id="296" r:id="rId35"/>
    <p:sldId id="263" r:id="rId36"/>
    <p:sldId id="264" r:id="rId37"/>
    <p:sldId id="265" r:id="rId38"/>
    <p:sldId id="294" r:id="rId39"/>
    <p:sldId id="297" r:id="rId40"/>
    <p:sldId id="257" r:id="rId41"/>
    <p:sldId id="258" r:id="rId42"/>
    <p:sldId id="708" r:id="rId43"/>
    <p:sldId id="260" r:id="rId44"/>
    <p:sldId id="262" r:id="rId45"/>
    <p:sldId id="709" r:id="rId46"/>
    <p:sldId id="710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CAE28"/>
    <a:srgbClr val="941100"/>
    <a:srgbClr val="094517"/>
    <a:srgbClr val="004000"/>
    <a:srgbClr val="A9A700"/>
    <a:srgbClr val="797842"/>
    <a:srgbClr val="407700"/>
    <a:srgbClr val="929000"/>
    <a:srgbClr val="4E8F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36"/>
    <p:restoredTop sz="97108"/>
  </p:normalViewPr>
  <p:slideViewPr>
    <p:cSldViewPr>
      <p:cViewPr varScale="1">
        <p:scale>
          <a:sx n="197" d="100"/>
          <a:sy n="197" d="100"/>
        </p:scale>
        <p:origin x="181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136" d="100"/>
          <a:sy n="136" d="100"/>
        </p:scale>
        <p:origin x="3896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90A32436-9F2C-C641-9BFC-063E73777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9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E1C1B6E4-4051-4C45-8D55-A2251DFAF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95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00D1C-7B3E-B246-94AC-7F076352AB2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Peter</a:t>
            </a:r>
          </a:p>
        </p:txBody>
      </p:sp>
    </p:spTree>
    <p:extLst>
      <p:ext uri="{BB962C8B-B14F-4D97-AF65-F5344CB8AC3E}">
        <p14:creationId xmlns:p14="http://schemas.microsoft.com/office/powerpoint/2010/main" val="128522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Guy Kawasaki,</a:t>
            </a:r>
            <a:r>
              <a:rPr lang="en-US" baseline="0" dirty="0"/>
              <a:t> ex-Apple, Mantra, answers the question of Why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085BA-D383-B447-9EBA-FB30FE3B9D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Tell story</a:t>
            </a:r>
            <a:r>
              <a:rPr lang="en-US" baseline="0" dirty="0"/>
              <a:t> of first class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C1B6E4-4051-4C45-8D55-A2251DFAF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25773-52BF-5944-AD6D-831499A85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893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2BCF5-E175-0048-9CE1-48E9A5DC89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0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Tell story</a:t>
            </a:r>
            <a:r>
              <a:rPr lang="en-US" baseline="0" dirty="0"/>
              <a:t> of first class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1B6E4-4051-4C45-8D55-A2251DFAF4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19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9"/>
            <a:ext cx="8513763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1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5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5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5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6FCE0FD-72AD-CF45-A3FD-57A422556E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6200"/>
          </a:xfrm>
          <a:prstGeom prst="rect">
            <a:avLst/>
          </a:prstGeom>
          <a:solidFill>
            <a:srgbClr val="941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2"/>
            <a:ext cx="3496571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1C16F-0680-CF4B-95F6-F930F0A6DF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3" y="4329954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7" y="5257800"/>
            <a:ext cx="7904951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3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3" y="4329954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7" y="5257800"/>
            <a:ext cx="7904951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54B68-0376-6A41-9308-67812999A1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1" y="685801"/>
            <a:ext cx="757519" cy="5440680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6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F3097-2D1E-CF4E-B247-070045040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3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1400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04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7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C5645-2117-6143-A16D-EF06E387C5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467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75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24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04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8774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1912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7917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53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5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2" y="4822207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3" y="3525980"/>
            <a:ext cx="8355715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8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78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31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7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85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44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5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68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36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1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2" y="4822207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3" y="3525980"/>
            <a:ext cx="4428427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9" y="261016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3" y="2057401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7" y="2057401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5FA8E-0623-4E46-BAC7-43BE53A084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1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3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05553-3EC1-794B-9074-EE5CF15C7D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941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CD62B-DE5F-B143-B15B-92F17D3A8F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B4B94-951E-FE4F-B6B2-4701161C0C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49" y="658907"/>
            <a:ext cx="3819339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2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9F7F7-B936-A943-9FC2-724C89F15A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1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9" y="2044701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7" y="6275295"/>
            <a:ext cx="5643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"/>
          </a:xfrm>
          <a:prstGeom prst="rect">
            <a:avLst/>
          </a:prstGeom>
          <a:solidFill>
            <a:srgbClr val="941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3812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46007-F7A7-D342-A883-19C6B7946DF7}" type="datetimeFigureOut">
              <a:rPr lang="en-US" smtClean="0"/>
              <a:t>7/15/18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8B146-BAD1-5549-89C6-CBD380C2F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17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file:///Users/cider/Dropbox/CIDER/CIDER%20Presentations/2016-06-04%20AAC&amp;U%20Gen%20Ed%20(Boston)/1%20Myths%20and%20Research%20about%20Learning/AACU%20Part%202%20Hype.pptx#-1,1,Rhetoric (Hype)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tiff"/><Relationship Id="rId4" Type="http://schemas.openxmlformats.org/officeDocument/2006/relationships/image" Target="../media/image20.jpg"/><Relationship Id="rId9" Type="http://schemas.openxmlformats.org/officeDocument/2006/relationships/image" Target="../media/image2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31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30.png"/><Relationship Id="rId2" Type="http://schemas.openxmlformats.org/officeDocument/2006/relationships/video" Target="../media/media5.mp4"/><Relationship Id="rId16" Type="http://schemas.openxmlformats.org/officeDocument/2006/relationships/image" Target="../media/image34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slideLayout" Target="../slideLayouts/slideLayout16.xml"/><Relationship Id="rId5" Type="http://schemas.microsoft.com/office/2007/relationships/media" Target="../media/media7.mp4"/><Relationship Id="rId15" Type="http://schemas.openxmlformats.org/officeDocument/2006/relationships/image" Target="../media/image33.png"/><Relationship Id="rId10" Type="http://schemas.openxmlformats.org/officeDocument/2006/relationships/video" Target="../media/media9.mp4"/><Relationship Id="rId4" Type="http://schemas.openxmlformats.org/officeDocument/2006/relationships/video" Target="../media/media6.mp4"/><Relationship Id="rId9" Type="http://schemas.microsoft.com/office/2007/relationships/media" Target="../media/media9.mp4"/><Relationship Id="rId1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file:///Users/cider/Dropbox/CIDER/CIDER%20Presentations/2016-06-04%20AAC&amp;U%20Gen%20Ed%20(Boston)/1%20Myths%20and%20Research%20about%20Learning/AACU%20Part%203%20Research.pptx#-1,1,Research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800" b="0" spc="0" dirty="0">
                <a:solidFill>
                  <a:schemeClr val="tx1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Trebuchet MS"/>
                <a:cs typeface="Trebuchet MS"/>
              </a:rPr>
              <a:t>Research, Myth, &amp; Rhetoric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800600"/>
            <a:ext cx="9144000" cy="19050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Peter E. Doolittle</a:t>
            </a:r>
          </a:p>
          <a:p>
            <a:pPr algn="ctr" eaLnBrk="1" hangingPunct="1"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Assistant Provost of Teaching and Learning</a:t>
            </a:r>
          </a:p>
          <a:p>
            <a:pPr algn="ctr" eaLnBrk="1" hangingPunct="1"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Executive Director, Center for Instructional Development and Educational Research</a:t>
            </a:r>
          </a:p>
          <a:p>
            <a:pPr algn="ctr" eaLnBrk="1" hangingPunct="1"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Professor, Educational Psychology, Department of Learning Sciences &amp; Technology</a:t>
            </a:r>
          </a:p>
          <a:p>
            <a:pPr algn="ctr" eaLnBrk="1" hangingPunct="1"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Virginia Tech • Blacksburg • Virginia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4478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" charset="0"/>
                <a:cs typeface="Arial" charset="0"/>
              </a:rPr>
              <a:t>What do we know and not know about learning?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62200"/>
            <a:ext cx="5486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Cone of Experience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/Learning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3" y="1737101"/>
            <a:ext cx="3875314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1676400"/>
            <a:ext cx="3505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" charset="2"/>
              <a:buNone/>
            </a:pPr>
            <a:r>
              <a:rPr lang="en-US" alt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The device of the cone must be taken for nothing more than it is: </a:t>
            </a:r>
          </a:p>
          <a:p>
            <a:pPr eaLnBrk="1" hangingPunct="1">
              <a:buFont typeface="Wingdings" charset="2"/>
              <a:buNone/>
            </a:pPr>
            <a:endParaRPr lang="en-US" alt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charset="0"/>
              <a:ea typeface="Trebuchet MS" charset="0"/>
              <a:cs typeface="Trebuchet MS" charset="0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en-US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a visual metaphor of learning experiences, </a:t>
            </a:r>
            <a:r>
              <a:rPr lang="en-US" alt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in which the various kinds of audio-visual materials appear in the</a:t>
            </a: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en-US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order of increasing abstraction as one proceeds from direct experience.  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           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             (Dale, 1946, p. 38).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1676400"/>
            <a:ext cx="3505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" charset="2"/>
              <a:buNone/>
            </a:pPr>
            <a:r>
              <a:rPr lang="en-US" alt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If we realize now that the bands on the cone frequently </a:t>
            </a:r>
            <a:r>
              <a:rPr lang="en-US" altLang="en-US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interlap</a:t>
            </a:r>
            <a:r>
              <a:rPr lang="en-US" alt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and blend into one another, and that a child who can read and write can use verbal symbols, </a:t>
            </a:r>
          </a:p>
          <a:p>
            <a:pPr eaLnBrk="1" hangingPunct="1">
              <a:buFont typeface="Wingdings" charset="2"/>
              <a:buNone/>
            </a:pPr>
            <a:endParaRPr lang="en-US" altLang="en-US" sz="20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charset="0"/>
              <a:ea typeface="Trebuchet MS" charset="0"/>
              <a:cs typeface="Trebuchet MS" charset="0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en-US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there will be no mistaking our cone-device for a hierarchy or rank order of learning processes. </a:t>
            </a:r>
          </a:p>
          <a:p>
            <a:pPr eaLnBrk="1" hangingPunct="1">
              <a:buFont typeface="Wingdings" charset="2"/>
              <a:buNone/>
            </a:pPr>
            <a:endParaRPr lang="en-US" alt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charset="0"/>
              <a:ea typeface="Trebuchet MS" charset="0"/>
              <a:cs typeface="Trebuchet MS" charset="0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              (Dale, 1946, p. 47)</a:t>
            </a:r>
          </a:p>
        </p:txBody>
      </p:sp>
    </p:spTree>
    <p:extLst>
      <p:ext uri="{BB962C8B-B14F-4D97-AF65-F5344CB8AC3E}">
        <p14:creationId xmlns:p14="http://schemas.microsoft.com/office/powerpoint/2010/main" val="1616968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81481E-6 L 0.39983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Cone of Experience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/Learning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3875314" cy="472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16" y="1752600"/>
            <a:ext cx="3485288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9916" y="5029200"/>
            <a:ext cx="3943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did we get here ↑ from ← there?</a:t>
            </a:r>
          </a:p>
        </p:txBody>
      </p:sp>
      <p:sp>
        <p:nvSpPr>
          <p:cNvPr id="8" name="Oval 7"/>
          <p:cNvSpPr/>
          <p:nvPr/>
        </p:nvSpPr>
        <p:spPr>
          <a:xfrm>
            <a:off x="5181600" y="4267200"/>
            <a:ext cx="3123604" cy="457200"/>
          </a:xfrm>
          <a:prstGeom prst="ellipse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21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Cone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1946	Edgar Dale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1967	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Treichler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charset="0"/>
              <a:ea typeface="Trebuchet MS" charset="0"/>
              <a:cs typeface="Trebuchet MS" charset="0"/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1969	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Wiman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&amp;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Meirhenry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charset="0"/>
              <a:ea typeface="Trebuchet MS" charset="0"/>
              <a:cs typeface="Trebuchet MS" charset="0"/>
            </a:endParaRPr>
          </a:p>
          <a:p>
            <a:pPr>
              <a:buFont typeface="Wingdings" charset="2"/>
              <a:buChar char="§"/>
            </a:pP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charset="0"/>
              <a:ea typeface="Trebuchet MS" charset="0"/>
              <a:cs typeface="Trebuchet MS" charset="0"/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1940s	Paul John Phillips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1940s	National Training Labs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949" y="845950"/>
            <a:ext cx="6870915" cy="5153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9100" y="859271"/>
            <a:ext cx="6874172" cy="5155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7487" y="860885"/>
            <a:ext cx="6887086" cy="5165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1451" y="-6354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0640" y="848397"/>
            <a:ext cx="6900837" cy="5175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62414" y="-48044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3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Cone of Learning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67" y="1981200"/>
            <a:ext cx="4944533" cy="3708400"/>
          </a:xfrm>
          <a:prstGeom prst="rect">
            <a:avLst/>
          </a:prstGeom>
        </p:spPr>
      </p:pic>
      <p:sp>
        <p:nvSpPr>
          <p:cNvPr id="9" name="&quot;No&quot; Symbol 8"/>
          <p:cNvSpPr/>
          <p:nvPr/>
        </p:nvSpPr>
        <p:spPr>
          <a:xfrm>
            <a:off x="2133600" y="1447800"/>
            <a:ext cx="4953000" cy="4953000"/>
          </a:xfrm>
          <a:prstGeom prst="noSmoking">
            <a:avLst>
              <a:gd name="adj" fmla="val 6227"/>
            </a:avLst>
          </a:prstGeom>
          <a:solidFill>
            <a:srgbClr val="941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7974" y="6396335"/>
            <a:ext cx="121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MT →</a:t>
            </a:r>
          </a:p>
        </p:txBody>
      </p:sp>
    </p:spTree>
    <p:extLst>
      <p:ext uri="{BB962C8B-B14F-4D97-AF65-F5344CB8AC3E}">
        <p14:creationId xmlns:p14="http://schemas.microsoft.com/office/powerpoint/2010/main" val="218560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Multitasking</a:t>
            </a:r>
          </a:p>
        </p:txBody>
      </p:sp>
      <p:pic>
        <p:nvPicPr>
          <p:cNvPr id="4" name="multitasking car driving 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676400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92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Multitasking: The Myth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133600"/>
            <a:ext cx="8029576" cy="3670767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Tapscott</a:t>
            </a: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1998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multitasking </a:t>
            </a:r>
          </a:p>
          <a:p>
            <a:pPr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Frand</a:t>
            </a: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2000 			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“multitasking way of life” </a:t>
            </a:r>
          </a:p>
          <a:p>
            <a:pPr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Prensky</a:t>
            </a: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, 2001		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“digital natives accustomed to the twitch-speed, multitasking “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6074852"/>
            <a:ext cx="8602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Watson, C. E., Terry, K.,&amp; Doolittle, P. (2012). Please read while texting and driving. </a:t>
            </a:r>
          </a:p>
          <a:p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In J. </a:t>
            </a:r>
            <a:r>
              <a:rPr lang="en-US" sz="1600" dirty="0" err="1">
                <a:latin typeface="Trebuchet MS" charset="0"/>
                <a:ea typeface="Trebuchet MS" charset="0"/>
                <a:cs typeface="Trebuchet MS" charset="0"/>
              </a:rPr>
              <a:t>Groccia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 (Ed.), </a:t>
            </a:r>
            <a:r>
              <a:rPr lang="en-US" sz="1600" i="1" dirty="0">
                <a:latin typeface="Trebuchet MS" charset="0"/>
                <a:ea typeface="Trebuchet MS" charset="0"/>
                <a:cs typeface="Trebuchet MS" charset="0"/>
              </a:rPr>
              <a:t>To improve the academy</a:t>
            </a: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 (vol. 31) (pp. 295-310). Bolton, MA: Anchor.</a:t>
            </a:r>
          </a:p>
          <a:p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Was Any Research Available?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921530"/>
            <a:ext cx="7610476" cy="2319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“The greater the number of objects to which our consciousness is simultaneously extended, the smaller is the intensity with which it is able to consider each.”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	Hamilton,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Mansel</a:t>
            </a: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&amp;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Veitch</a:t>
            </a:r>
            <a:r>
              <a:rPr 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37516" y="463446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1861</a:t>
            </a:r>
          </a:p>
        </p:txBody>
      </p:sp>
      <p:sp>
        <p:nvSpPr>
          <p:cNvPr id="5" name="Oval 4"/>
          <p:cNvSpPr/>
          <p:nvPr/>
        </p:nvSpPr>
        <p:spPr>
          <a:xfrm>
            <a:off x="8012116" y="4406900"/>
            <a:ext cx="927100" cy="927100"/>
          </a:xfrm>
          <a:prstGeom prst="ellipse">
            <a:avLst/>
          </a:prstGeom>
          <a:noFill/>
          <a:ln w="38100" cmpd="sng">
            <a:solidFill>
              <a:srgbClr val="FCAE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590" y="1873277"/>
            <a:ext cx="1210733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Attend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9013" y="1873277"/>
            <a:ext cx="1210733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Encode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36" y="1873277"/>
            <a:ext cx="1210733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Process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5859" y="1873277"/>
            <a:ext cx="1210733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Store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9282" y="1873277"/>
            <a:ext cx="1210733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LTM</a:t>
            </a:r>
          </a:p>
        </p:txBody>
      </p:sp>
      <p:cxnSp>
        <p:nvCxnSpPr>
          <p:cNvPr id="14" name="Straight Arrow Connector 13"/>
          <p:cNvCxnSpPr>
            <a:stCxn id="8" idx="3"/>
            <a:endCxn id="9" idx="1"/>
          </p:cNvCxnSpPr>
          <p:nvPr/>
        </p:nvCxnSpPr>
        <p:spPr>
          <a:xfrm>
            <a:off x="1566323" y="2073332"/>
            <a:ext cx="592690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69746" y="2064809"/>
            <a:ext cx="592690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73169" y="2078541"/>
            <a:ext cx="592690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976592" y="2057943"/>
            <a:ext cx="592690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75851" y="1677462"/>
            <a:ext cx="763085" cy="763085"/>
          </a:xfrm>
          <a:prstGeom prst="ellipse">
            <a:avLst/>
          </a:prstGeom>
          <a:noFill/>
          <a:ln w="38100" cmpd="sng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877585" y="1676400"/>
            <a:ext cx="763085" cy="763085"/>
          </a:xfrm>
          <a:prstGeom prst="ellipse">
            <a:avLst/>
          </a:prstGeom>
          <a:noFill/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ction Button: Custom 5">
            <a:hlinkClick r:id="rId2" action="ppaction://hlinksldjump" highlightClick="1"/>
          </p:cNvPr>
          <p:cNvSpPr/>
          <p:nvPr/>
        </p:nvSpPr>
        <p:spPr>
          <a:xfrm>
            <a:off x="0" y="6019800"/>
            <a:ext cx="9144000" cy="838200"/>
          </a:xfrm>
          <a:prstGeom prst="actionButtonBlank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Multitasking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326592"/>
            <a:ext cx="9144000" cy="10329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62800" y="5990193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to 60 by 2s</a:t>
            </a:r>
          </a:p>
        </p:txBody>
      </p:sp>
    </p:spTree>
    <p:extLst>
      <p:ext uri="{BB962C8B-B14F-4D97-AF65-F5344CB8AC3E}">
        <p14:creationId xmlns:p14="http://schemas.microsoft.com/office/powerpoint/2010/main" val="13397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4343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1. To what was pledged allegiance?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2. What country was mentioned in the passage?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3. For what does the flag stand?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4. The flag symbolizes how many nations?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  <a:defRPr/>
            </a:pP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5. What deity was mentioned in the passage?</a:t>
            </a:r>
          </a:p>
          <a:p>
            <a:pPr marL="514350" indent="-514350">
              <a:buFont typeface="Wingdings" pitchFamily="-111" charset="2"/>
              <a:buNone/>
              <a:defRPr/>
            </a:pPr>
            <a:endParaRPr lang="en-US" sz="2400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15" name="Straight Connector 4"/>
          <p:cNvCxnSpPr>
            <a:cxnSpLocks noChangeShapeType="1"/>
          </p:cNvCxnSpPr>
          <p:nvPr/>
        </p:nvCxnSpPr>
        <p:spPr bwMode="auto">
          <a:xfrm flipH="1">
            <a:off x="2444747" y="2209802"/>
            <a:ext cx="1446" cy="26733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916" name="Straight Connector 6"/>
          <p:cNvCxnSpPr>
            <a:cxnSpLocks noChangeShapeType="1"/>
          </p:cNvCxnSpPr>
          <p:nvPr/>
        </p:nvCxnSpPr>
        <p:spPr bwMode="auto">
          <a:xfrm>
            <a:off x="2446333" y="4881563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2827333" y="4881563"/>
            <a:ext cx="427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Task A          Task B          Task C</a:t>
            </a:r>
          </a:p>
        </p:txBody>
      </p:sp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2133600" y="2057400"/>
            <a:ext cx="312593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/>
              <a:t>1</a:t>
            </a:r>
          </a:p>
          <a:p>
            <a:pPr>
              <a:spcAft>
                <a:spcPts val="1200"/>
              </a:spcAft>
            </a:pPr>
            <a:r>
              <a:rPr lang="en-US" dirty="0"/>
              <a:t>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55933" y="2597150"/>
            <a:ext cx="533400" cy="22844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2800" y="5990193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to 30 by 1s</a:t>
            </a:r>
          </a:p>
        </p:txBody>
      </p:sp>
    </p:spTree>
    <p:extLst>
      <p:ext uri="{BB962C8B-B14F-4D97-AF65-F5344CB8AC3E}">
        <p14:creationId xmlns:p14="http://schemas.microsoft.com/office/powerpoint/2010/main" val="12122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024"/>
            <a:ext cx="9144000" cy="3617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79433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Today’s Mantra: </a:t>
            </a:r>
            <a:r>
              <a:rPr lang="en-US" sz="30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Research, Not Rhetoric</a:t>
            </a:r>
            <a:endParaRPr lang="en-US" sz="3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9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4343400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1. What are we urged to do in the passage?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2. What was the original name of the drink?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3. What was the subsequent name of the drink?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4. How many actual liquids are mentioned?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5. What was distilled in the passage?</a:t>
            </a:r>
          </a:p>
        </p:txBody>
      </p:sp>
    </p:spTree>
    <p:extLst>
      <p:ext uri="{BB962C8B-B14F-4D97-AF65-F5344CB8AC3E}">
        <p14:creationId xmlns:p14="http://schemas.microsoft.com/office/powerpoint/2010/main" val="12956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cs typeface="Trebuchet MS"/>
              </a:rPr>
              <a:t>Results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00600" y="3352800"/>
            <a:ext cx="533400" cy="15303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Straight Connector 4"/>
          <p:cNvCxnSpPr>
            <a:cxnSpLocks noChangeShapeType="1"/>
          </p:cNvCxnSpPr>
          <p:nvPr/>
        </p:nvCxnSpPr>
        <p:spPr bwMode="auto">
          <a:xfrm flipH="1">
            <a:off x="2444747" y="2209802"/>
            <a:ext cx="1446" cy="26733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Straight Connector 6"/>
          <p:cNvCxnSpPr>
            <a:cxnSpLocks noChangeShapeType="1"/>
          </p:cNvCxnSpPr>
          <p:nvPr/>
        </p:nvCxnSpPr>
        <p:spPr bwMode="auto">
          <a:xfrm>
            <a:off x="2446333" y="4881563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827333" y="4881563"/>
            <a:ext cx="427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Task A          Task B          Task C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133600" y="2057400"/>
            <a:ext cx="312593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/>
              <a:t>1</a:t>
            </a:r>
          </a:p>
          <a:p>
            <a:pPr>
              <a:spcAft>
                <a:spcPts val="1200"/>
              </a:spcAft>
            </a:pPr>
            <a:r>
              <a:rPr lang="en-US" dirty="0"/>
              <a:t>0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055933" y="2590800"/>
            <a:ext cx="533400" cy="2290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58001" y="599019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to 7 by -7s</a:t>
            </a:r>
          </a:p>
        </p:txBody>
      </p:sp>
    </p:spTree>
    <p:extLst>
      <p:ext uri="{BB962C8B-B14F-4D97-AF65-F5344CB8AC3E}">
        <p14:creationId xmlns:p14="http://schemas.microsoft.com/office/powerpoint/2010/main" val="86356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43434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1. What is a good name like?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2. Why is good name good?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3. What types of odors are "more durable?”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4. Odors are more durable than what?</a:t>
            </a:r>
          </a:p>
          <a:p>
            <a:pPr>
              <a:spcAft>
                <a:spcPts val="1800"/>
              </a:spcAft>
              <a:buFont typeface="Wingdings" pitchFamily="-111" charset="2"/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5. What is the general point of the passage?</a:t>
            </a:r>
          </a:p>
        </p:txBody>
      </p:sp>
    </p:spTree>
    <p:extLst>
      <p:ext uri="{BB962C8B-B14F-4D97-AF65-F5344CB8AC3E}">
        <p14:creationId xmlns:p14="http://schemas.microsoft.com/office/powerpoint/2010/main" val="11618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cs typeface="Trebuchet MS"/>
              </a:rPr>
              <a:t>Results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553200" y="4576763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11433" y="5409902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 + 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09376" y="5409902"/>
            <a:ext cx="810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 + 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52760" y="5409902"/>
            <a:ext cx="827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 + C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48920" y="5786139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Low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643246" y="5790902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Med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400800" y="5790902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High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800600" y="3429000"/>
            <a:ext cx="533400" cy="14541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0" name="Straight Connector 4"/>
          <p:cNvCxnSpPr>
            <a:cxnSpLocks noChangeShapeType="1"/>
          </p:cNvCxnSpPr>
          <p:nvPr/>
        </p:nvCxnSpPr>
        <p:spPr bwMode="auto">
          <a:xfrm flipH="1">
            <a:off x="2444747" y="2209802"/>
            <a:ext cx="1446" cy="26733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1" name="Straight Connector 6"/>
          <p:cNvCxnSpPr>
            <a:cxnSpLocks noChangeShapeType="1"/>
          </p:cNvCxnSpPr>
          <p:nvPr/>
        </p:nvCxnSpPr>
        <p:spPr bwMode="auto">
          <a:xfrm>
            <a:off x="2446333" y="4881563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827333" y="4881563"/>
            <a:ext cx="427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Task A          Task B          Task C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2133600" y="2057400"/>
            <a:ext cx="312593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/>
              <a:t>1</a:t>
            </a:r>
          </a:p>
          <a:p>
            <a:pPr>
              <a:spcAft>
                <a:spcPts val="1200"/>
              </a:spcAft>
            </a:pPr>
            <a:r>
              <a:rPr lang="en-US" dirty="0"/>
              <a:t>0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055933" y="2597150"/>
            <a:ext cx="533400" cy="22844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Multitasking and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“The truth to multitasking is evident in the empirical studies… humans lack the cognitive, behavioral, and cortical structures necessary to multitask effectively.”</a:t>
            </a:r>
          </a:p>
          <a:p>
            <a:pPr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                                </a:t>
            </a:r>
          </a:p>
          <a:p>
            <a:pPr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                     -- Watson, Terry, &amp; Doolittle (2012) </a:t>
            </a:r>
          </a:p>
        </p:txBody>
      </p:sp>
    </p:spTree>
    <p:extLst>
      <p:ext uri="{BB962C8B-B14F-4D97-AF65-F5344CB8AC3E}">
        <p14:creationId xmlns:p14="http://schemas.microsoft.com/office/powerpoint/2010/main" val="3827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Multitasking and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“fMRI technology found that multitasking is not actually a concurrent process, but a sequential one that involves </a:t>
            </a:r>
            <a:r>
              <a:rPr lang="en-US" sz="2400" dirty="0">
                <a:solidFill>
                  <a:srgbClr val="FCAE28"/>
                </a:solidFill>
                <a:latin typeface="Trebuchet MS" charset="0"/>
                <a:ea typeface="Trebuchet MS" charset="0"/>
                <a:cs typeface="Trebuchet MS" charset="0"/>
              </a:rPr>
              <a:t>task-switching</a:t>
            </a: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.” </a:t>
            </a:r>
          </a:p>
          <a:p>
            <a:endParaRPr lang="en-US" sz="2400" dirty="0">
              <a:latin typeface="Trebuchet MS" charset="0"/>
              <a:ea typeface="Trebuchet MS" charset="0"/>
              <a:cs typeface="Trebuchet MS" charset="0"/>
            </a:endParaRPr>
          </a:p>
          <a:p>
            <a:pPr>
              <a:buNone/>
            </a:pP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				-- </a:t>
            </a:r>
            <a:r>
              <a:rPr lang="en-US" sz="2400" dirty="0" err="1">
                <a:latin typeface="Trebuchet MS" charset="0"/>
                <a:ea typeface="Trebuchet MS" charset="0"/>
                <a:cs typeface="Trebuchet MS" charset="0"/>
              </a:rPr>
              <a:t>Charron</a:t>
            </a: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 &amp; </a:t>
            </a:r>
            <a:r>
              <a:rPr lang="en-US" sz="2400" dirty="0" err="1">
                <a:latin typeface="Trebuchet MS" charset="0"/>
                <a:ea typeface="Trebuchet MS" charset="0"/>
                <a:cs typeface="Trebuchet MS" charset="0"/>
              </a:rPr>
              <a:t>Koechlin</a:t>
            </a: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, 2010  </a:t>
            </a:r>
          </a:p>
          <a:p>
            <a:endParaRPr lang="en-US" sz="2400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FCAE28"/>
                </a:solidFill>
              </a:rPr>
              <a:t>A Few Multitasking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8" y="2057400"/>
            <a:ext cx="8602132" cy="4038600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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MT with a laptop in class 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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 retention &amp; class performance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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MT while studying 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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 class performance</a:t>
            </a:r>
          </a:p>
          <a:p>
            <a:pPr>
              <a:buFont typeface="Arial"/>
              <a:buChar char="•"/>
            </a:pP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</a:t>
            </a: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laptop multitasking </a:t>
            </a: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</a:t>
            </a: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 performance by </a:t>
            </a:r>
            <a:r>
              <a:rPr lang="en-US" sz="2100" dirty="0" err="1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multitasker</a:t>
            </a: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 (11 %)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</a:t>
            </a: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laptop multitasking </a:t>
            </a: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</a:t>
            </a: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21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 performance by nearby peers (17 %)</a:t>
            </a:r>
          </a:p>
          <a:p>
            <a:pPr>
              <a:buFont typeface="Arial"/>
              <a:buChar char="•"/>
            </a:pP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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MT associated with 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 self-regulatory behaviors</a:t>
            </a:r>
          </a:p>
          <a:p>
            <a:pPr>
              <a:buFont typeface="Arial"/>
              <a:buChar char="•"/>
            </a:pP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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FB associated with 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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MT associated with </a:t>
            </a:r>
            <a:r>
              <a:rPr lang="en-US" sz="2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  <a:sym typeface="Wingdings"/>
              </a:rPr>
              <a:t> class performance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6632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(Judd, 2013; Junco &amp; Cotton, 2011; Sana, Weston, &amp; </a:t>
            </a:r>
            <a:r>
              <a:rPr lang="en-US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Cepeda</a:t>
            </a: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2012; Zhang, 2015)</a:t>
            </a:r>
          </a:p>
        </p:txBody>
      </p:sp>
    </p:spTree>
    <p:extLst>
      <p:ext uri="{BB962C8B-B14F-4D97-AF65-F5344CB8AC3E}">
        <p14:creationId xmlns:p14="http://schemas.microsoft.com/office/powerpoint/2010/main" val="1316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788894"/>
          </a:xfrm>
          <a:noFill/>
        </p:spPr>
        <p:txBody>
          <a:bodyPr lIns="457200">
            <a:normAutofit fontScale="90000"/>
          </a:bodyPr>
          <a:lstStyle/>
          <a:p>
            <a:r>
              <a:rPr lang="en-US" dirty="0"/>
              <a:t>Accounting Students &amp; Professionals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1642" y="1161708"/>
            <a:ext cx="202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+mj-lt"/>
              </a:rPr>
              <a:t>24 years old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34106" y="1201575"/>
            <a:ext cx="2726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+mj-lt"/>
              </a:rPr>
              <a:t>50 years old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32460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Negangard</a:t>
            </a: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en-US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Ozlanski</a:t>
            </a: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en-US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Pyzoha</a:t>
            </a: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&amp; Doolittle  (2015)</a:t>
            </a:r>
          </a:p>
        </p:txBody>
      </p:sp>
      <p:cxnSp>
        <p:nvCxnSpPr>
          <p:cNvPr id="7" name="Straight Connector 4"/>
          <p:cNvCxnSpPr>
            <a:cxnSpLocks noChangeShapeType="1"/>
          </p:cNvCxnSpPr>
          <p:nvPr/>
        </p:nvCxnSpPr>
        <p:spPr bwMode="auto">
          <a:xfrm flipH="1">
            <a:off x="1903419" y="2336811"/>
            <a:ext cx="1587" cy="2363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755781" y="4699011"/>
            <a:ext cx="27511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Group A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Basic Math +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Challenging Video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371609" y="2167474"/>
            <a:ext cx="525805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10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8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6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4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US" sz="2400" dirty="0">
                <a:latin typeface="+mj-lt"/>
              </a:rPr>
              <a:t>2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14606" y="2565411"/>
            <a:ext cx="533400" cy="213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81606" y="4013211"/>
            <a:ext cx="5334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405319" y="4699011"/>
            <a:ext cx="27511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Group B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Applied Math +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Challenging Video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00406" y="2641611"/>
            <a:ext cx="533400" cy="2057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867406" y="3937011"/>
            <a:ext cx="533400" cy="762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6200000">
            <a:off x="1944694" y="3770323"/>
            <a:ext cx="160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Students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16200000">
            <a:off x="2363794" y="3478223"/>
            <a:ext cx="213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Professionals</a:t>
            </a:r>
          </a:p>
        </p:txBody>
      </p:sp>
      <p:cxnSp>
        <p:nvCxnSpPr>
          <p:cNvPr id="18" name="Straight Connector 6"/>
          <p:cNvCxnSpPr>
            <a:cxnSpLocks noChangeShapeType="1"/>
          </p:cNvCxnSpPr>
          <p:nvPr/>
        </p:nvCxnSpPr>
        <p:spPr bwMode="auto">
          <a:xfrm>
            <a:off x="1905006" y="4699011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059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788894"/>
          </a:xfrm>
          <a:noFill/>
          <a:ln>
            <a:noFill/>
          </a:ln>
        </p:spPr>
        <p:txBody>
          <a:bodyPr lIns="1188720">
            <a:normAutofit/>
          </a:bodyPr>
          <a:lstStyle/>
          <a:p>
            <a:r>
              <a:rPr lang="en-US" dirty="0"/>
              <a:t>Students &amp; Faculty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6857" y="1217943"/>
            <a:ext cx="2061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+mj-lt"/>
              </a:rPr>
              <a:t>19 years old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5959" y="1250434"/>
            <a:ext cx="2357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+mj-lt"/>
              </a:rPr>
              <a:t>41 years old</a:t>
            </a:r>
          </a:p>
        </p:txBody>
      </p:sp>
      <p:cxnSp>
        <p:nvCxnSpPr>
          <p:cNvPr id="19" name="Straight Connector 4"/>
          <p:cNvCxnSpPr>
            <a:cxnSpLocks noChangeShapeType="1"/>
          </p:cNvCxnSpPr>
          <p:nvPr/>
        </p:nvCxnSpPr>
        <p:spPr bwMode="auto">
          <a:xfrm flipH="1">
            <a:off x="1937287" y="2328344"/>
            <a:ext cx="1587" cy="2363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015074" y="4690544"/>
            <a:ext cx="23002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Group A</a:t>
            </a:r>
          </a:p>
          <a:p>
            <a:pPr algn="ctr">
              <a:defRPr/>
            </a:pPr>
            <a:endParaRPr lang="en-US" sz="2200" dirty="0">
              <a:latin typeface="+mj-lt"/>
            </a:endParaRPr>
          </a:p>
          <a:p>
            <a:pPr algn="ctr">
              <a:defRPr/>
            </a:pPr>
            <a:r>
              <a:rPr lang="en-US" sz="2200" dirty="0">
                <a:latin typeface="+mj-lt"/>
              </a:rPr>
              <a:t>Challenging Video</a:t>
            </a: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1413944" y="2202922"/>
            <a:ext cx="525805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10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8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6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4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US" sz="2400" dirty="0">
                <a:latin typeface="+mj-lt"/>
              </a:rPr>
              <a:t>2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  0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548474" y="2937944"/>
            <a:ext cx="533400" cy="1752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215474" y="3699944"/>
            <a:ext cx="5334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4664612" y="4690544"/>
            <a:ext cx="23002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Group B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Survey +</a:t>
            </a:r>
          </a:p>
          <a:p>
            <a:pPr algn="ctr">
              <a:defRPr/>
            </a:pPr>
            <a:r>
              <a:rPr lang="en-US" sz="2200" dirty="0">
                <a:latin typeface="+mj-lt"/>
              </a:rPr>
              <a:t>Challenging Video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234274" y="3014144"/>
            <a:ext cx="533400" cy="1676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901274" y="3699944"/>
            <a:ext cx="533400" cy="9906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 rot="16200000">
            <a:off x="1978562" y="3761856"/>
            <a:ext cx="160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Students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16200000">
            <a:off x="2778662" y="3850756"/>
            <a:ext cx="1373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 Faculty</a:t>
            </a:r>
          </a:p>
        </p:txBody>
      </p:sp>
      <p:cxnSp>
        <p:nvCxnSpPr>
          <p:cNvPr id="33" name="Straight Connector 6"/>
          <p:cNvCxnSpPr>
            <a:cxnSpLocks noChangeShapeType="1"/>
          </p:cNvCxnSpPr>
          <p:nvPr/>
        </p:nvCxnSpPr>
        <p:spPr bwMode="auto">
          <a:xfrm>
            <a:off x="1938874" y="4690544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" name="Action Button: Custom 2">
            <a:hlinkClick r:id="rId2" action="ppaction://hlinkpres?slideindex=1&amp;slidetitle=Rhetoric (Hype)" highlightClick="1"/>
          </p:cNvPr>
          <p:cNvSpPr/>
          <p:nvPr/>
        </p:nvSpPr>
        <p:spPr>
          <a:xfrm>
            <a:off x="7696200" y="5867400"/>
            <a:ext cx="1447800" cy="990599"/>
          </a:xfrm>
          <a:prstGeom prst="actionButtonBlank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0" y="6488668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Doolittle  (2015)</a:t>
            </a:r>
          </a:p>
        </p:txBody>
      </p:sp>
    </p:spTree>
    <p:extLst>
      <p:ext uri="{BB962C8B-B14F-4D97-AF65-F5344CB8AC3E}">
        <p14:creationId xmlns:p14="http://schemas.microsoft.com/office/powerpoint/2010/main" val="8315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Rhetoric (Hype)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2692400"/>
            <a:ext cx="7366000" cy="1964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219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Technology is neither good nor bad, but using it makes it so.</a:t>
            </a:r>
          </a:p>
        </p:txBody>
      </p:sp>
    </p:spTree>
    <p:extLst>
      <p:ext uri="{BB962C8B-B14F-4D97-AF65-F5344CB8AC3E}">
        <p14:creationId xmlns:p14="http://schemas.microsoft.com/office/powerpoint/2010/main" val="27162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>
                <a:latin typeface="Century Gothic"/>
                <a:cs typeface="Century Gothic"/>
              </a:rPr>
              <a:t>Anticipation Guide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7622242" cy="4627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Directions: 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Please read each statement and decide if you </a:t>
            </a: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Agree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or </a:t>
            </a: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Disagree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with the statement, or how might you want to </a:t>
            </a: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Edit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the statement.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Trebuchet MS" charset="0"/>
                <a:ea typeface="Trebuchet MS" charset="0"/>
                <a:cs typeface="Trebuchet MS" charset="0"/>
              </a:rPr>
              <a:t>Higher education instruction is more art than science.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Trebuchet MS" charset="0"/>
                <a:ea typeface="Trebuchet MS" charset="0"/>
                <a:cs typeface="Trebuchet MS" charset="0"/>
              </a:rPr>
              <a:t>Integrated learning is only possible with upper level classes, where students have a greater knowledge base.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Trebuchet MS" charset="0"/>
                <a:ea typeface="Trebuchet MS" charset="0"/>
                <a:cs typeface="Trebuchet MS" charset="0"/>
              </a:rPr>
              <a:t>The instructor’s job is to present; the student’s job is to learn.</a:t>
            </a:r>
          </a:p>
        </p:txBody>
      </p:sp>
    </p:spTree>
    <p:extLst>
      <p:ext uri="{BB962C8B-B14F-4D97-AF65-F5344CB8AC3E}">
        <p14:creationId xmlns:p14="http://schemas.microsoft.com/office/powerpoint/2010/main" val="20770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Introductory Frame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87286" y="4459997"/>
            <a:ext cx="8150970" cy="0"/>
          </a:xfrm>
          <a:prstGeom prst="straightConnector1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7286" y="4533837"/>
            <a:ext cx="264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technological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determinism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1175" y="4548605"/>
            <a:ext cx="3027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social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determinism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2128" y="221524"/>
            <a:ext cx="613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David Stearns, U of Washington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0444" y="4533837"/>
            <a:ext cx="284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social-shaping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technology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195269" y="4459997"/>
            <a:ext cx="442987" cy="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87286" y="4459997"/>
            <a:ext cx="442987" cy="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731757" y="2344293"/>
            <a:ext cx="3662030" cy="4201879"/>
            <a:chOff x="2731757" y="2344293"/>
            <a:chExt cx="3662030" cy="4201879"/>
          </a:xfrm>
        </p:grpSpPr>
        <p:grpSp>
          <p:nvGrpSpPr>
            <p:cNvPr id="15" name="Group 14"/>
            <p:cNvGrpSpPr/>
            <p:nvPr/>
          </p:nvGrpSpPr>
          <p:grpSpPr>
            <a:xfrm>
              <a:off x="2731757" y="2344293"/>
              <a:ext cx="3662030" cy="4201879"/>
              <a:chOff x="2731757" y="2344293"/>
              <a:chExt cx="3662030" cy="4201879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4562772" y="2805958"/>
                <a:ext cx="0" cy="3278549"/>
              </a:xfrm>
              <a:prstGeom prst="straightConnector1">
                <a:avLst/>
              </a:prstGeom>
              <a:ln w="38100" cmpd="sng">
                <a:solidFill>
                  <a:srgbClr val="0D0D0D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041848" y="2344293"/>
                <a:ext cx="30418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techno-optimism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  <a:sym typeface="Wingdings"/>
                  </a:rPr>
                  <a:t>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731757" y="6084507"/>
                <a:ext cx="36620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techno-pessimism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  <a:sym typeface="Wingdings"/>
                  </a:rPr>
                  <a:t>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rot="16200000" flipH="1">
              <a:off x="4341733" y="5863014"/>
              <a:ext cx="442987" cy="0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4341279" y="3027451"/>
              <a:ext cx="442987" cy="0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473200" y="3670300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MOOCs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v1.0</a:t>
            </a:r>
          </a:p>
        </p:txBody>
      </p:sp>
      <p:sp>
        <p:nvSpPr>
          <p:cNvPr id="4" name="TextBox 3"/>
          <p:cNvSpPr txBox="1"/>
          <p:nvPr/>
        </p:nvSpPr>
        <p:spPr>
          <a:xfrm rot="19665555">
            <a:off x="3907058" y="2028959"/>
            <a:ext cx="120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extreme</a:t>
            </a:r>
          </a:p>
        </p:txBody>
      </p:sp>
      <p:pic>
        <p:nvPicPr>
          <p:cNvPr id="34" name="Picture 33" descr="0813cam_cover_cropped_2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30" y="0"/>
            <a:ext cx="3175000" cy="3276600"/>
          </a:xfrm>
          <a:prstGeom prst="rect">
            <a:avLst/>
          </a:prstGeom>
        </p:spPr>
      </p:pic>
      <p:pic>
        <p:nvPicPr>
          <p:cNvPr id="35" name="Picture 34" descr="cover_trusteeship_jf_2013_7.p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09" y="3288223"/>
            <a:ext cx="3175000" cy="4062923"/>
          </a:xfrm>
          <a:prstGeom prst="rect">
            <a:avLst/>
          </a:prstGeom>
        </p:spPr>
      </p:pic>
      <p:pic>
        <p:nvPicPr>
          <p:cNvPr id="36" name="Picture 35" descr="PennGSE_MOOCpstr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79107"/>
            <a:ext cx="3403600" cy="5105400"/>
          </a:xfrm>
          <a:prstGeom prst="rect">
            <a:avLst/>
          </a:prstGeom>
        </p:spPr>
      </p:pic>
      <p:pic>
        <p:nvPicPr>
          <p:cNvPr id="37" name="Picture 36" descr="the-year-of-the-MOOC-0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4356"/>
            <a:ext cx="5515290" cy="6858000"/>
          </a:xfrm>
          <a:prstGeom prst="rect">
            <a:avLst/>
          </a:prstGeom>
        </p:spPr>
      </p:pic>
      <p:pic>
        <p:nvPicPr>
          <p:cNvPr id="38" name="Picture 37" descr="Year of MOOC 2012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45" y="2489200"/>
            <a:ext cx="6328064" cy="6858000"/>
          </a:xfrm>
          <a:prstGeom prst="rect">
            <a:avLst/>
          </a:prstGeom>
        </p:spPr>
      </p:pic>
      <p:pic>
        <p:nvPicPr>
          <p:cNvPr id="39" name="Picture 38" descr="Year of MOOC 3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663"/>
            <a:ext cx="5178695" cy="6858000"/>
          </a:xfrm>
          <a:prstGeom prst="rect">
            <a:avLst/>
          </a:prstGeom>
        </p:spPr>
      </p:pic>
      <p:pic>
        <p:nvPicPr>
          <p:cNvPr id="40" name="Picture 39" descr="Year of the MOOC 4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89" y="5485725"/>
            <a:ext cx="6475911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895600" y="3248945"/>
            <a:ext cx="3581400" cy="2392575"/>
            <a:chOff x="2895600" y="3248945"/>
            <a:chExt cx="3581400" cy="2392575"/>
          </a:xfrm>
        </p:grpSpPr>
        <p:sp>
          <p:nvSpPr>
            <p:cNvPr id="31" name="Rectangle 30"/>
            <p:cNvSpPr/>
            <p:nvPr/>
          </p:nvSpPr>
          <p:spPr>
            <a:xfrm>
              <a:off x="2895600" y="3248945"/>
              <a:ext cx="3581400" cy="23925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95600" y="3454400"/>
              <a:ext cx="358139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In 50 years there will only be 10 institutions in the world delivering education, and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Udacity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has a shot at being one of them.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     - Sebastian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Thrun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Udacity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895599" y="3248945"/>
            <a:ext cx="3581400" cy="3344776"/>
            <a:chOff x="2895600" y="3248945"/>
            <a:chExt cx="3581400" cy="3344776"/>
          </a:xfrm>
        </p:grpSpPr>
        <p:sp>
          <p:nvSpPr>
            <p:cNvPr id="42" name="Rectangle 41"/>
            <p:cNvSpPr/>
            <p:nvPr/>
          </p:nvSpPr>
          <p:spPr>
            <a:xfrm>
              <a:off x="2895600" y="3248945"/>
              <a:ext cx="3581400" cy="33447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95600" y="3454400"/>
              <a:ext cx="35813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We found that the majority of MOOCs scored poorly on most [learning] principles… [but] highly on organization and presentation of course material…although most MOOCs are well-packaged, their [learning] quality is low.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  -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Margaryan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,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Bianco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, Littlejohn (2015)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23765" y="1471231"/>
            <a:ext cx="6592371" cy="5111434"/>
            <a:chOff x="1323765" y="1471231"/>
            <a:chExt cx="6592371" cy="5111434"/>
          </a:xfrm>
        </p:grpSpPr>
        <p:grpSp>
          <p:nvGrpSpPr>
            <p:cNvPr id="17" name="Group 16"/>
            <p:cNvGrpSpPr/>
            <p:nvPr/>
          </p:nvGrpSpPr>
          <p:grpSpPr>
            <a:xfrm>
              <a:off x="1323765" y="1471231"/>
              <a:ext cx="6579493" cy="4442617"/>
              <a:chOff x="1323765" y="1471231"/>
              <a:chExt cx="6579493" cy="444261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323765" y="1471231"/>
                <a:ext cx="6579493" cy="444261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Trebuchet MS" charset="0"/>
                  <a:cs typeface="Trebuchet MS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587500" y="1828800"/>
                <a:ext cx="59440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The TIEs and (TIPs) That Bind: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Fostering Massive Open Online Communities</a:t>
                </a:r>
              </a:p>
            </p:txBody>
          </p:sp>
          <p:pic>
            <p:nvPicPr>
              <p:cNvPr id="12" name="MOOC 1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1460321" y="2624147"/>
                <a:ext cx="6365723" cy="3011561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323765" y="5936334"/>
              <a:ext cx="65923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http://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er.educause.edu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/articles/2016/5/the-ties-and-tips-that-bind-fostering-massive-open-online-communities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2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3375 -0.179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-89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6" grpId="0"/>
      <p:bldP spid="30" grpId="0"/>
      <p:bldP spid="30" grpId="1"/>
      <p:bldP spid="30" grpId="2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Rhetoric (Hype)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286" y="4533837"/>
            <a:ext cx="264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technological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determinism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1175" y="4548605"/>
            <a:ext cx="3027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social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determinism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2128" y="221524"/>
            <a:ext cx="613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David Stearns, U of Washington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195269" y="4459997"/>
            <a:ext cx="442987" cy="0"/>
          </a:xfrm>
          <a:prstGeom prst="straightConnector1">
            <a:avLst/>
          </a:prstGeom>
          <a:ln w="38100" cmpd="sng">
            <a:solidFill>
              <a:srgbClr val="BFBFB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87286" y="4459997"/>
            <a:ext cx="442987" cy="0"/>
          </a:xfrm>
          <a:prstGeom prst="straightConnector1">
            <a:avLst/>
          </a:prstGeom>
          <a:ln w="38100" cmpd="sng">
            <a:solidFill>
              <a:srgbClr val="BFBFB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92500" y="2038256"/>
            <a:ext cx="0" cy="4507916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276600" y="2050956"/>
            <a:ext cx="330200" cy="450791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270000" y="2604279"/>
            <a:ext cx="6629400" cy="1855718"/>
          </a:xfrm>
          <a:custGeom>
            <a:avLst/>
            <a:gdLst>
              <a:gd name="connsiteX0" fmla="*/ 0 w 6629400"/>
              <a:gd name="connsiteY0" fmla="*/ 1855718 h 1855718"/>
              <a:gd name="connsiteX1" fmla="*/ 165100 w 6629400"/>
              <a:gd name="connsiteY1" fmla="*/ 319018 h 1855718"/>
              <a:gd name="connsiteX2" fmla="*/ 469900 w 6629400"/>
              <a:gd name="connsiteY2" fmla="*/ 1518 h 1855718"/>
              <a:gd name="connsiteX3" fmla="*/ 787400 w 6629400"/>
              <a:gd name="connsiteY3" fmla="*/ 369818 h 1855718"/>
              <a:gd name="connsiteX4" fmla="*/ 1358900 w 6629400"/>
              <a:gd name="connsiteY4" fmla="*/ 1474718 h 1855718"/>
              <a:gd name="connsiteX5" fmla="*/ 2044700 w 6629400"/>
              <a:gd name="connsiteY5" fmla="*/ 1741418 h 1855718"/>
              <a:gd name="connsiteX6" fmla="*/ 3060700 w 6629400"/>
              <a:gd name="connsiteY6" fmla="*/ 1487418 h 1855718"/>
              <a:gd name="connsiteX7" fmla="*/ 4330700 w 6629400"/>
              <a:gd name="connsiteY7" fmla="*/ 1030218 h 1855718"/>
              <a:gd name="connsiteX8" fmla="*/ 6629400 w 6629400"/>
              <a:gd name="connsiteY8" fmla="*/ 827018 h 185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9400" h="1855718">
                <a:moveTo>
                  <a:pt x="0" y="1855718"/>
                </a:moveTo>
                <a:cubicBezTo>
                  <a:pt x="43391" y="1241884"/>
                  <a:pt x="86783" y="628051"/>
                  <a:pt x="165100" y="319018"/>
                </a:cubicBezTo>
                <a:cubicBezTo>
                  <a:pt x="243417" y="9985"/>
                  <a:pt x="366183" y="-6949"/>
                  <a:pt x="469900" y="1518"/>
                </a:cubicBezTo>
                <a:cubicBezTo>
                  <a:pt x="573617" y="9985"/>
                  <a:pt x="639233" y="124285"/>
                  <a:pt x="787400" y="369818"/>
                </a:cubicBezTo>
                <a:cubicBezTo>
                  <a:pt x="935567" y="615351"/>
                  <a:pt x="1149350" y="1246118"/>
                  <a:pt x="1358900" y="1474718"/>
                </a:cubicBezTo>
                <a:cubicBezTo>
                  <a:pt x="1568450" y="1703318"/>
                  <a:pt x="1761067" y="1739301"/>
                  <a:pt x="2044700" y="1741418"/>
                </a:cubicBezTo>
                <a:cubicBezTo>
                  <a:pt x="2328333" y="1743535"/>
                  <a:pt x="2679700" y="1605951"/>
                  <a:pt x="3060700" y="1487418"/>
                </a:cubicBezTo>
                <a:cubicBezTo>
                  <a:pt x="3441700" y="1368885"/>
                  <a:pt x="3735917" y="1140285"/>
                  <a:pt x="4330700" y="1030218"/>
                </a:cubicBezTo>
                <a:cubicBezTo>
                  <a:pt x="4925483" y="920151"/>
                  <a:pt x="6629400" y="827018"/>
                  <a:pt x="6629400" y="827018"/>
                </a:cubicBezTo>
              </a:path>
            </a:pathLst>
          </a:custGeom>
          <a:noFill/>
          <a:ln w="381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5556" y="2445579"/>
            <a:ext cx="7645400" cy="1999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62772" y="2805958"/>
            <a:ext cx="0" cy="3278549"/>
          </a:xfrm>
          <a:prstGeom prst="straightConnector1">
            <a:avLst/>
          </a:prstGeom>
          <a:ln w="38100" cmpd="sng"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30444" y="4533837"/>
            <a:ext cx="284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social-shaping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1848" y="2344293"/>
            <a:ext cx="304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techno-optimism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1757" y="6084507"/>
            <a:ext cx="3662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techno-pessimism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4341733" y="5863014"/>
            <a:ext cx="442987" cy="0"/>
          </a:xfrm>
          <a:prstGeom prst="straightConnector1">
            <a:avLst/>
          </a:prstGeom>
          <a:ln w="38100" cmpd="sng">
            <a:solidFill>
              <a:srgbClr val="BFBFB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4341279" y="3027451"/>
            <a:ext cx="442987" cy="0"/>
          </a:xfrm>
          <a:prstGeom prst="straightConnector1">
            <a:avLst/>
          </a:prstGeom>
          <a:ln w="38100" cmpd="sng">
            <a:solidFill>
              <a:srgbClr val="BFBFB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87286" y="4459997"/>
            <a:ext cx="8150970" cy="0"/>
          </a:xfrm>
          <a:prstGeom prst="straightConnector1">
            <a:avLst/>
          </a:prstGeom>
          <a:ln w="38100" cmpd="sng">
            <a:solidFill>
              <a:srgbClr val="BFBFB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79473" y="2983468"/>
            <a:ext cx="137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MOOCs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159" y="4548605"/>
            <a:ext cx="178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technological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trigger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3976" y="1994964"/>
            <a:ext cx="2183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peak of inflated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expectations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45244" y="2038256"/>
            <a:ext cx="195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slope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enlightenment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76500" y="4548605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trough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disillusionment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50569" y="2038256"/>
            <a:ext cx="204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plateau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productivity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3159" y="4459997"/>
            <a:ext cx="3302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techno-optimism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rhetoric-based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hype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05159" y="4459997"/>
            <a:ext cx="35328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techno-pragmatism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research-based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theory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-3632200" y="2038256"/>
            <a:ext cx="3632200" cy="5111844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62613" y="221524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Gartner Hype Cycle</a:t>
            </a:r>
          </a:p>
        </p:txBody>
      </p:sp>
    </p:spTree>
    <p:extLst>
      <p:ext uri="{BB962C8B-B14F-4D97-AF65-F5344CB8AC3E}">
        <p14:creationId xmlns:p14="http://schemas.microsoft.com/office/powerpoint/2010/main" val="5466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022E-16 L 0.41945 -0.001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0.88611 -0.00185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03704E-6 L 2.22222E-6 0.68518 " pathEditMode="relative" ptsTypes="AA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38125 0.0018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9" grpId="0" animBg="1"/>
      <p:bldP spid="11" grpId="0" animBg="1"/>
      <p:bldP spid="16" grpId="0"/>
      <p:bldP spid="13" grpId="0"/>
      <p:bldP spid="14" grpId="0"/>
      <p:bldP spid="4" grpId="0"/>
      <p:bldP spid="12" grpId="0"/>
      <p:bldP spid="12" grpId="1"/>
      <p:bldP spid="17" grpId="0"/>
      <p:bldP spid="33" grpId="0"/>
      <p:bldP spid="27" grpId="0"/>
      <p:bldP spid="27" grpId="1"/>
      <p:bldP spid="34" grpId="0"/>
      <p:bldP spid="35" grpId="0"/>
      <p:bldP spid="36" grpId="0"/>
      <p:bldP spid="40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Trends</a:t>
            </a:r>
          </a:p>
        </p:txBody>
      </p:sp>
      <p:pic>
        <p:nvPicPr>
          <p:cNvPr id="4" name="trend academy awar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7" y="2533940"/>
            <a:ext cx="5999163" cy="325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Rhetoric (Hype): </a:t>
            </a:r>
            <a:r>
              <a:rPr lang="en-US" dirty="0" err="1"/>
              <a:t>ePortfolios</a:t>
            </a:r>
            <a:endParaRPr lang="en-US" dirty="0"/>
          </a:p>
        </p:txBody>
      </p:sp>
      <p:pic>
        <p:nvPicPr>
          <p:cNvPr id="4" name="Picture 3" descr="eportfolio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060486"/>
            <a:ext cx="7518400" cy="4075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6013" y="215900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Google Trends</a:t>
            </a:r>
          </a:p>
        </p:txBody>
      </p:sp>
      <p:sp>
        <p:nvSpPr>
          <p:cNvPr id="6" name="Freeform 5"/>
          <p:cNvSpPr/>
          <p:nvPr/>
        </p:nvSpPr>
        <p:spPr>
          <a:xfrm>
            <a:off x="1143000" y="4150521"/>
            <a:ext cx="6870700" cy="1408587"/>
          </a:xfrm>
          <a:custGeom>
            <a:avLst/>
            <a:gdLst>
              <a:gd name="connsiteX0" fmla="*/ 0 w 6870700"/>
              <a:gd name="connsiteY0" fmla="*/ 1335879 h 1408587"/>
              <a:gd name="connsiteX1" fmla="*/ 1193800 w 6870700"/>
              <a:gd name="connsiteY1" fmla="*/ 1361279 h 1408587"/>
              <a:gd name="connsiteX2" fmla="*/ 1905000 w 6870700"/>
              <a:gd name="connsiteY2" fmla="*/ 789779 h 1408587"/>
              <a:gd name="connsiteX3" fmla="*/ 2349500 w 6870700"/>
              <a:gd name="connsiteY3" fmla="*/ 269079 h 1408587"/>
              <a:gd name="connsiteX4" fmla="*/ 3022600 w 6870700"/>
              <a:gd name="connsiteY4" fmla="*/ 15079 h 1408587"/>
              <a:gd name="connsiteX5" fmla="*/ 3746500 w 6870700"/>
              <a:gd name="connsiteY5" fmla="*/ 91279 h 1408587"/>
              <a:gd name="connsiteX6" fmla="*/ 4724400 w 6870700"/>
              <a:gd name="connsiteY6" fmla="*/ 599279 h 1408587"/>
              <a:gd name="connsiteX7" fmla="*/ 5499100 w 6870700"/>
              <a:gd name="connsiteY7" fmla="*/ 916779 h 1408587"/>
              <a:gd name="connsiteX8" fmla="*/ 6870700 w 6870700"/>
              <a:gd name="connsiteY8" fmla="*/ 942179 h 140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700" h="1408587">
                <a:moveTo>
                  <a:pt x="0" y="1335879"/>
                </a:moveTo>
                <a:cubicBezTo>
                  <a:pt x="438150" y="1394087"/>
                  <a:pt x="876300" y="1452296"/>
                  <a:pt x="1193800" y="1361279"/>
                </a:cubicBezTo>
                <a:cubicBezTo>
                  <a:pt x="1511300" y="1270262"/>
                  <a:pt x="1712383" y="971812"/>
                  <a:pt x="1905000" y="789779"/>
                </a:cubicBezTo>
                <a:cubicBezTo>
                  <a:pt x="2097617" y="607746"/>
                  <a:pt x="2163233" y="398196"/>
                  <a:pt x="2349500" y="269079"/>
                </a:cubicBezTo>
                <a:cubicBezTo>
                  <a:pt x="2535767" y="139962"/>
                  <a:pt x="2789767" y="44712"/>
                  <a:pt x="3022600" y="15079"/>
                </a:cubicBezTo>
                <a:cubicBezTo>
                  <a:pt x="3255433" y="-14554"/>
                  <a:pt x="3462867" y="-6088"/>
                  <a:pt x="3746500" y="91279"/>
                </a:cubicBezTo>
                <a:cubicBezTo>
                  <a:pt x="4030133" y="188646"/>
                  <a:pt x="4432300" y="461696"/>
                  <a:pt x="4724400" y="599279"/>
                </a:cubicBezTo>
                <a:cubicBezTo>
                  <a:pt x="5016500" y="736862"/>
                  <a:pt x="5141383" y="859629"/>
                  <a:pt x="5499100" y="916779"/>
                </a:cubicBezTo>
                <a:cubicBezTo>
                  <a:pt x="5856817" y="973929"/>
                  <a:pt x="6870700" y="942179"/>
                  <a:pt x="6870700" y="942179"/>
                </a:cubicBezTo>
              </a:path>
            </a:pathLst>
          </a:cu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97000" y="5549221"/>
            <a:ext cx="7516813" cy="379219"/>
            <a:chOff x="1397000" y="5549221"/>
            <a:chExt cx="7516813" cy="379219"/>
          </a:xfrm>
        </p:grpSpPr>
        <p:sp>
          <p:nvSpPr>
            <p:cNvPr id="7" name="TextBox 6"/>
            <p:cNvSpPr txBox="1"/>
            <p:nvPr/>
          </p:nvSpPr>
          <p:spPr>
            <a:xfrm>
              <a:off x="2641600" y="5559108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24300" y="5559108"/>
              <a:ext cx="952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56200" y="5549221"/>
              <a:ext cx="849313" cy="379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3500" y="5559108"/>
              <a:ext cx="952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2013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7000" y="5549221"/>
              <a:ext cx="9525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45413" y="5559108"/>
              <a:ext cx="116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2015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76300" y="3467100"/>
            <a:ext cx="4673600" cy="2044021"/>
          </a:xfrm>
          <a:prstGeom prst="rect">
            <a:avLst/>
          </a:prstGeom>
          <a:solidFill>
            <a:schemeClr val="bg1">
              <a:lumMod val="50000"/>
              <a:alpha val="47000"/>
            </a:schemeClr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300" y="5928440"/>
            <a:ext cx="4673600" cy="646331"/>
          </a:xfrm>
          <a:prstGeom prst="rect">
            <a:avLst/>
          </a:prstGeom>
          <a:solidFill>
            <a:srgbClr val="7F7F7F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techno-optimism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rhetoric-based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49900" y="3467100"/>
            <a:ext cx="2844800" cy="2044021"/>
          </a:xfrm>
          <a:prstGeom prst="rect">
            <a:avLst/>
          </a:prstGeom>
          <a:solidFill>
            <a:schemeClr val="accent1">
              <a:shade val="80000"/>
              <a:alpha val="39000"/>
            </a:schemeClr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9900" y="5930220"/>
            <a:ext cx="2844800" cy="646331"/>
          </a:xfrm>
          <a:prstGeom prst="rect">
            <a:avLst/>
          </a:prstGeom>
          <a:solidFill>
            <a:schemeClr val="accent1">
              <a:shade val="80000"/>
              <a:alpha val="45000"/>
            </a:schemeClr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techno-pragmatism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research-based</a:t>
            </a:r>
          </a:p>
        </p:txBody>
      </p:sp>
    </p:spTree>
    <p:extLst>
      <p:ext uri="{BB962C8B-B14F-4D97-AF65-F5344CB8AC3E}">
        <p14:creationId xmlns:p14="http://schemas.microsoft.com/office/powerpoint/2010/main" val="13177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Rhetoric (Hype): </a:t>
            </a:r>
            <a:r>
              <a:rPr lang="en-US" dirty="0" err="1"/>
              <a:t>ePortfolios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" y="5380672"/>
            <a:ext cx="8647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Bryant, L.,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Chittum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J. (2013).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ePortfolio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effectiveness: A(n ill-fated) search for empirical support.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International Journal of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ePortfolio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(2),189-198.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Chittum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J.,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Woodyard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J., &amp; Bryant, L. (2015).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723901" y="2595563"/>
          <a:ext cx="8001000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76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Article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Descriptive  </a:t>
                      </a:r>
                      <a:r>
                        <a:rPr lang="en-US" sz="1200" dirty="0"/>
                        <a:t> </a:t>
                      </a:r>
                      <a:r>
                        <a:rPr lang="en-US" dirty="0"/>
                        <a:t>   (examples,</a:t>
                      </a:r>
                      <a:r>
                        <a:rPr lang="en-US" baseline="0" dirty="0"/>
                        <a:t> do/don</a:t>
                      </a:r>
                      <a:r>
                        <a:rPr lang="fr-FR" baseline="0" dirty="0"/>
                        <a:t>’</a:t>
                      </a:r>
                      <a:r>
                        <a:rPr lang="en-US" baseline="0" dirty="0"/>
                        <a:t>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Affective         (opinions, perceptions)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Outcomes    </a:t>
                      </a:r>
                      <a:r>
                        <a:rPr lang="en-US" sz="1000" b="1" dirty="0"/>
                        <a:t> </a:t>
                      </a:r>
                      <a:r>
                        <a:rPr lang="en-US" b="1" dirty="0"/>
                        <a:t>  (learning, motivation)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Technology   </a:t>
                      </a:r>
                      <a:r>
                        <a:rPr lang="en-US" sz="1050" dirty="0"/>
                        <a:t> </a:t>
                      </a:r>
                      <a:r>
                        <a:rPr lang="en-US" dirty="0"/>
                        <a:t> (user interface, platform)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Assessment  </a:t>
                      </a:r>
                      <a:r>
                        <a:rPr lang="en-US" baseline="0" dirty="0"/>
                        <a:t>   (use of rubrics/tools)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3901" y="22352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1996-2014</a:t>
            </a:r>
          </a:p>
        </p:txBody>
      </p:sp>
    </p:spTree>
    <p:extLst>
      <p:ext uri="{BB962C8B-B14F-4D97-AF65-F5344CB8AC3E}">
        <p14:creationId xmlns:p14="http://schemas.microsoft.com/office/powerpoint/2010/main" val="28503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Rhetoric (Hype): </a:t>
            </a:r>
            <a:r>
              <a:rPr lang="en-US" dirty="0" err="1"/>
              <a:t>ePortfolios</a:t>
            </a:r>
            <a:endParaRPr lang="en-US" dirty="0"/>
          </a:p>
        </p:txBody>
      </p:sp>
      <p:pic>
        <p:nvPicPr>
          <p:cNvPr id="4" name="Picture 3" descr="eportfolio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060486"/>
            <a:ext cx="7518400" cy="4075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6013" y="215900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Google Trends</a:t>
            </a:r>
          </a:p>
        </p:txBody>
      </p:sp>
      <p:sp>
        <p:nvSpPr>
          <p:cNvPr id="6" name="Freeform 5"/>
          <p:cNvSpPr/>
          <p:nvPr/>
        </p:nvSpPr>
        <p:spPr>
          <a:xfrm>
            <a:off x="1143000" y="4150521"/>
            <a:ext cx="6870700" cy="1408587"/>
          </a:xfrm>
          <a:custGeom>
            <a:avLst/>
            <a:gdLst>
              <a:gd name="connsiteX0" fmla="*/ 0 w 6870700"/>
              <a:gd name="connsiteY0" fmla="*/ 1335879 h 1408587"/>
              <a:gd name="connsiteX1" fmla="*/ 1193800 w 6870700"/>
              <a:gd name="connsiteY1" fmla="*/ 1361279 h 1408587"/>
              <a:gd name="connsiteX2" fmla="*/ 1905000 w 6870700"/>
              <a:gd name="connsiteY2" fmla="*/ 789779 h 1408587"/>
              <a:gd name="connsiteX3" fmla="*/ 2349500 w 6870700"/>
              <a:gd name="connsiteY3" fmla="*/ 269079 h 1408587"/>
              <a:gd name="connsiteX4" fmla="*/ 3022600 w 6870700"/>
              <a:gd name="connsiteY4" fmla="*/ 15079 h 1408587"/>
              <a:gd name="connsiteX5" fmla="*/ 3746500 w 6870700"/>
              <a:gd name="connsiteY5" fmla="*/ 91279 h 1408587"/>
              <a:gd name="connsiteX6" fmla="*/ 4724400 w 6870700"/>
              <a:gd name="connsiteY6" fmla="*/ 599279 h 1408587"/>
              <a:gd name="connsiteX7" fmla="*/ 5499100 w 6870700"/>
              <a:gd name="connsiteY7" fmla="*/ 916779 h 1408587"/>
              <a:gd name="connsiteX8" fmla="*/ 6870700 w 6870700"/>
              <a:gd name="connsiteY8" fmla="*/ 942179 h 140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700" h="1408587">
                <a:moveTo>
                  <a:pt x="0" y="1335879"/>
                </a:moveTo>
                <a:cubicBezTo>
                  <a:pt x="438150" y="1394087"/>
                  <a:pt x="876300" y="1452296"/>
                  <a:pt x="1193800" y="1361279"/>
                </a:cubicBezTo>
                <a:cubicBezTo>
                  <a:pt x="1511300" y="1270262"/>
                  <a:pt x="1712383" y="971812"/>
                  <a:pt x="1905000" y="789779"/>
                </a:cubicBezTo>
                <a:cubicBezTo>
                  <a:pt x="2097617" y="607746"/>
                  <a:pt x="2163233" y="398196"/>
                  <a:pt x="2349500" y="269079"/>
                </a:cubicBezTo>
                <a:cubicBezTo>
                  <a:pt x="2535767" y="139962"/>
                  <a:pt x="2789767" y="44712"/>
                  <a:pt x="3022600" y="15079"/>
                </a:cubicBezTo>
                <a:cubicBezTo>
                  <a:pt x="3255433" y="-14554"/>
                  <a:pt x="3462867" y="-6088"/>
                  <a:pt x="3746500" y="91279"/>
                </a:cubicBezTo>
                <a:cubicBezTo>
                  <a:pt x="4030133" y="188646"/>
                  <a:pt x="4432300" y="461696"/>
                  <a:pt x="4724400" y="599279"/>
                </a:cubicBezTo>
                <a:cubicBezTo>
                  <a:pt x="5016500" y="736862"/>
                  <a:pt x="5141383" y="859629"/>
                  <a:pt x="5499100" y="916779"/>
                </a:cubicBezTo>
                <a:cubicBezTo>
                  <a:pt x="5856817" y="973929"/>
                  <a:pt x="6870700" y="942179"/>
                  <a:pt x="6870700" y="942179"/>
                </a:cubicBezTo>
              </a:path>
            </a:pathLst>
          </a:cu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97000" y="5549221"/>
            <a:ext cx="7516813" cy="379219"/>
            <a:chOff x="1397000" y="5549221"/>
            <a:chExt cx="7516813" cy="379219"/>
          </a:xfrm>
        </p:grpSpPr>
        <p:sp>
          <p:nvSpPr>
            <p:cNvPr id="7" name="TextBox 6"/>
            <p:cNvSpPr txBox="1"/>
            <p:nvPr/>
          </p:nvSpPr>
          <p:spPr>
            <a:xfrm>
              <a:off x="2641600" y="5559108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24300" y="5559108"/>
              <a:ext cx="952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56200" y="5549221"/>
              <a:ext cx="849313" cy="379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3500" y="5559108"/>
              <a:ext cx="952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2013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7000" y="5549221"/>
              <a:ext cx="9525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45413" y="5559108"/>
              <a:ext cx="116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2015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76300" y="3467100"/>
            <a:ext cx="4673600" cy="2044021"/>
          </a:xfrm>
          <a:prstGeom prst="rect">
            <a:avLst/>
          </a:prstGeom>
          <a:solidFill>
            <a:schemeClr val="bg1">
              <a:lumMod val="50000"/>
              <a:alpha val="47000"/>
            </a:schemeClr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300" y="5928440"/>
            <a:ext cx="4673600" cy="646331"/>
          </a:xfrm>
          <a:prstGeom prst="rect">
            <a:avLst/>
          </a:prstGeom>
          <a:solidFill>
            <a:srgbClr val="7F7F7F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techno-optimism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rhetoric-based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49900" y="3467100"/>
            <a:ext cx="2844800" cy="2044021"/>
          </a:xfrm>
          <a:prstGeom prst="rect">
            <a:avLst/>
          </a:prstGeom>
          <a:solidFill>
            <a:schemeClr val="accent1">
              <a:shade val="80000"/>
              <a:alpha val="39000"/>
            </a:schemeClr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9900" y="5930220"/>
            <a:ext cx="2844800" cy="646331"/>
          </a:xfrm>
          <a:prstGeom prst="rect">
            <a:avLst/>
          </a:prstGeom>
          <a:solidFill>
            <a:schemeClr val="accent1">
              <a:shade val="80000"/>
              <a:alpha val="45000"/>
            </a:schemeClr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techno-pragmatism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research-based</a:t>
            </a:r>
          </a:p>
        </p:txBody>
      </p:sp>
      <p:sp>
        <p:nvSpPr>
          <p:cNvPr id="19" name="Freeform 18"/>
          <p:cNvSpPr/>
          <p:nvPr/>
        </p:nvSpPr>
        <p:spPr>
          <a:xfrm>
            <a:off x="927100" y="3804363"/>
            <a:ext cx="6451600" cy="1670079"/>
          </a:xfrm>
          <a:custGeom>
            <a:avLst/>
            <a:gdLst>
              <a:gd name="connsiteX0" fmla="*/ 0 w 6451600"/>
              <a:gd name="connsiteY0" fmla="*/ 1656637 h 1670079"/>
              <a:gd name="connsiteX1" fmla="*/ 520700 w 6451600"/>
              <a:gd name="connsiteY1" fmla="*/ 1656637 h 1670079"/>
              <a:gd name="connsiteX2" fmla="*/ 990600 w 6451600"/>
              <a:gd name="connsiteY2" fmla="*/ 1516937 h 1670079"/>
              <a:gd name="connsiteX3" fmla="*/ 1460500 w 6451600"/>
              <a:gd name="connsiteY3" fmla="*/ 1605837 h 1670079"/>
              <a:gd name="connsiteX4" fmla="*/ 2044700 w 6451600"/>
              <a:gd name="connsiteY4" fmla="*/ 1516937 h 1670079"/>
              <a:gd name="connsiteX5" fmla="*/ 2857500 w 6451600"/>
              <a:gd name="connsiteY5" fmla="*/ 1339137 h 1670079"/>
              <a:gd name="connsiteX6" fmla="*/ 4013200 w 6451600"/>
              <a:gd name="connsiteY6" fmla="*/ 1542337 h 1670079"/>
              <a:gd name="connsiteX7" fmla="*/ 4622800 w 6451600"/>
              <a:gd name="connsiteY7" fmla="*/ 1389937 h 1670079"/>
              <a:gd name="connsiteX8" fmla="*/ 5295900 w 6451600"/>
              <a:gd name="connsiteY8" fmla="*/ 729537 h 1670079"/>
              <a:gd name="connsiteX9" fmla="*/ 5829300 w 6451600"/>
              <a:gd name="connsiteY9" fmla="*/ 5637 h 1670079"/>
              <a:gd name="connsiteX10" fmla="*/ 6451600 w 6451600"/>
              <a:gd name="connsiteY10" fmla="*/ 373937 h 167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51600" h="1670079">
                <a:moveTo>
                  <a:pt x="0" y="1656637"/>
                </a:moveTo>
                <a:cubicBezTo>
                  <a:pt x="177800" y="1668278"/>
                  <a:pt x="355600" y="1679920"/>
                  <a:pt x="520700" y="1656637"/>
                </a:cubicBezTo>
                <a:cubicBezTo>
                  <a:pt x="685800" y="1633354"/>
                  <a:pt x="833967" y="1525404"/>
                  <a:pt x="990600" y="1516937"/>
                </a:cubicBezTo>
                <a:cubicBezTo>
                  <a:pt x="1147233" y="1508470"/>
                  <a:pt x="1284817" y="1605837"/>
                  <a:pt x="1460500" y="1605837"/>
                </a:cubicBezTo>
                <a:cubicBezTo>
                  <a:pt x="1636183" y="1605837"/>
                  <a:pt x="1811867" y="1561387"/>
                  <a:pt x="2044700" y="1516937"/>
                </a:cubicBezTo>
                <a:cubicBezTo>
                  <a:pt x="2277533" y="1472487"/>
                  <a:pt x="2529417" y="1334904"/>
                  <a:pt x="2857500" y="1339137"/>
                </a:cubicBezTo>
                <a:cubicBezTo>
                  <a:pt x="3185583" y="1343370"/>
                  <a:pt x="3718984" y="1533870"/>
                  <a:pt x="4013200" y="1542337"/>
                </a:cubicBezTo>
                <a:cubicBezTo>
                  <a:pt x="4307416" y="1550804"/>
                  <a:pt x="4409017" y="1525404"/>
                  <a:pt x="4622800" y="1389937"/>
                </a:cubicBezTo>
                <a:cubicBezTo>
                  <a:pt x="4836583" y="1254470"/>
                  <a:pt x="5094817" y="960254"/>
                  <a:pt x="5295900" y="729537"/>
                </a:cubicBezTo>
                <a:cubicBezTo>
                  <a:pt x="5496983" y="498820"/>
                  <a:pt x="5636683" y="64904"/>
                  <a:pt x="5829300" y="5637"/>
                </a:cubicBezTo>
                <a:cubicBezTo>
                  <a:pt x="6021917" y="-53630"/>
                  <a:pt x="6451600" y="373937"/>
                  <a:pt x="6451600" y="373937"/>
                </a:cubicBezTo>
              </a:path>
            </a:pathLst>
          </a:custGeom>
          <a:noFill/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3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Rhetoric (Hype): Others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6013" y="215900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Google Trends</a:t>
            </a:r>
          </a:p>
        </p:txBody>
      </p:sp>
      <p:pic>
        <p:nvPicPr>
          <p:cNvPr id="18" name="trend gamific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9306" y="2038256"/>
            <a:ext cx="7315200" cy="3935730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1130300" y="3822627"/>
            <a:ext cx="6565900" cy="1637297"/>
          </a:xfrm>
          <a:custGeom>
            <a:avLst/>
            <a:gdLst>
              <a:gd name="connsiteX0" fmla="*/ 0 w 6565900"/>
              <a:gd name="connsiteY0" fmla="*/ 1536773 h 1637297"/>
              <a:gd name="connsiteX1" fmla="*/ 3479800 w 6565900"/>
              <a:gd name="connsiteY1" fmla="*/ 1511373 h 1637297"/>
              <a:gd name="connsiteX2" fmla="*/ 4673600 w 6565900"/>
              <a:gd name="connsiteY2" fmla="*/ 292173 h 1637297"/>
              <a:gd name="connsiteX3" fmla="*/ 5410200 w 6565900"/>
              <a:gd name="connsiteY3" fmla="*/ 73 h 1637297"/>
              <a:gd name="connsiteX4" fmla="*/ 6565900 w 6565900"/>
              <a:gd name="connsiteY4" fmla="*/ 304873 h 163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5900" h="1637297">
                <a:moveTo>
                  <a:pt x="0" y="1536773"/>
                </a:moveTo>
                <a:cubicBezTo>
                  <a:pt x="1350433" y="1627789"/>
                  <a:pt x="2700867" y="1718806"/>
                  <a:pt x="3479800" y="1511373"/>
                </a:cubicBezTo>
                <a:cubicBezTo>
                  <a:pt x="4258733" y="1303940"/>
                  <a:pt x="4351867" y="544056"/>
                  <a:pt x="4673600" y="292173"/>
                </a:cubicBezTo>
                <a:cubicBezTo>
                  <a:pt x="4995333" y="40290"/>
                  <a:pt x="5094817" y="-2044"/>
                  <a:pt x="5410200" y="73"/>
                </a:cubicBezTo>
                <a:cubicBezTo>
                  <a:pt x="5725583" y="2190"/>
                  <a:pt x="6070600" y="326040"/>
                  <a:pt x="6565900" y="304873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4" name="trend mooc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5650" y="2063656"/>
            <a:ext cx="7315200" cy="3964940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1041400" y="3919528"/>
            <a:ext cx="6578600" cy="1579007"/>
          </a:xfrm>
          <a:custGeom>
            <a:avLst/>
            <a:gdLst>
              <a:gd name="connsiteX0" fmla="*/ 0 w 6578600"/>
              <a:gd name="connsiteY0" fmla="*/ 1465272 h 1579007"/>
              <a:gd name="connsiteX1" fmla="*/ 4064000 w 6578600"/>
              <a:gd name="connsiteY1" fmla="*/ 1477972 h 1579007"/>
              <a:gd name="connsiteX2" fmla="*/ 4851400 w 6578600"/>
              <a:gd name="connsiteY2" fmla="*/ 385772 h 1579007"/>
              <a:gd name="connsiteX3" fmla="*/ 5295900 w 6578600"/>
              <a:gd name="connsiteY3" fmla="*/ 4772 h 1579007"/>
              <a:gd name="connsiteX4" fmla="*/ 6578600 w 6578600"/>
              <a:gd name="connsiteY4" fmla="*/ 601672 h 157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600" h="1579007">
                <a:moveTo>
                  <a:pt x="0" y="1465272"/>
                </a:moveTo>
                <a:cubicBezTo>
                  <a:pt x="1627716" y="1561580"/>
                  <a:pt x="3255433" y="1657889"/>
                  <a:pt x="4064000" y="1477972"/>
                </a:cubicBezTo>
                <a:cubicBezTo>
                  <a:pt x="4872567" y="1298055"/>
                  <a:pt x="4646083" y="631305"/>
                  <a:pt x="4851400" y="385772"/>
                </a:cubicBezTo>
                <a:cubicBezTo>
                  <a:pt x="5056717" y="140239"/>
                  <a:pt x="5008033" y="-31211"/>
                  <a:pt x="5295900" y="4772"/>
                </a:cubicBezTo>
                <a:cubicBezTo>
                  <a:pt x="5583767" y="40755"/>
                  <a:pt x="6047317" y="567805"/>
                  <a:pt x="6578600" y="601672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6" name="trend codecadem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3100" y="2038256"/>
            <a:ext cx="7315200" cy="3996690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977900" y="3876644"/>
            <a:ext cx="6667500" cy="1651920"/>
          </a:xfrm>
          <a:custGeom>
            <a:avLst/>
            <a:gdLst>
              <a:gd name="connsiteX0" fmla="*/ 0 w 6667500"/>
              <a:gd name="connsiteY0" fmla="*/ 1520856 h 1651920"/>
              <a:gd name="connsiteX1" fmla="*/ 3771900 w 6667500"/>
              <a:gd name="connsiteY1" fmla="*/ 1546256 h 1651920"/>
              <a:gd name="connsiteX2" fmla="*/ 5740400 w 6667500"/>
              <a:gd name="connsiteY2" fmla="*/ 365156 h 1651920"/>
              <a:gd name="connsiteX3" fmla="*/ 6311900 w 6667500"/>
              <a:gd name="connsiteY3" fmla="*/ 22256 h 1651920"/>
              <a:gd name="connsiteX4" fmla="*/ 6515100 w 6667500"/>
              <a:gd name="connsiteY4" fmla="*/ 47656 h 1651920"/>
              <a:gd name="connsiteX5" fmla="*/ 6667500 w 6667500"/>
              <a:gd name="connsiteY5" fmla="*/ 161956 h 165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7500" h="1651920">
                <a:moveTo>
                  <a:pt x="0" y="1520856"/>
                </a:moveTo>
                <a:cubicBezTo>
                  <a:pt x="1407583" y="1629864"/>
                  <a:pt x="2815167" y="1738873"/>
                  <a:pt x="3771900" y="1546256"/>
                </a:cubicBezTo>
                <a:cubicBezTo>
                  <a:pt x="4728633" y="1353639"/>
                  <a:pt x="5740400" y="365156"/>
                  <a:pt x="5740400" y="365156"/>
                </a:cubicBezTo>
                <a:cubicBezTo>
                  <a:pt x="6163733" y="111156"/>
                  <a:pt x="6182783" y="75173"/>
                  <a:pt x="6311900" y="22256"/>
                </a:cubicBezTo>
                <a:cubicBezTo>
                  <a:pt x="6441017" y="-30661"/>
                  <a:pt x="6455833" y="24373"/>
                  <a:pt x="6515100" y="47656"/>
                </a:cubicBezTo>
                <a:cubicBezTo>
                  <a:pt x="6574367" y="70939"/>
                  <a:pt x="6493933" y="145023"/>
                  <a:pt x="6667500" y="161956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0" name="trend makerspace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2950" y="2063656"/>
            <a:ext cx="7315200" cy="4034790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1079500" y="3911600"/>
            <a:ext cx="6629400" cy="1651349"/>
          </a:xfrm>
          <a:custGeom>
            <a:avLst/>
            <a:gdLst>
              <a:gd name="connsiteX0" fmla="*/ 0 w 6629400"/>
              <a:gd name="connsiteY0" fmla="*/ 1524000 h 1651349"/>
              <a:gd name="connsiteX1" fmla="*/ 4114800 w 6629400"/>
              <a:gd name="connsiteY1" fmla="*/ 1498600 h 1651349"/>
              <a:gd name="connsiteX2" fmla="*/ 6629400 w 6629400"/>
              <a:gd name="connsiteY2" fmla="*/ 0 h 16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9400" h="1651349">
                <a:moveTo>
                  <a:pt x="0" y="1524000"/>
                </a:moveTo>
                <a:cubicBezTo>
                  <a:pt x="1504950" y="1638300"/>
                  <a:pt x="3009900" y="1752600"/>
                  <a:pt x="4114800" y="1498600"/>
                </a:cubicBezTo>
                <a:cubicBezTo>
                  <a:pt x="5219700" y="1244600"/>
                  <a:pt x="6629400" y="0"/>
                  <a:pt x="6629400" y="0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2" name="trend personalized learning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1050" y="2038256"/>
            <a:ext cx="7315200" cy="397891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003300" y="3848100"/>
            <a:ext cx="6654800" cy="1182746"/>
          </a:xfrm>
          <a:custGeom>
            <a:avLst/>
            <a:gdLst>
              <a:gd name="connsiteX0" fmla="*/ 0 w 6654800"/>
              <a:gd name="connsiteY0" fmla="*/ 1003300 h 1182746"/>
              <a:gd name="connsiteX1" fmla="*/ 4165600 w 6654800"/>
              <a:gd name="connsiteY1" fmla="*/ 1104900 h 1182746"/>
              <a:gd name="connsiteX2" fmla="*/ 6654800 w 6654800"/>
              <a:gd name="connsiteY2" fmla="*/ 0 h 118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54800" h="1182746">
                <a:moveTo>
                  <a:pt x="0" y="1003300"/>
                </a:moveTo>
                <a:cubicBezTo>
                  <a:pt x="1528233" y="1137708"/>
                  <a:pt x="3056467" y="1272117"/>
                  <a:pt x="4165600" y="1104900"/>
                </a:cubicBezTo>
                <a:cubicBezTo>
                  <a:pt x="5274733" y="937683"/>
                  <a:pt x="6017683" y="152400"/>
                  <a:pt x="6654800" y="0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2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3" grpId="0" animBg="1"/>
      <p:bldP spid="25" grpId="0" animBg="1"/>
      <p:bldP spid="29" grpId="0" animBg="1"/>
      <p:bldP spid="31" grpId="0" animBg="1"/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Rhetoric (Hype)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Trebuchet MS" charset="0"/>
                <a:ea typeface="Trebuchet MS" charset="0"/>
                <a:cs typeface="Trebuchet MS" charset="0"/>
              </a:rPr>
              <a:t>Utilize technology based on need (outcomes) and impact (research), not rhetoric. </a:t>
            </a:r>
          </a:p>
        </p:txBody>
      </p:sp>
      <p:sp>
        <p:nvSpPr>
          <p:cNvPr id="5" name="Action Button: Custom 4">
            <a:hlinkClick r:id="rId3" action="ppaction://hlinkpres?slideindex=1&amp;slidetitle=Research" highlightClick="1"/>
          </p:cNvPr>
          <p:cNvSpPr/>
          <p:nvPr/>
        </p:nvSpPr>
        <p:spPr>
          <a:xfrm>
            <a:off x="7454900" y="5537200"/>
            <a:ext cx="1689100" cy="1320800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44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66" y="2319809"/>
            <a:ext cx="5486400" cy="28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words here</a:t>
            </a:r>
          </a:p>
        </p:txBody>
      </p:sp>
    </p:spTree>
    <p:extLst>
      <p:ext uri="{BB962C8B-B14F-4D97-AF65-F5344CB8AC3E}">
        <p14:creationId xmlns:p14="http://schemas.microsoft.com/office/powerpoint/2010/main" val="18262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2974042" cy="48133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A6A6A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Myth</a:t>
            </a:r>
            <a:endParaRPr lang="en-US" sz="2400" dirty="0">
              <a:solidFill>
                <a:srgbClr val="999999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Rhetoric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Research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Conclusion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28800"/>
            <a:ext cx="2514600" cy="377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7237" y="2711893"/>
            <a:ext cx="1043609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XX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0845" y="2711893"/>
            <a:ext cx="1043609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XX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7237" y="3612139"/>
            <a:ext cx="1043609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XX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0845" y="3612139"/>
            <a:ext cx="1043609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XX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experiment tell 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39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200400" y="2085975"/>
            <a:ext cx="2714625" cy="2714625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0400" y="2085975"/>
            <a:ext cx="2714625" cy="2714625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00400" y="2085975"/>
            <a:ext cx="2714625" cy="2714625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0400" y="2085975"/>
            <a:ext cx="2714625" cy="2714625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57575" y="2314575"/>
            <a:ext cx="2228850" cy="222885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257175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>
                    <a:lumMod val="50000"/>
                  </a:prstClr>
                </a:solidFill>
                <a:latin typeface="Trebuchet MS"/>
                <a:ea typeface="+mn-ea"/>
                <a:cs typeface="Trebuchet MS"/>
              </a:rPr>
              <a:t>Processing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>
                    <a:lumMod val="50000"/>
                  </a:prstClr>
                </a:solidFill>
                <a:latin typeface="Trebuchet MS"/>
                <a:ea typeface="+mn-ea"/>
                <a:cs typeface="Trebuchet MS"/>
              </a:rPr>
              <a:t>Engagement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>
                  <a:lumMod val="50000"/>
                </a:prstClr>
              </a:solidFill>
              <a:latin typeface="Trebuchet MS"/>
              <a:ea typeface="+mn-ea"/>
              <a:cs typeface="Trebuchet MS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>
                  <a:lumMod val="50000"/>
                </a:prstClr>
              </a:solidFill>
              <a:latin typeface="Trebuchet MS"/>
              <a:ea typeface="+mn-ea"/>
              <a:cs typeface="Trebuchet MS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>
                  <a:lumMod val="50000"/>
                </a:prstClr>
              </a:solidFill>
              <a:latin typeface="Trebuchet MS"/>
              <a:ea typeface="+mn-ea"/>
              <a:cs typeface="Trebuchet MS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>
                  <a:lumMod val="50000"/>
                </a:prstClr>
              </a:solidFill>
              <a:latin typeface="Trebuchet MS"/>
              <a:ea typeface="+mn-ea"/>
              <a:cs typeface="Trebuchet MS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>
                    <a:lumMod val="50000"/>
                  </a:prstClr>
                </a:solidFill>
                <a:latin typeface="Trebuchet MS"/>
                <a:ea typeface="+mn-ea"/>
                <a:cs typeface="Trebuchet MS"/>
              </a:rPr>
              <a:t>Active Learning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>
                    <a:lumMod val="50000"/>
                  </a:prstClr>
                </a:solidFill>
                <a:latin typeface="Trebuchet MS"/>
                <a:ea typeface="+mn-ea"/>
                <a:cs typeface="Trebuchet MS"/>
              </a:rPr>
              <a:t>Hands On, Minds 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3150" y="1828801"/>
            <a:ext cx="20574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5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Cognitively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3450" y="4602719"/>
            <a:ext cx="20574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5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Socially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3450" y="1859519"/>
            <a:ext cx="20574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5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Behaviorally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43150" y="4629151"/>
            <a:ext cx="20574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5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Affectively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6150" y="3091503"/>
            <a:ext cx="21717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5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5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26134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208 -0.20278 " pathEditMode="relative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208 -0.20278 " pathEditMode="relative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208 0.20278 " pathEditMode="relative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208 0.20278 " pathEditMode="relative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7" grpId="0" animBg="1"/>
      <p:bldP spid="18" grpId="0" animBg="1"/>
      <p:bldP spid="19" grpId="0"/>
      <p:bldP spid="19" grpId="1"/>
      <p:bldP spid="14" grpId="0"/>
      <p:bldP spid="15" grpId="0"/>
      <p:bldP spid="16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268" y="2105025"/>
            <a:ext cx="6116732" cy="3552825"/>
          </a:xfrm>
          <a:effectLst/>
        </p:spPr>
        <p:txBody>
          <a:bodyPr>
            <a:normAutofit/>
          </a:bodyPr>
          <a:lstStyle/>
          <a:p>
            <a:pPr marL="428625" indent="-342900"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 through </a:t>
            </a:r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practice at retrieval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 through </a:t>
            </a:r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varied tasks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 for </a:t>
            </a:r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varied purposes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 at the </a:t>
            </a:r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principle</a:t>
            </a: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 level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 </a:t>
            </a:r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awareness</a:t>
            </a: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 and </a:t>
            </a:r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control</a:t>
            </a: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 (metacognition)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 embedded in </a:t>
            </a:r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prior knowledge </a:t>
            </a: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&amp; </a:t>
            </a:r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experience</a:t>
            </a:r>
          </a:p>
          <a:p>
            <a:pPr marL="428625" indent="-342900"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 in response to developmental </a:t>
            </a:r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feedback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486401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(Engle, 2006; Halpern &amp;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Hakel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, 2003; Mariano, Doolittle, &amp; Hicks, 2009; Wagner, 2006)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857250"/>
            <a:ext cx="6858000" cy="1028700"/>
          </a:xfrm>
          <a:prstGeom prst="rect">
            <a:avLst/>
          </a:prstGeom>
          <a:noFill/>
        </p:spPr>
        <p:txBody>
          <a:bodyPr vert="horz" lIns="68580" tIns="34290" rIns="68580" bIns="34290" rtlCol="0" anchor="t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150" dirty="0">
                <a:solidFill>
                  <a:srgbClr val="FFC000"/>
                </a:solidFill>
                <a:latin typeface="Calibri Light" panose="020F0302020204030204"/>
              </a:rPr>
              <a:t>7 Principles for Developing</a:t>
            </a:r>
            <a:br>
              <a:rPr lang="en-US" sz="3150" dirty="0">
                <a:solidFill>
                  <a:srgbClr val="FFC000"/>
                </a:solidFill>
                <a:latin typeface="Calibri Light" panose="020F0302020204030204"/>
              </a:rPr>
            </a:br>
            <a:r>
              <a:rPr lang="en-US" sz="3150" dirty="0">
                <a:solidFill>
                  <a:srgbClr val="FFC000"/>
                </a:solidFill>
                <a:latin typeface="Calibri Light" panose="020F0302020204030204"/>
              </a:rPr>
              <a:t>Deep &amp; Flexible Learning</a:t>
            </a:r>
          </a:p>
        </p:txBody>
      </p:sp>
    </p:spTree>
    <p:extLst>
      <p:ext uri="{BB962C8B-B14F-4D97-AF65-F5344CB8AC3E}">
        <p14:creationId xmlns:p14="http://schemas.microsoft.com/office/powerpoint/2010/main" val="24377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268" y="2390775"/>
            <a:ext cx="2230532" cy="360997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rgbClr val="A6A6A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Introduction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Myth</a:t>
            </a:r>
            <a:endParaRPr lang="en-US" sz="1800" dirty="0">
              <a:solidFill>
                <a:srgbClr val="999999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Rhetoric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Research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Conclusion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48" y="2711171"/>
            <a:ext cx="3079796" cy="204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en-US" sz="2400" dirty="0">
                <a:latin typeface="Trebuchet MS" charset="0"/>
                <a:ea typeface="Trebuchet MS" charset="0"/>
                <a:cs typeface="Trebuchet MS" charset="0"/>
              </a:rPr>
              <a:t>Anderson, </a:t>
            </a:r>
            <a:r>
              <a:rPr lang="en-US" altLang="en-US" sz="2400" dirty="0" err="1">
                <a:latin typeface="Trebuchet MS" charset="0"/>
                <a:ea typeface="Trebuchet MS" charset="0"/>
                <a:cs typeface="Trebuchet MS" charset="0"/>
              </a:rPr>
              <a:t>Reder</a:t>
            </a:r>
            <a:r>
              <a:rPr lang="en-US" altLang="en-US" sz="2400" dirty="0">
                <a:latin typeface="Trebuchet MS" charset="0"/>
                <a:ea typeface="Trebuchet MS" charset="0"/>
                <a:cs typeface="Trebuchet MS" charset="0"/>
              </a:rPr>
              <a:t>, and Simon (1998) have lamented that the “</a:t>
            </a:r>
            <a:r>
              <a:rPr lang="en-US" altLang="en-US" sz="2400" dirty="0">
                <a:solidFill>
                  <a:srgbClr val="FFFF00"/>
                </a:solidFill>
                <a:latin typeface="Trebuchet MS" charset="0"/>
                <a:ea typeface="Trebuchet MS" charset="0"/>
                <a:cs typeface="Trebuchet MS" charset="0"/>
              </a:rPr>
              <a:t>science of human learning has never had a large influence on the practice of education</a:t>
            </a:r>
            <a:r>
              <a:rPr lang="en-US" altLang="en-US" sz="2400" dirty="0">
                <a:latin typeface="Trebuchet MS" charset="0"/>
                <a:ea typeface="Trebuchet MS" charset="0"/>
                <a:cs typeface="Trebuchet MS" charset="0"/>
              </a:rPr>
              <a:t>” (p. 227).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7974" y="6396335"/>
            <a:ext cx="121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irish</a:t>
            </a:r>
            <a:r>
              <a:rPr lang="en-US" dirty="0"/>
              <a:t> →</a:t>
            </a:r>
          </a:p>
        </p:txBody>
      </p:sp>
    </p:spTree>
    <p:extLst>
      <p:ext uri="{BB962C8B-B14F-4D97-AF65-F5344CB8AC3E}">
        <p14:creationId xmlns:p14="http://schemas.microsoft.com/office/powerpoint/2010/main" val="1862206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rebuchet MS"/>
                <a:cs typeface="Trebuchet MS"/>
              </a:rPr>
              <a:t>Watch for Obstacles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1143000"/>
            <a:ext cx="5562600" cy="44196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ISC_Irish_Sea_xgC8j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295400"/>
            <a:ext cx="52578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865094"/>
          </a:xfrm>
        </p:spPr>
        <p:txBody>
          <a:bodyPr>
            <a:normAutofit/>
          </a:bodyPr>
          <a:lstStyle/>
          <a:p>
            <a:r>
              <a:rPr lang="en-US" dirty="0"/>
              <a:t>Myths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alpha val="23000"/>
                  </a:schemeClr>
                </a:solidFill>
                <a:latin typeface="Trebuchet MS"/>
                <a:cs typeface="Trebuchet MS"/>
              </a:rPr>
              <a:t>Just say no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82496"/>
            <a:ext cx="5486400" cy="36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7918451" cy="1447800"/>
          </a:xfrm>
        </p:spPr>
        <p:txBody>
          <a:bodyPr>
            <a:normAutofit/>
          </a:bodyPr>
          <a:lstStyle/>
          <a:p>
            <a:r>
              <a:rPr lang="en-US" dirty="0"/>
              <a:t>Cone </a:t>
            </a:r>
            <a:r>
              <a:rPr lang="en-US"/>
              <a:t>of Experience</a:t>
            </a:r>
            <a:br>
              <a:rPr lang="en-US"/>
            </a:br>
            <a:r>
              <a:rPr lang="en-US"/>
              <a:t>Cone of Learning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07" y="2166937"/>
            <a:ext cx="5540586" cy="4081463"/>
          </a:xfrm>
        </p:spPr>
      </p:pic>
    </p:spTree>
    <p:extLst>
      <p:ext uri="{BB962C8B-B14F-4D97-AF65-F5344CB8AC3E}">
        <p14:creationId xmlns:p14="http://schemas.microsoft.com/office/powerpoint/2010/main" val="136334514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Cone of Experience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/Learning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52600"/>
            <a:ext cx="3875314" cy="472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6932" y="1828800"/>
            <a:ext cx="32816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Dale, E. (1946, 1954). </a:t>
            </a:r>
          </a:p>
          <a:p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Audio-video methods </a:t>
            </a:r>
          </a:p>
          <a:p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teaching.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York,</a:t>
            </a:r>
          </a:p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NY: Dryden Press.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0" y="3810000"/>
            <a:ext cx="2630890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3246" y="6477000"/>
            <a:ext cx="2635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rebuchet MS" charset="0"/>
                <a:ea typeface="Trebuchet MS" charset="0"/>
                <a:cs typeface="Trebuchet MS" charset="0"/>
              </a:rPr>
              <a:t>First Edition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6477000"/>
            <a:ext cx="3875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Trebuchet MS" charset="0"/>
                <a:ea typeface="Trebuchet MS" charset="0"/>
                <a:cs typeface="Trebuchet MS" charset="0"/>
              </a:rPr>
              <a:t>Revised </a:t>
            </a:r>
            <a:r>
              <a:rPr lang="en-US" sz="1200" dirty="0">
                <a:latin typeface="Trebuchet MS" charset="0"/>
                <a:ea typeface="Trebuchet MS" charset="0"/>
                <a:cs typeface="Trebuchet MS" charset="0"/>
              </a:rPr>
              <a:t>Edition</a:t>
            </a:r>
          </a:p>
        </p:txBody>
      </p:sp>
    </p:spTree>
    <p:extLst>
      <p:ext uri="{BB962C8B-B14F-4D97-AF65-F5344CB8AC3E}">
        <p14:creationId xmlns:p14="http://schemas.microsoft.com/office/powerpoint/2010/main" val="2057406613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20892</TotalTime>
  <Words>1430</Words>
  <Application>Microsoft Macintosh PowerPoint</Application>
  <PresentationFormat>On-screen Show (4:3)</PresentationFormat>
  <Paragraphs>336</Paragraphs>
  <Slides>44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ＭＳ Ｐゴシック</vt:lpstr>
      <vt:lpstr>Arial</vt:lpstr>
      <vt:lpstr>Calibri</vt:lpstr>
      <vt:lpstr>Calibri Light</vt:lpstr>
      <vt:lpstr>Century Gothic</vt:lpstr>
      <vt:lpstr>Helvetica</vt:lpstr>
      <vt:lpstr>Trebuchet MS</vt:lpstr>
      <vt:lpstr>Wingdings</vt:lpstr>
      <vt:lpstr>Wingdings 2</vt:lpstr>
      <vt:lpstr>Twilight</vt:lpstr>
      <vt:lpstr>Perception</vt:lpstr>
      <vt:lpstr>Office Theme</vt:lpstr>
      <vt:lpstr>Research, Myth, &amp; Rhetoric</vt:lpstr>
      <vt:lpstr>PowerPoint Presentation</vt:lpstr>
      <vt:lpstr>Anticipation Guide</vt:lpstr>
      <vt:lpstr>Overview</vt:lpstr>
      <vt:lpstr>PowerPoint Presentation</vt:lpstr>
      <vt:lpstr>PowerPoint Presentation</vt:lpstr>
      <vt:lpstr>Myths</vt:lpstr>
      <vt:lpstr>Cone of Experience Cone of Learning</vt:lpstr>
      <vt:lpstr>Cone of Experience/Learning</vt:lpstr>
      <vt:lpstr>Cone of Experience/Learning</vt:lpstr>
      <vt:lpstr>Cone of Experience/Learning</vt:lpstr>
      <vt:lpstr>Evolution of the Cone</vt:lpstr>
      <vt:lpstr>Cone of Learning</vt:lpstr>
      <vt:lpstr>Multitasking</vt:lpstr>
      <vt:lpstr>Multitasking: The Myth</vt:lpstr>
      <vt:lpstr>Was Any Research Available?</vt:lpstr>
      <vt:lpstr>Multitasking</vt:lpstr>
      <vt:lpstr>PowerPoint Presentation</vt:lpstr>
      <vt:lpstr>Results</vt:lpstr>
      <vt:lpstr>PowerPoint Presentation</vt:lpstr>
      <vt:lpstr>Results</vt:lpstr>
      <vt:lpstr>PowerPoint Presentation</vt:lpstr>
      <vt:lpstr>Results</vt:lpstr>
      <vt:lpstr>Multitasking and Research</vt:lpstr>
      <vt:lpstr>Multitasking and Research</vt:lpstr>
      <vt:lpstr>A Few Multitasking Results</vt:lpstr>
      <vt:lpstr>Accounting Students &amp; Professionals</vt:lpstr>
      <vt:lpstr>Students &amp; Faculty</vt:lpstr>
      <vt:lpstr>Rhetoric (Hype)</vt:lpstr>
      <vt:lpstr>Introductory Frame</vt:lpstr>
      <vt:lpstr>Rhetoric (Hype)</vt:lpstr>
      <vt:lpstr>Google Trends</vt:lpstr>
      <vt:lpstr>Rhetoric (Hype): ePortfolios</vt:lpstr>
      <vt:lpstr>Rhetoric (Hype): ePortfolios</vt:lpstr>
      <vt:lpstr>Rhetoric (Hype): ePortfolios</vt:lpstr>
      <vt:lpstr>Rhetoric (Hype): Others</vt:lpstr>
      <vt:lpstr>Rhetoric (Hype)</vt:lpstr>
      <vt:lpstr>Research</vt:lpstr>
      <vt:lpstr>Research</vt:lpstr>
      <vt:lpstr>Research</vt:lpstr>
      <vt:lpstr>What does this experiment tell us?</vt:lpstr>
      <vt:lpstr>PowerPoint Presentation</vt:lpstr>
      <vt:lpstr>PowerPoint Presentation</vt:lpstr>
      <vt:lpstr>Conclusion</vt:lpstr>
    </vt:vector>
  </TitlesOfParts>
  <Company>Peter Doolittle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The iPodification of Education  iPod + iTunesU + iPodagogy</dc:title>
  <cp:keywords/>
  <cp:lastModifiedBy>Peter Doolittle</cp:lastModifiedBy>
  <cp:revision>1404</cp:revision>
  <cp:lastPrinted>2015-01-09T13:40:02Z</cp:lastPrinted>
  <dcterms:created xsi:type="dcterms:W3CDTF">2013-10-23T10:21:45Z</dcterms:created>
  <dcterms:modified xsi:type="dcterms:W3CDTF">2018-07-15T20:37:03Z</dcterms:modified>
</cp:coreProperties>
</file>