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6"/>
  </p:notesMasterIdLst>
  <p:sldIdLst>
    <p:sldId id="258" r:id="rId3"/>
    <p:sldId id="505" r:id="rId4"/>
    <p:sldId id="489" r:id="rId5"/>
    <p:sldId id="483" r:id="rId6"/>
    <p:sldId id="486" r:id="rId7"/>
    <p:sldId id="487" r:id="rId8"/>
    <p:sldId id="804" r:id="rId9"/>
    <p:sldId id="488" r:id="rId10"/>
    <p:sldId id="523" r:id="rId11"/>
    <p:sldId id="529" r:id="rId12"/>
    <p:sldId id="771" r:id="rId13"/>
    <p:sldId id="528" r:id="rId14"/>
    <p:sldId id="530" r:id="rId15"/>
    <p:sldId id="772" r:id="rId16"/>
    <p:sldId id="806" r:id="rId17"/>
    <p:sldId id="669" r:id="rId18"/>
    <p:sldId id="670" r:id="rId19"/>
    <p:sldId id="809" r:id="rId20"/>
    <p:sldId id="802" r:id="rId21"/>
    <p:sldId id="801" r:id="rId22"/>
    <p:sldId id="805" r:id="rId23"/>
    <p:sldId id="808" r:id="rId24"/>
    <p:sldId id="8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90"/>
    <p:restoredTop sz="94679"/>
  </p:normalViewPr>
  <p:slideViewPr>
    <p:cSldViewPr snapToGrid="0" snapToObjects="1">
      <p:cViewPr varScale="1">
        <p:scale>
          <a:sx n="107" d="100"/>
          <a:sy n="107" d="100"/>
        </p:scale>
        <p:origin x="-128" y="-3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1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7A253-B9FA-F14B-8A7E-9D4A7F909089}" type="datetimeFigureOut">
              <a:rPr lang="en-US" smtClean="0"/>
              <a:t>3/28/19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48856-8197-6B41-83B3-163029D9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4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67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7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Metacognition: plan, monitor, evaluation, &amp; remediate (comprehension monitoring</a:t>
            </a:r>
            <a:r>
              <a:rPr lang="en-US" baseline="0" dirty="0"/>
              <a:t> &amp; remediation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8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6261D3-D199-1644-B94A-C30C1D8E8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0318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6261D3-D199-1644-B94A-C30C1D8E8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341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6261D3-D199-1644-B94A-C30C1D8E8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3414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89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4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21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09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518" y="739590"/>
            <a:ext cx="11351684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8518" y="3505200"/>
            <a:ext cx="6244068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75296"/>
            <a:ext cx="21336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46400" y="6275296"/>
            <a:ext cx="75184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69600" y="6275296"/>
            <a:ext cx="8128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6FCE0FD-72AD-CF45-A3FD-57A422556E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5707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0" y="6807200"/>
            <a:ext cx="12192000" cy="50800"/>
          </a:xfrm>
          <a:prstGeom prst="rect">
            <a:avLst/>
          </a:prstGeom>
          <a:solidFill>
            <a:srgbClr val="FCAE28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0065272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C5645-2117-6143-A16D-EF06E387C5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7490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870" y="4822208"/>
            <a:ext cx="1134931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5" y="3525980"/>
            <a:ext cx="11140953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95553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870" y="4822208"/>
            <a:ext cx="1134931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5" y="3525980"/>
            <a:ext cx="5904569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6974826" y="261017"/>
            <a:ext cx="4578213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729735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2684" y="2057402"/>
            <a:ext cx="5151717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5529" y="2057402"/>
            <a:ext cx="5157216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5FA8E-0623-4E46-BAC7-43BE53A084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6840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034" y="582706"/>
            <a:ext cx="10557935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393" y="1546413"/>
            <a:ext cx="5157216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248" y="2147887"/>
            <a:ext cx="5157216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751" y="1545018"/>
            <a:ext cx="5157216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51" y="2147887"/>
            <a:ext cx="5157216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05553-3EC1-794B-9074-EE5CF15C7D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6098988" y="1694516"/>
            <a:ext cx="24384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1" name="Rectangle 10"/>
          <p:cNvSpPr/>
          <p:nvPr/>
        </p:nvSpPr>
        <p:spPr>
          <a:xfrm flipH="1">
            <a:off x="6098988" y="1694516"/>
            <a:ext cx="24384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3" name="Rectangle 12"/>
          <p:cNvSpPr/>
          <p:nvPr/>
        </p:nvSpPr>
        <p:spPr>
          <a:xfrm flipH="1">
            <a:off x="6098988" y="1694516"/>
            <a:ext cx="24384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4" name="Rectangle 13"/>
          <p:cNvSpPr/>
          <p:nvPr/>
        </p:nvSpPr>
        <p:spPr>
          <a:xfrm flipH="1">
            <a:off x="6098988" y="1694516"/>
            <a:ext cx="24384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6612383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5CD62B-DE5F-B143-B15B-92F17D3A8F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5817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B4B94-951E-FE4F-B6B2-4701161C0C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3418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6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433" y="1720103"/>
            <a:ext cx="48768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866" y="658907"/>
            <a:ext cx="5092452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433" y="2877672"/>
            <a:ext cx="48768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89F7F7-B936-A943-9FC2-724C89F15A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097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431" y="1227427"/>
            <a:ext cx="48768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6460471" y="975803"/>
            <a:ext cx="4662095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431" y="1799793"/>
            <a:ext cx="48768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1C16F-0680-CF4B-95F6-F930F0A6DF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7103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685" y="4329955"/>
            <a:ext cx="10542868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E74F-FAC6-AF41-91D3-6CD2054B68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45597" y="5257800"/>
            <a:ext cx="10539935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767958" y="741009"/>
            <a:ext cx="6552484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2067362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581383" y="494284"/>
            <a:ext cx="621792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685" y="4329955"/>
            <a:ext cx="10542868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E74F-FAC6-AF41-91D3-6CD2054B68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45597" y="5257800"/>
            <a:ext cx="10539935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5491436" y="735555"/>
            <a:ext cx="621792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777966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54B68-0376-6A41-9308-67812999A1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1642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2" y="685801"/>
            <a:ext cx="1010025" cy="5440680"/>
          </a:xfrm>
        </p:spPr>
        <p:txBody>
          <a:bodyPr vert="eaVert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2435" y="685801"/>
            <a:ext cx="8748183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F3097-2D1E-CF4E-B247-070045040B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3499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45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6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1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77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2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8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09822-8F19-0A4F-9A9E-60CD4742420C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683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034" y="582706"/>
            <a:ext cx="10557935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7812" y="2044702"/>
            <a:ext cx="9556379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2752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0424" y="6275296"/>
            <a:ext cx="75243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9600" y="6275296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B9DE74F-FAC6-AF41-91D3-6CD2054B68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50800"/>
          </a:xfrm>
          <a:prstGeom prst="rect">
            <a:avLst/>
          </a:prstGeom>
          <a:solidFill>
            <a:srgbClr val="8F2020"/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0" y="6807200"/>
            <a:ext cx="12192000" cy="50800"/>
          </a:xfrm>
          <a:prstGeom prst="rect">
            <a:avLst/>
          </a:prstGeom>
          <a:solidFill>
            <a:srgbClr val="FCAE28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0013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xmlns:p14="http://schemas.microsoft.com/office/powerpoint/2010/main"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2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9D0CDC-7AB4-B645-9C3A-F332B73D81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16717" y="-648183"/>
            <a:ext cx="12216757" cy="8148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387" y="1803400"/>
            <a:ext cx="12195387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025440"/>
            <a:ext cx="12191999" cy="2470149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Integrating Learning, Memory, &amp; Experience</a:t>
            </a:r>
            <a:r>
              <a:rPr lang="en-US" cap="none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/>
            </a:r>
            <a:br>
              <a:rPr lang="en-US" cap="none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</a:br>
            <a:r>
              <a:rPr lang="en-US" sz="1867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/>
            </a:r>
            <a:br>
              <a:rPr lang="en-US" sz="1867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</a:br>
            <a:r>
              <a:rPr lang="en-US" sz="3200" dirty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A Focus on the Fundamentals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0685" y="5099620"/>
            <a:ext cx="7779140" cy="17340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667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Peter E. Doolittle</a:t>
            </a:r>
          </a:p>
          <a:p>
            <a:pPr algn="r"/>
            <a:r>
              <a:rPr lang="en-US" sz="2667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Director, School of Education</a:t>
            </a:r>
          </a:p>
          <a:p>
            <a:pPr algn="r"/>
            <a:r>
              <a:rPr lang="en-US" sz="2667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Professor, Educational Psychology</a:t>
            </a:r>
          </a:p>
          <a:p>
            <a:pPr algn="r"/>
            <a:r>
              <a:rPr lang="en-US" sz="2667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Virginia Tech • Blacksburg • Virginia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" y="-4129"/>
            <a:ext cx="12191999" cy="666786"/>
          </a:xfrm>
          <a:prstGeom prst="rect">
            <a:avLst/>
          </a:prstGeom>
          <a:solidFill>
            <a:srgbClr val="400080"/>
          </a:solidFill>
        </p:spPr>
        <p:txBody>
          <a:bodyPr wrap="square" rtlCol="0">
            <a:spAutoFit/>
          </a:bodyPr>
          <a:lstStyle/>
          <a:p>
            <a:r>
              <a:rPr lang="en-US" sz="2133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GPMinchoE" panose="02020900000000000000" pitchFamily="18" charset="-128"/>
                <a:cs typeface="Helvetica" charset="0"/>
              </a:rPr>
              <a:t>2019 Spring Workshop: The Missing Link</a:t>
            </a:r>
            <a:endParaRPr lang="en-US" sz="2133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  <a:ea typeface="HGPMinchoE" panose="02020900000000000000" pitchFamily="18" charset="-128"/>
              <a:cs typeface="Helvetica" charset="0"/>
            </a:endParaRPr>
          </a:p>
          <a:p>
            <a:r>
              <a:rPr lang="en-US" sz="1600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GPMinchoE" panose="02020900000000000000" pitchFamily="18" charset="-128"/>
                <a:cs typeface="Helvetica" charset="0"/>
              </a:rPr>
              <a:t>Tennessee Tech University</a:t>
            </a:r>
            <a:endParaRPr lang="en-US" sz="1600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  <a:ea typeface="HGPMinchoE" panose="02020900000000000000" pitchFamily="18" charset="-128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387" y="5313856"/>
            <a:ext cx="5557883" cy="14516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  <a:ea typeface="Helvetica" charset="0"/>
                <a:cs typeface="Helvetica" charset="0"/>
              </a:rPr>
              <a:t>Twitter: @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  <a:ea typeface="Helvetica" charset="0"/>
                <a:cs typeface="Helvetica" charset="0"/>
              </a:rPr>
              <a:t>pdoopdoo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Helvetica Light" panose="020B0403020202020204" pitchFamily="34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  <a:ea typeface="Helvetica" charset="0"/>
                <a:cs typeface="Helvetica" charset="0"/>
              </a:rPr>
              <a:t>Linked In: peter-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  <a:ea typeface="Helvetica" charset="0"/>
                <a:cs typeface="Helvetica" charset="0"/>
              </a:rPr>
              <a:t>doolittle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Helvetica Light" panose="020B0403020202020204" pitchFamily="34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  <a:ea typeface="Helvetica" charset="0"/>
                <a:cs typeface="Helvetica" charset="0"/>
              </a:rPr>
              <a:t>Web: </a:t>
            </a:r>
            <a:r>
              <a:rPr lang="en-US" sz="2000" dirty="0" err="1" smtClean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  <a:ea typeface="Helvetica" charset="0"/>
                <a:cs typeface="Helvetica" charset="0"/>
              </a:rPr>
              <a:t>PeterDoolittle.org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  <a:ea typeface="Helvetica" charset="0"/>
                <a:cs typeface="Helvetica" charset="0"/>
              </a:rPr>
              <a:t>  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Helvetica Light" panose="020B0403020202020204" pitchFamily="34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6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11200" y="1828800"/>
            <a:ext cx="10871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325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sz="195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57228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defRPr sz="1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0120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Environment:</a:t>
            </a:r>
            <a:r>
              <a:rPr lang="en-US" sz="3200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32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Students create clear and coherently organized </a:t>
            </a:r>
            <a:r>
              <a:rPr lang="en-US" sz="3200" kern="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25-word summaries </a:t>
            </a:r>
            <a:r>
              <a:rPr lang="en-US" sz="32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that reflects the </a:t>
            </a:r>
            <a:r>
              <a:rPr lang="en-US" sz="3200" kern="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essential meaning </a:t>
            </a:r>
            <a:r>
              <a:rPr lang="en-US" sz="32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of the current reading, lecture, video, movie, activity, or experience.</a:t>
            </a: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endParaRPr lang="en-US" sz="3200" kern="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Artifact:</a:t>
            </a:r>
            <a:r>
              <a:rPr lang="en-US" sz="32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Students </a:t>
            </a:r>
            <a:r>
              <a:rPr lang="en-US" sz="3200" kern="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analyze </a:t>
            </a:r>
            <a:r>
              <a:rPr lang="en-US" sz="32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3200" kern="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interpret</a:t>
            </a:r>
            <a:r>
              <a:rPr lang="en-US" sz="32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a reading, lecture, video, movie, activity, or experience in order to </a:t>
            </a:r>
            <a:r>
              <a:rPr lang="en-US" sz="3200" kern="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extract</a:t>
            </a:r>
            <a:r>
              <a:rPr lang="en-US" sz="32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the essential meaning and</a:t>
            </a:r>
            <a:r>
              <a:rPr lang="en-US" sz="3200" kern="0" dirty="0">
                <a:solidFill>
                  <a:srgbClr val="92D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compose </a:t>
            </a:r>
            <a:r>
              <a:rPr lang="en-US" sz="3200" kern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 25-word summary. </a:t>
            </a: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endParaRPr lang="en-US" sz="3200" kern="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Light" charset="0"/>
              <a:ea typeface="Helvetica Light" charset="0"/>
              <a:cs typeface="Helvetica Light" charset="0"/>
            </a:endParaRP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3200" kern="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34217A-B5BE-E645-AEA3-78B35CA18AF2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25-Word Summaries</a:t>
            </a:r>
          </a:p>
        </p:txBody>
      </p:sp>
    </p:spTree>
    <p:extLst>
      <p:ext uri="{BB962C8B-B14F-4D97-AF65-F5344CB8AC3E}">
        <p14:creationId xmlns:p14="http://schemas.microsoft.com/office/powerpoint/2010/main" val="17592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11199" y="1828799"/>
            <a:ext cx="6508307" cy="489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325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sz="195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57228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defRPr sz="1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0120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667" kern="0" dirty="0">
                <a:solidFill>
                  <a:schemeClr val="accent2"/>
                </a:solidFill>
                <a:latin typeface="Helvetica Light" charset="0"/>
                <a:ea typeface="Helvetica Light" charset="0"/>
                <a:cs typeface="Helvetica Light" charset="0"/>
              </a:rPr>
              <a:t>A Sample (after reading an article): </a:t>
            </a: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667" kern="0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667" kern="0" dirty="0">
                <a:latin typeface="Helvetica Light" charset="0"/>
                <a:ea typeface="Helvetica Light" charset="0"/>
                <a:cs typeface="Helvetica Light" charset="0"/>
              </a:rPr>
              <a:t>Through developing, implementing, and assessing model-eliciting activities, engineering faculty members’ beliefs and decisions about teaching, learning, and assessment shift from teacher-centered toward student-centered. </a:t>
            </a: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667" kern="0" dirty="0">
                <a:solidFill>
                  <a:schemeClr val="tx1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[23 Words]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6B1C2A1-223B-2C44-97F9-90DD01E8228F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25-Word Summaries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45F5EBF1-DC81-8A48-B437-698185535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0192" y="209867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5192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27881"/>
            <a:ext cx="9144000" cy="3834721"/>
          </a:xfrm>
          <a:prstGeom prst="rect">
            <a:avLst/>
          </a:prstGeom>
        </p:spPr>
      </p:pic>
      <p:pic>
        <p:nvPicPr>
          <p:cNvPr id="6" name="Picture 5" descr="pic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16" y="5562600"/>
            <a:ext cx="1358217" cy="129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4363" y="5715001"/>
            <a:ext cx="4363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CAE28"/>
                </a:solidFill>
                <a:latin typeface="Helvetica Light" panose="020B0403020202020204" pitchFamily="34" charset="0"/>
                <a:ea typeface="ＭＳ Ｐゴシック" charset="-128"/>
                <a:cs typeface="ＭＳ Ｐゴシック" charset="-128"/>
              </a:rPr>
              <a:t>Plus Developmental Feedback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14732" y="6320135"/>
            <a:ext cx="297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C000"/>
                </a:solidFill>
                <a:latin typeface="Helvetica Light" panose="020B0403020202020204" pitchFamily="34" charset="0"/>
                <a:ea typeface="ＭＳ Ｐゴシック" charset="-128"/>
                <a:cs typeface="ＭＳ Ｐゴシック" charset="-128"/>
              </a:rPr>
              <a:t>with Dragon Dictate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D76551-B4D2-FC4E-B856-361D0C0A517A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25-Word Summaries</a:t>
            </a:r>
          </a:p>
        </p:txBody>
      </p:sp>
    </p:spTree>
    <p:extLst>
      <p:ext uri="{BB962C8B-B14F-4D97-AF65-F5344CB8AC3E}">
        <p14:creationId xmlns:p14="http://schemas.microsoft.com/office/powerpoint/2010/main" val="37533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251019" cy="4351338"/>
          </a:xfrm>
        </p:spPr>
        <p:txBody>
          <a:bodyPr>
            <a:noAutofit/>
          </a:bodyPr>
          <a:lstStyle/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through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practice at retrieval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through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varied tasks</a:t>
            </a:r>
            <a:r>
              <a:rPr lang="en-US" sz="32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and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purposes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at the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principle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level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awareness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control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(metacognition)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in response to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developmental feedback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embedded in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prior knowledge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experience</a:t>
            </a:r>
          </a:p>
          <a:p>
            <a:pPr marL="0" indent="0" defTabSz="121914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70CD191-DDC6-3544-B664-2064849B16A2}"/>
              </a:ext>
            </a:extLst>
          </p:cNvPr>
          <p:cNvSpPr txBox="1"/>
          <p:nvPr/>
        </p:nvSpPr>
        <p:spPr>
          <a:xfrm>
            <a:off x="450516" y="1865154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C2023C-78B6-924E-B639-8E296374DEA6}"/>
              </a:ext>
            </a:extLst>
          </p:cNvPr>
          <p:cNvSpPr txBox="1"/>
          <p:nvPr/>
        </p:nvSpPr>
        <p:spPr>
          <a:xfrm>
            <a:off x="450516" y="2474407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7549D4-25AC-8548-ABAB-A9E2E7E99215}"/>
              </a:ext>
            </a:extLst>
          </p:cNvPr>
          <p:cNvSpPr txBox="1"/>
          <p:nvPr/>
        </p:nvSpPr>
        <p:spPr>
          <a:xfrm>
            <a:off x="450516" y="3117420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4C1F32-FAFF-4A45-8E57-8CE40831C33B}"/>
              </a:ext>
            </a:extLst>
          </p:cNvPr>
          <p:cNvSpPr txBox="1"/>
          <p:nvPr/>
        </p:nvSpPr>
        <p:spPr>
          <a:xfrm>
            <a:off x="450516" y="3776122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A649F8-8440-F543-B034-23B4472913C1}"/>
              </a:ext>
            </a:extLst>
          </p:cNvPr>
          <p:cNvSpPr txBox="1"/>
          <p:nvPr/>
        </p:nvSpPr>
        <p:spPr>
          <a:xfrm>
            <a:off x="450516" y="4410760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AE6D13-FB43-9C4F-966E-5BD219416FE1}"/>
              </a:ext>
            </a:extLst>
          </p:cNvPr>
          <p:cNvSpPr txBox="1"/>
          <p:nvPr/>
        </p:nvSpPr>
        <p:spPr>
          <a:xfrm>
            <a:off x="450516" y="5079905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32E2EC-06DF-5942-AEC2-B5EC1BA8A81B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25-Word Summaries</a:t>
            </a:r>
          </a:p>
        </p:txBody>
      </p:sp>
    </p:spTree>
    <p:extLst>
      <p:ext uri="{BB962C8B-B14F-4D97-AF65-F5344CB8AC3E}">
        <p14:creationId xmlns:p14="http://schemas.microsoft.com/office/powerpoint/2010/main" val="30037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6459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4E3BE4-E837-C846-BEEF-4A3B5A431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14"/>
            <a:ext cx="12234467" cy="81604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73D5670-F7D4-2E4E-B157-16341128E05A}"/>
              </a:ext>
            </a:extLst>
          </p:cNvPr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ACA111-4FAC-074A-9B1C-DFF93782957C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Instructional Design w/Embedded Assessment</a:t>
            </a:r>
          </a:p>
        </p:txBody>
      </p:sp>
    </p:spTree>
    <p:extLst>
      <p:ext uri="{BB962C8B-B14F-4D97-AF65-F5344CB8AC3E}">
        <p14:creationId xmlns:p14="http://schemas.microsoft.com/office/powerpoint/2010/main" val="106000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001703" y="1542092"/>
            <a:ext cx="6157732" cy="461928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1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CF736D-48F5-5C43-BB2A-610FC911215C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Use Instructional Design to Herd Your Cats</a:t>
            </a:r>
          </a:p>
        </p:txBody>
      </p:sp>
      <p:pic>
        <p:nvPicPr>
          <p:cNvPr id="2" name="Cat-Herding.mov">
            <a:hlinkClick r:id="" action="ppaction://media"/>
            <a:extLst>
              <a:ext uri="{FF2B5EF4-FFF2-40B4-BE49-F238E27FC236}">
                <a16:creationId xmlns:a16="http://schemas.microsoft.com/office/drawing/2014/main" xmlns="" id="{7FF0086E-4A4B-AB49-8618-FDDEEED936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9999" y="1750000"/>
            <a:ext cx="5597705" cy="3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C2814AA-7491-994F-BC7F-D84524EEF0DD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024685" y="4647885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9299222" y="3815671"/>
            <a:ext cx="2258" cy="490147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933700" y="5029201"/>
            <a:ext cx="0" cy="899937"/>
          </a:xfrm>
          <a:prstGeom prst="line">
            <a:avLst/>
          </a:prstGeom>
          <a:ln w="28575" cmpd="sng">
            <a:solidFill>
              <a:srgbClr val="FFFF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930880" y="3800805"/>
            <a:ext cx="2258" cy="490147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777805" y="462106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092960" y="5921514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Purpose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Need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72640" y="4297900"/>
            <a:ext cx="1717040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Goals &amp;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Outcomes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42960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Student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581400" y="5569740"/>
            <a:ext cx="5717540" cy="28194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301480" y="5029200"/>
            <a:ext cx="0" cy="554066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319520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C, B, S, &amp; 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Processing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901245" y="4625024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96080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Environment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072640" y="3100786"/>
            <a:ext cx="808736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Assessment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>
                    <a:lumMod val="50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(as an add-on)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3585357" y="5013368"/>
            <a:ext cx="4948" cy="5957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Action Button: Custom 1">
            <a:hlinkClick r:id="" action="ppaction://noaction" highlightClick="1"/>
          </p:cNvPr>
          <p:cNvSpPr/>
          <p:nvPr/>
        </p:nvSpPr>
        <p:spPr>
          <a:xfrm>
            <a:off x="1524000" y="0"/>
            <a:ext cx="9144000" cy="1524000"/>
          </a:xfrm>
          <a:prstGeom prst="actionButtonBlank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Action Button: Custom 2">
            <a:hlinkClick r:id="" action="ppaction://noaction" highlightClick="1"/>
          </p:cNvPr>
          <p:cNvSpPr/>
          <p:nvPr/>
        </p:nvSpPr>
        <p:spPr>
          <a:xfrm>
            <a:off x="1524000" y="5410200"/>
            <a:ext cx="9144000" cy="1447800"/>
          </a:xfrm>
          <a:prstGeom prst="actionButtonBlank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7E81F3-7266-094C-A6CC-DA4EC0C98E5E}"/>
              </a:ext>
            </a:extLst>
          </p:cNvPr>
          <p:cNvSpPr txBox="1"/>
          <p:nvPr/>
        </p:nvSpPr>
        <p:spPr>
          <a:xfrm>
            <a:off x="1524000" y="3200400"/>
            <a:ext cx="9144000" cy="12618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600" dirty="0">
                <a:solidFill>
                  <a:srgbClr val="FFAF03">
                    <a:lumMod val="40000"/>
                    <a:lumOff val="60000"/>
                    <a:alpha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ＭＳ Ｐゴシック" charset="-128"/>
              </a:rPr>
              <a:t>learning alignment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427238" y="395514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E808FAB-027B-764E-B804-D7FE49482721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6B0F803-22CF-2840-89DC-0BBF874D081D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Instructional Design w/Embedded Assessment</a:t>
            </a:r>
          </a:p>
        </p:txBody>
      </p:sp>
    </p:spTree>
    <p:extLst>
      <p:ext uri="{BB962C8B-B14F-4D97-AF65-F5344CB8AC3E}">
        <p14:creationId xmlns:p14="http://schemas.microsoft.com/office/powerpoint/2010/main" val="28672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" grpId="0" animBg="1"/>
      <p:bldP spid="4" grpId="0" animBg="1"/>
      <p:bldP spid="5" grpId="0" animBg="1"/>
      <p:bldP spid="6" grpId="0" animBg="1"/>
      <p:bldP spid="81" grpId="0" animBg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BBD8397-AD53-9D40-8842-0C8AA2153F42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8AB1197-C7D8-944C-912F-9C96FFF1F969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92960" y="5921514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Purpose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Need</a:t>
            </a:r>
          </a:p>
        </p:txBody>
      </p: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2933700" y="5029201"/>
            <a:ext cx="0" cy="880145"/>
          </a:xfrm>
          <a:prstGeom prst="line">
            <a:avLst/>
          </a:prstGeom>
          <a:ln w="28575" cmpd="sng">
            <a:solidFill>
              <a:srgbClr val="FFFF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72640" y="4297900"/>
            <a:ext cx="1717040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Goals &amp;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Outcomes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42960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Student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581400" y="5569740"/>
            <a:ext cx="5717540" cy="28194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301480" y="5029200"/>
            <a:ext cx="0" cy="554066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319520" y="4297900"/>
            <a:ext cx="1717040" cy="707886"/>
          </a:xfrm>
          <a:prstGeom prst="rect">
            <a:avLst/>
          </a:prstGeom>
          <a:solidFill>
            <a:srgbClr val="004000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C, B, S, &amp; 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Processing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10425" y="1729187"/>
            <a:ext cx="2072640" cy="3428999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6080" y="4297900"/>
            <a:ext cx="1717040" cy="707886"/>
          </a:xfrm>
          <a:prstGeom prst="rect">
            <a:avLst/>
          </a:prstGeom>
          <a:solidFill>
            <a:srgbClr val="004000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Environment</a:t>
            </a:r>
          </a:p>
        </p:txBody>
      </p:sp>
      <p:cxnSp>
        <p:nvCxnSpPr>
          <p:cNvPr id="15" name="Straight Arrow Connector 14"/>
          <p:cNvCxnSpPr>
            <a:stCxn id="5" idx="3"/>
            <a:endCxn id="4" idx="1"/>
          </p:cNvCxnSpPr>
          <p:nvPr/>
        </p:nvCxnSpPr>
        <p:spPr>
          <a:xfrm>
            <a:off x="8036560" y="4651843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789680" y="462106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96080" y="3099868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Artifact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5410" y="165408"/>
            <a:ext cx="2360790" cy="3970318"/>
          </a:xfrm>
          <a:prstGeom prst="rect">
            <a:avLst/>
          </a:prstGeom>
          <a:solidFill>
            <a:schemeClr val="accent2"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Design Projects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Posters (Session)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Writing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Problem Solving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Case/Mini-Case Studies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Peer Review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Reading Responses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Video Creation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Reflections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25-Word Summaries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Design Critique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Problem Sets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Blog/Vlog Posts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Multiple-Choice Questions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MC Item Create/Evaluate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Oral Explanations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Presentation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Self-Created Artifact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63987" y="5124433"/>
            <a:ext cx="2582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ea typeface="ＭＳ Ｐゴシック" charset="-128"/>
                <a:cs typeface="Trebuchet MS"/>
              </a:rPr>
              <a:t>Course Embedded Assessment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9300683" y="3439001"/>
            <a:ext cx="0" cy="842635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3886201" y="3454416"/>
            <a:ext cx="301087" cy="2488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>
            <a:off x="5054600" y="2260855"/>
            <a:ext cx="4259746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E25C4D3-6E1D-CE4A-8E85-83975A0EAADD}"/>
              </a:ext>
            </a:extLst>
          </p:cNvPr>
          <p:cNvCxnSpPr/>
          <p:nvPr/>
        </p:nvCxnSpPr>
        <p:spPr>
          <a:xfrm flipV="1">
            <a:off x="5052238" y="2253034"/>
            <a:ext cx="0" cy="8390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197328" y="1886806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Assessment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9300461" y="2262586"/>
            <a:ext cx="0" cy="121920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7169450" y="2603961"/>
            <a:ext cx="3666" cy="477452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050266" y="3454416"/>
            <a:ext cx="1241652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317465" y="1886937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Developmntl</a:t>
            </a:r>
            <a:endParaRPr lang="en-US" sz="200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Feedback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581400" y="5029201"/>
            <a:ext cx="0" cy="5662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913120" y="462106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7" idx="2"/>
          </p:cNvCxnSpPr>
          <p:nvPr/>
        </p:nvCxnSpPr>
        <p:spPr>
          <a:xfrm flipH="1" flipV="1">
            <a:off x="5054600" y="3807754"/>
            <a:ext cx="3666" cy="477452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/>
          </p:cNvCxnSpPr>
          <p:nvPr/>
        </p:nvCxnSpPr>
        <p:spPr>
          <a:xfrm flipV="1">
            <a:off x="5059674" y="2594692"/>
            <a:ext cx="0" cy="494874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402339" y="2567941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Arial" charset="0"/>
                <a:ea typeface="ＭＳ Ｐゴシック" charset="-128"/>
              </a:rPr>
              <a:t>direct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19682" y="2542402"/>
            <a:ext cx="857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Arial" charset="0"/>
                <a:ea typeface="ＭＳ Ｐゴシック" charset="-128"/>
              </a:rPr>
              <a:t>formative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C0037A2-CD57-874C-A334-B065BD54E275}"/>
              </a:ext>
            </a:extLst>
          </p:cNvPr>
          <p:cNvSpPr txBox="1"/>
          <p:nvPr/>
        </p:nvSpPr>
        <p:spPr>
          <a:xfrm>
            <a:off x="8458200" y="19050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Performance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Feedback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96400" y="2542402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Arial" charset="0"/>
                <a:ea typeface="ＭＳ Ｐゴシック" charset="-128"/>
              </a:rPr>
              <a:t>summative</a:t>
            </a:r>
          </a:p>
        </p:txBody>
      </p:sp>
    </p:spTree>
    <p:extLst>
      <p:ext uri="{BB962C8B-B14F-4D97-AF65-F5344CB8AC3E}">
        <p14:creationId xmlns:p14="http://schemas.microsoft.com/office/powerpoint/2010/main" val="345973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-0.17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3.05556E-6 -0.16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9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5E-6 -0.17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 animBg="1"/>
      <p:bldP spid="27" grpId="0" animBg="1"/>
      <p:bldP spid="27" grpId="1" animBg="1"/>
      <p:bldP spid="9" grpId="0" animBg="1"/>
      <p:bldP spid="39" grpId="0"/>
      <p:bldP spid="29" grpId="0" animBg="1"/>
      <p:bldP spid="42" grpId="0" animBg="1"/>
      <p:bldP spid="2" grpId="0"/>
      <p:bldP spid="30" grpId="0"/>
      <p:bldP spid="35" grpId="0" animBg="1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BBD8397-AD53-9D40-8842-0C8AA2153F42}"/>
              </a:ext>
            </a:extLst>
          </p:cNvPr>
          <p:cNvSpPr/>
          <p:nvPr/>
        </p:nvSpPr>
        <p:spPr bwMode="auto">
          <a:xfrm>
            <a:off x="13362" y="11868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8AB1197-C7D8-944C-912F-9C96FFF1F969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92960" y="5921514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Purpose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Need</a:t>
            </a:r>
          </a:p>
        </p:txBody>
      </p: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2933700" y="5029201"/>
            <a:ext cx="0" cy="880145"/>
          </a:xfrm>
          <a:prstGeom prst="line">
            <a:avLst/>
          </a:prstGeom>
          <a:ln w="28575" cmpd="sng">
            <a:solidFill>
              <a:srgbClr val="FFFF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72640" y="4297900"/>
            <a:ext cx="1717040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Goals &amp;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Outcomes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42960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Student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581400" y="5569740"/>
            <a:ext cx="5717540" cy="28194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301480" y="5029200"/>
            <a:ext cx="0" cy="554066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316078" y="3102472"/>
            <a:ext cx="1717040" cy="707886"/>
          </a:xfrm>
          <a:prstGeom prst="rect">
            <a:avLst/>
          </a:prstGeom>
          <a:solidFill>
            <a:srgbClr val="004000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C, B, S, &amp; 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Processing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6080" y="4297900"/>
            <a:ext cx="1717040" cy="707886"/>
          </a:xfrm>
          <a:prstGeom prst="rect">
            <a:avLst/>
          </a:prstGeom>
          <a:solidFill>
            <a:srgbClr val="004000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Environment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789680" y="462106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9300683" y="3439001"/>
            <a:ext cx="0" cy="842635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>
            <a:off x="5054600" y="2260855"/>
            <a:ext cx="4259746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E25C4D3-6E1D-CE4A-8E85-83975A0EAADD}"/>
              </a:ext>
            </a:extLst>
          </p:cNvPr>
          <p:cNvCxnSpPr/>
          <p:nvPr/>
        </p:nvCxnSpPr>
        <p:spPr>
          <a:xfrm flipV="1">
            <a:off x="5052238" y="2253034"/>
            <a:ext cx="0" cy="8390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9300461" y="2262586"/>
            <a:ext cx="0" cy="121920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7169450" y="2603961"/>
            <a:ext cx="3666" cy="477452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050266" y="3454416"/>
            <a:ext cx="1241652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581400" y="5029201"/>
            <a:ext cx="0" cy="5662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5054600" y="3807754"/>
            <a:ext cx="3666" cy="477452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/>
          </p:cNvCxnSpPr>
          <p:nvPr/>
        </p:nvCxnSpPr>
        <p:spPr>
          <a:xfrm flipV="1">
            <a:off x="5059674" y="2594692"/>
            <a:ext cx="0" cy="494874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19682" y="2542402"/>
            <a:ext cx="857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latin typeface="Arial" charset="0"/>
                <a:ea typeface="ＭＳ Ｐゴシック" charset="-128"/>
              </a:rPr>
              <a:t>formative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913120" y="3446242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312162" y="1886806"/>
            <a:ext cx="1717040" cy="707886"/>
          </a:xfrm>
          <a:prstGeom prst="rect">
            <a:avLst/>
          </a:prstGeom>
          <a:solidFill>
            <a:srgbClr val="004000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Developmntl</a:t>
            </a:r>
            <a:endParaRPr lang="en-US" sz="200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Feedback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95862" y="3097285"/>
            <a:ext cx="1717040" cy="707886"/>
          </a:xfrm>
          <a:prstGeom prst="rect">
            <a:avLst/>
          </a:prstGeom>
          <a:solidFill>
            <a:srgbClr val="004000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9739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6459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4E3BE4-E837-C846-BEEF-4A3B5A431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14"/>
            <a:ext cx="12234467" cy="81604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73D5670-F7D4-2E4E-B157-16341128E05A}"/>
              </a:ext>
            </a:extLst>
          </p:cNvPr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ACA111-4FAC-074A-9B1C-DFF93782957C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The 7 C’s of (Internal) Motivation</a:t>
            </a:r>
          </a:p>
        </p:txBody>
      </p:sp>
    </p:spTree>
    <p:extLst>
      <p:ext uri="{BB962C8B-B14F-4D97-AF65-F5344CB8AC3E}">
        <p14:creationId xmlns:p14="http://schemas.microsoft.com/office/powerpoint/2010/main" val="52016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3001703" y="1571135"/>
            <a:ext cx="6157732" cy="461928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" name="We-Are-Sink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668" y="1776924"/>
            <a:ext cx="5418667" cy="406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0" y="1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386438F-C3DC-DE46-8CC2-7DED531182DB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Clarity</a:t>
            </a:r>
          </a:p>
        </p:txBody>
      </p:sp>
    </p:spTree>
    <p:extLst>
      <p:ext uri="{BB962C8B-B14F-4D97-AF65-F5344CB8AC3E}">
        <p14:creationId xmlns:p14="http://schemas.microsoft.com/office/powerpoint/2010/main" val="24420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25416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-84061" y="10001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7812" y="2044702"/>
            <a:ext cx="9556379" cy="4813298"/>
          </a:xfrm>
        </p:spPr>
        <p:txBody>
          <a:bodyPr>
            <a:noAutofit/>
          </a:bodyPr>
          <a:lstStyle/>
          <a:p>
            <a:pPr marL="609570" indent="-609570">
              <a:spcBef>
                <a:spcPts val="1333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Choice</a:t>
            </a:r>
          </a:p>
          <a:p>
            <a:pPr marL="609570" indent="-609570">
              <a:spcBef>
                <a:spcPts val="1333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Caring (interest/value)</a:t>
            </a:r>
          </a:p>
          <a:p>
            <a:pPr marL="609570" indent="-609570">
              <a:spcBef>
                <a:spcPts val="1333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Control</a:t>
            </a:r>
          </a:p>
          <a:p>
            <a:pPr marL="609570" indent="-609570">
              <a:spcBef>
                <a:spcPts val="1333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Challenge</a:t>
            </a:r>
          </a:p>
          <a:p>
            <a:pPr marL="609570" indent="-609570">
              <a:spcBef>
                <a:spcPts val="1333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Collaboration</a:t>
            </a:r>
          </a:p>
          <a:p>
            <a:pPr marL="609570" indent="-609570">
              <a:spcBef>
                <a:spcPts val="1333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Competence</a:t>
            </a:r>
          </a:p>
          <a:p>
            <a:pPr marL="609570" indent="-609570">
              <a:spcBef>
                <a:spcPts val="1333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Curiosity</a:t>
            </a: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9729548" y="4020837"/>
            <a:ext cx="0" cy="328136"/>
          </a:xfrm>
          <a:prstGeom prst="straightConnector1">
            <a:avLst/>
          </a:prstGeom>
          <a:ln w="349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9729548" y="5087637"/>
            <a:ext cx="0" cy="328136"/>
          </a:xfrm>
          <a:prstGeom prst="straightConnector1">
            <a:avLst/>
          </a:prstGeom>
          <a:ln w="349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9729548" y="2954037"/>
            <a:ext cx="0" cy="328136"/>
          </a:xfrm>
          <a:prstGeom prst="straightConnector1">
            <a:avLst/>
          </a:prstGeom>
          <a:ln w="349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871028" y="5415775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Environment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71028" y="4348975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>
                    <a:lumMod val="6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Increased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Motivation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71028" y="3282175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>
                    <a:lumMod val="6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Increased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Processing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71028" y="2215373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>
                    <a:lumMod val="6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Increased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-84061" y="-7714"/>
            <a:ext cx="12276061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514FA05-AB8C-5D40-852D-2935A8F3FC9E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The 7 C’s of (Internal) Motivation</a:t>
            </a:r>
          </a:p>
        </p:txBody>
      </p:sp>
    </p:spTree>
    <p:extLst>
      <p:ext uri="{BB962C8B-B14F-4D97-AF65-F5344CB8AC3E}">
        <p14:creationId xmlns:p14="http://schemas.microsoft.com/office/powerpoint/2010/main" val="286679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318E855-D49F-3845-840E-7F52EC02AC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 bwMode="auto">
          <a:xfrm>
            <a:off x="152400" y="15240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81CC195-2E09-9646-BE3C-13092BF731C7}"/>
              </a:ext>
            </a:extLst>
          </p:cNvPr>
          <p:cNvSpPr txBox="1"/>
          <p:nvPr/>
        </p:nvSpPr>
        <p:spPr>
          <a:xfrm>
            <a:off x="591344" y="3212573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Practice at Retrieval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xmlns="" id="{FAC8E7D1-FEA3-5248-B5A9-688D3282E140}"/>
              </a:ext>
            </a:extLst>
          </p:cNvPr>
          <p:cNvSpPr/>
          <p:nvPr/>
        </p:nvSpPr>
        <p:spPr>
          <a:xfrm>
            <a:off x="1324800" y="933421"/>
            <a:ext cx="9475200" cy="5178718"/>
          </a:xfrm>
          <a:prstGeom prst="triangl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D339831-62C0-9F47-96F0-862FA5189F32}"/>
              </a:ext>
            </a:extLst>
          </p:cNvPr>
          <p:cNvSpPr txBox="1"/>
          <p:nvPr/>
        </p:nvSpPr>
        <p:spPr>
          <a:xfrm>
            <a:off x="2419814" y="3212573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Vary Tasks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and Purposes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391DE2E-AADF-A545-97A0-C190FA7270E5}"/>
              </a:ext>
            </a:extLst>
          </p:cNvPr>
          <p:cNvSpPr txBox="1"/>
          <p:nvPr/>
        </p:nvSpPr>
        <p:spPr>
          <a:xfrm>
            <a:off x="4248614" y="3212572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Principle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ADDA9F9-70E3-C449-8F08-169971FDFBF1}"/>
              </a:ext>
            </a:extLst>
          </p:cNvPr>
          <p:cNvSpPr txBox="1"/>
          <p:nvPr/>
        </p:nvSpPr>
        <p:spPr>
          <a:xfrm>
            <a:off x="6076770" y="3212571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Awareness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and Control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F8D53C2-63C2-474B-87FA-1FDD98CADC0D}"/>
              </a:ext>
            </a:extLst>
          </p:cNvPr>
          <p:cNvSpPr txBox="1"/>
          <p:nvPr/>
        </p:nvSpPr>
        <p:spPr>
          <a:xfrm>
            <a:off x="7904926" y="3212570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Developmental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Feedback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D39DF9-E8F3-354E-91E8-DC02CD3CEE11}"/>
              </a:ext>
            </a:extLst>
          </p:cNvPr>
          <p:cNvSpPr txBox="1"/>
          <p:nvPr/>
        </p:nvSpPr>
        <p:spPr>
          <a:xfrm>
            <a:off x="9733726" y="3212570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Prior Knowledge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&amp; Experience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1C93B4D-ADC7-F34D-BB9F-9143D4C7F29B}"/>
              </a:ext>
            </a:extLst>
          </p:cNvPr>
          <p:cNvSpPr txBox="1"/>
          <p:nvPr/>
        </p:nvSpPr>
        <p:spPr>
          <a:xfrm>
            <a:off x="591344" y="1913504"/>
            <a:ext cx="27432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Cognitive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26F49B1-C7DB-8E40-8BFF-11C048C67EB7}"/>
              </a:ext>
            </a:extLst>
          </p:cNvPr>
          <p:cNvSpPr txBox="1"/>
          <p:nvPr/>
        </p:nvSpPr>
        <p:spPr>
          <a:xfrm>
            <a:off x="3334214" y="1913503"/>
            <a:ext cx="27432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Behavioral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CFA87D3-F3B9-0F4E-855D-920276808FF4}"/>
              </a:ext>
            </a:extLst>
          </p:cNvPr>
          <p:cNvSpPr txBox="1"/>
          <p:nvPr/>
        </p:nvSpPr>
        <p:spPr>
          <a:xfrm>
            <a:off x="6076000" y="1913502"/>
            <a:ext cx="27432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Social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5A594CC-4615-6246-8933-D4D1DA209763}"/>
              </a:ext>
            </a:extLst>
          </p:cNvPr>
          <p:cNvSpPr txBox="1"/>
          <p:nvPr/>
        </p:nvSpPr>
        <p:spPr>
          <a:xfrm>
            <a:off x="8819327" y="1913502"/>
            <a:ext cx="27432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Affective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6EBDE83-ECF8-0F4C-B49C-551050F1BFD6}"/>
              </a:ext>
            </a:extLst>
          </p:cNvPr>
          <p:cNvSpPr txBox="1"/>
          <p:nvPr/>
        </p:nvSpPr>
        <p:spPr>
          <a:xfrm>
            <a:off x="582936" y="621865"/>
            <a:ext cx="10972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What we process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we learn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73F30CD-E73F-9545-81F6-1A56E3C35441}"/>
              </a:ext>
            </a:extLst>
          </p:cNvPr>
          <p:cNvSpPr txBox="1"/>
          <p:nvPr/>
        </p:nvSpPr>
        <p:spPr>
          <a:xfrm>
            <a:off x="591344" y="4504210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Purpose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And Need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B58982-6303-BF42-A6D5-582055A79057}"/>
              </a:ext>
            </a:extLst>
          </p:cNvPr>
          <p:cNvSpPr txBox="1"/>
          <p:nvPr/>
        </p:nvSpPr>
        <p:spPr>
          <a:xfrm>
            <a:off x="2419814" y="4504210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Goals 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Outcomes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162C553-FB9B-D349-A3E9-817F7B8AE796}"/>
              </a:ext>
            </a:extLst>
          </p:cNvPr>
          <p:cNvSpPr txBox="1"/>
          <p:nvPr/>
        </p:nvSpPr>
        <p:spPr>
          <a:xfrm>
            <a:off x="4248614" y="4504209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Learning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Artifacts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2FECC3-70A2-394E-B3F0-F24CD7AC54DD}"/>
              </a:ext>
            </a:extLst>
          </p:cNvPr>
          <p:cNvSpPr txBox="1"/>
          <p:nvPr/>
        </p:nvSpPr>
        <p:spPr>
          <a:xfrm>
            <a:off x="6076770" y="4504208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C, B, S, &amp; A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CDB1B2C-1100-5C49-8CB6-A7A715487DC7}"/>
              </a:ext>
            </a:extLst>
          </p:cNvPr>
          <p:cNvSpPr txBox="1"/>
          <p:nvPr/>
        </p:nvSpPr>
        <p:spPr>
          <a:xfrm>
            <a:off x="7904926" y="4504207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Developmental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Feedback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51FDEDC-AF34-9748-9823-C4DF0EECB616}"/>
              </a:ext>
            </a:extLst>
          </p:cNvPr>
          <p:cNvSpPr txBox="1"/>
          <p:nvPr/>
        </p:nvSpPr>
        <p:spPr>
          <a:xfrm>
            <a:off x="9733726" y="4504207"/>
            <a:ext cx="1828800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Student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Learning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96BEC4F-9611-E448-8340-49D77DB4E96B}"/>
              </a:ext>
            </a:extLst>
          </p:cNvPr>
          <p:cNvSpPr txBox="1"/>
          <p:nvPr/>
        </p:nvSpPr>
        <p:spPr>
          <a:xfrm>
            <a:off x="591344" y="5796304"/>
            <a:ext cx="1563624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Choice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BEED8DA-43F4-9548-AE2B-215AAA895416}"/>
              </a:ext>
            </a:extLst>
          </p:cNvPr>
          <p:cNvSpPr txBox="1"/>
          <p:nvPr/>
        </p:nvSpPr>
        <p:spPr>
          <a:xfrm>
            <a:off x="2154968" y="5796304"/>
            <a:ext cx="1563624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Caring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8C26E4C-1F98-B24D-8119-019F959F007E}"/>
              </a:ext>
            </a:extLst>
          </p:cNvPr>
          <p:cNvSpPr txBox="1"/>
          <p:nvPr/>
        </p:nvSpPr>
        <p:spPr>
          <a:xfrm>
            <a:off x="3718592" y="5796304"/>
            <a:ext cx="1563624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Control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6A48C95-4C53-9746-9359-DD95C7941ACF}"/>
              </a:ext>
            </a:extLst>
          </p:cNvPr>
          <p:cNvSpPr txBox="1"/>
          <p:nvPr/>
        </p:nvSpPr>
        <p:spPr>
          <a:xfrm>
            <a:off x="5287524" y="5796304"/>
            <a:ext cx="1563624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Challenge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BAF4F53-AD3D-934B-8616-EEE959665E17}"/>
              </a:ext>
            </a:extLst>
          </p:cNvPr>
          <p:cNvSpPr txBox="1"/>
          <p:nvPr/>
        </p:nvSpPr>
        <p:spPr>
          <a:xfrm>
            <a:off x="6856456" y="5794856"/>
            <a:ext cx="1563624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Collaboration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F05AB9B-5AF9-C040-A639-797E5C839043}"/>
              </a:ext>
            </a:extLst>
          </p:cNvPr>
          <p:cNvSpPr txBox="1"/>
          <p:nvPr/>
        </p:nvSpPr>
        <p:spPr>
          <a:xfrm>
            <a:off x="8420080" y="5794856"/>
            <a:ext cx="1563624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Competence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39E75F8-2D76-1141-9491-8377EAB6D2B1}"/>
              </a:ext>
            </a:extLst>
          </p:cNvPr>
          <p:cNvSpPr txBox="1"/>
          <p:nvPr/>
        </p:nvSpPr>
        <p:spPr>
          <a:xfrm>
            <a:off x="9984912" y="5794856"/>
            <a:ext cx="1563624" cy="646331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Curiosity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9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54742" y="1828800"/>
            <a:ext cx="10871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325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sz="195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57228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defRPr sz="1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0120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3200" i="1" kern="0" dirty="0">
                <a:latin typeface="Helvetica Light" charset="0"/>
                <a:ea typeface="Helvetica Light" charset="0"/>
                <a:cs typeface="Helvetica Light" charset="0"/>
              </a:rPr>
              <a:t>Directions: </a:t>
            </a:r>
            <a:r>
              <a:rPr lang="en-US" sz="3200" kern="0" dirty="0">
                <a:solidFill>
                  <a:srgbClr val="92D050"/>
                </a:solidFill>
                <a:latin typeface="Helvetica Light" charset="0"/>
                <a:ea typeface="Helvetica Light" charset="0"/>
                <a:cs typeface="Helvetica Light" charset="0"/>
              </a:rPr>
              <a:t>Reflect</a:t>
            </a:r>
            <a:r>
              <a:rPr lang="en-US" sz="3200" kern="0" dirty="0">
                <a:latin typeface="Helvetica Light" charset="0"/>
                <a:ea typeface="Helvetica Light" charset="0"/>
                <a:cs typeface="Helvetica Light" charset="0"/>
              </a:rPr>
              <a:t>, </a:t>
            </a:r>
            <a:r>
              <a:rPr lang="en-US" sz="3200" kern="0" dirty="0">
                <a:solidFill>
                  <a:srgbClr val="92D050"/>
                </a:solidFill>
                <a:latin typeface="Helvetica Light" charset="0"/>
                <a:ea typeface="Helvetica Light" charset="0"/>
                <a:cs typeface="Helvetica Light" charset="0"/>
              </a:rPr>
              <a:t>analyze</a:t>
            </a:r>
            <a:r>
              <a:rPr lang="en-US" sz="3200" kern="0" dirty="0">
                <a:latin typeface="Helvetica Light" charset="0"/>
                <a:ea typeface="Helvetica Light" charset="0"/>
                <a:cs typeface="Helvetica Light" charset="0"/>
              </a:rPr>
              <a:t>, and </a:t>
            </a:r>
            <a:r>
              <a:rPr lang="en-US" sz="3200" kern="0" dirty="0">
                <a:solidFill>
                  <a:srgbClr val="92D050"/>
                </a:solidFill>
                <a:latin typeface="Helvetica Light" charset="0"/>
                <a:ea typeface="Helvetica Light" charset="0"/>
                <a:cs typeface="Helvetica Light" charset="0"/>
              </a:rPr>
              <a:t>interpret</a:t>
            </a:r>
            <a:r>
              <a:rPr lang="en-US" sz="3200" kern="0" dirty="0">
                <a:latin typeface="Helvetica Light" charset="0"/>
                <a:ea typeface="Helvetica Light" charset="0"/>
                <a:cs typeface="Helvetica Light" charset="0"/>
              </a:rPr>
              <a:t> where we’ve been the past 45 minutes, </a:t>
            </a:r>
            <a:r>
              <a:rPr lang="en-US" sz="3200" kern="0" dirty="0">
                <a:solidFill>
                  <a:srgbClr val="92D050"/>
                </a:solidFill>
                <a:latin typeface="Helvetica Light" charset="0"/>
                <a:ea typeface="Helvetica Light" charset="0"/>
                <a:cs typeface="Helvetica Light" charset="0"/>
              </a:rPr>
              <a:t>extracting</a:t>
            </a:r>
            <a:r>
              <a:rPr lang="en-US" sz="3200" kern="0" dirty="0">
                <a:latin typeface="Helvetica Light" charset="0"/>
                <a:ea typeface="Helvetica Light" charset="0"/>
                <a:cs typeface="Helvetica Light" charset="0"/>
              </a:rPr>
              <a:t> the </a:t>
            </a:r>
            <a:r>
              <a:rPr lang="en-US" sz="3200" kern="0" dirty="0">
                <a:solidFill>
                  <a:schemeClr val="accent2">
                    <a:lumMod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essential meaning(s), </a:t>
            </a:r>
            <a:r>
              <a:rPr lang="en-US" sz="3200" kern="0" dirty="0">
                <a:latin typeface="Helvetica Light" charset="0"/>
                <a:ea typeface="Helvetica Light" charset="0"/>
                <a:cs typeface="Helvetica Light" charset="0"/>
              </a:rPr>
              <a:t>then </a:t>
            </a:r>
            <a:r>
              <a:rPr lang="en-US" sz="3200" kern="0" dirty="0">
                <a:solidFill>
                  <a:srgbClr val="92D050"/>
                </a:solidFill>
                <a:latin typeface="Helvetica Light" charset="0"/>
                <a:ea typeface="Helvetica Light" charset="0"/>
                <a:cs typeface="Helvetica Light" charset="0"/>
              </a:rPr>
              <a:t>organize</a:t>
            </a:r>
            <a:r>
              <a:rPr lang="en-US" sz="3200" kern="0" dirty="0">
                <a:latin typeface="Helvetica Light" charset="0"/>
                <a:ea typeface="Helvetica Light" charset="0"/>
                <a:cs typeface="Helvetica Light" charset="0"/>
              </a:rPr>
              <a:t> your thoughts, and </a:t>
            </a:r>
            <a:r>
              <a:rPr lang="en-US" sz="3200" kern="0" dirty="0">
                <a:solidFill>
                  <a:srgbClr val="92D050"/>
                </a:solidFill>
                <a:latin typeface="Helvetica Light" charset="0"/>
                <a:ea typeface="Helvetica Light" charset="0"/>
                <a:cs typeface="Helvetica Light" charset="0"/>
              </a:rPr>
              <a:t>write</a:t>
            </a:r>
            <a:r>
              <a:rPr lang="en-US" sz="3200" kern="0" dirty="0">
                <a:latin typeface="Helvetica Light" charset="0"/>
                <a:ea typeface="Helvetica Light" charset="0"/>
                <a:cs typeface="Helvetica Light" charset="0"/>
              </a:rPr>
              <a:t> a 25-word summary. </a:t>
            </a: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3200" kern="0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3200" kern="0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0" indent="0" algn="ctr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3200" kern="0" dirty="0">
              <a:solidFill>
                <a:schemeClr val="accent2">
                  <a:lumMod val="75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0" indent="0" algn="ctr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000" kern="0" dirty="0">
                <a:latin typeface="Helvetica Light" charset="0"/>
                <a:ea typeface="Helvetica Light" charset="0"/>
                <a:cs typeface="Helvetica Light" charset="0"/>
              </a:rPr>
              <a:t>(thinking; talking; writing)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34217A-B5BE-E645-AEA3-78B35CA18AF2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25-Word Summary</a:t>
            </a:r>
          </a:p>
        </p:txBody>
      </p:sp>
    </p:spTree>
    <p:extLst>
      <p:ext uri="{BB962C8B-B14F-4D97-AF65-F5344CB8AC3E}">
        <p14:creationId xmlns:p14="http://schemas.microsoft.com/office/powerpoint/2010/main" val="33323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9D0CDC-7AB4-B645-9C3A-F332B73D81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4848" y="-648183"/>
            <a:ext cx="12216757" cy="8148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387" y="1803400"/>
            <a:ext cx="12195387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025440"/>
            <a:ext cx="12191999" cy="2470149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Integrating Learning, Memory, &amp; Experience</a:t>
            </a:r>
            <a:r>
              <a:rPr lang="en-US" cap="none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/>
            </a:r>
            <a:br>
              <a:rPr lang="en-US" cap="none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</a:br>
            <a:r>
              <a:rPr lang="en-US" sz="1867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/>
            </a:r>
            <a:br>
              <a:rPr lang="en-US" sz="1867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</a:br>
            <a:r>
              <a:rPr lang="en-US" sz="3200" dirty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A Focus on the Fundamentals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0685" y="5099620"/>
            <a:ext cx="7779140" cy="17340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667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Peter E. Doolittle</a:t>
            </a:r>
          </a:p>
          <a:p>
            <a:pPr algn="r"/>
            <a:r>
              <a:rPr lang="en-US" sz="2667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Director, School of Education</a:t>
            </a:r>
          </a:p>
          <a:p>
            <a:pPr algn="r"/>
            <a:r>
              <a:rPr lang="en-US" sz="2667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Professor, Educational Psychology</a:t>
            </a:r>
          </a:p>
          <a:p>
            <a:pPr algn="r"/>
            <a:r>
              <a:rPr lang="en-US" sz="2667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Virginia Tech • Blacksburg • Virginia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" y="-4129"/>
            <a:ext cx="12191999" cy="666786"/>
          </a:xfrm>
          <a:prstGeom prst="rect">
            <a:avLst/>
          </a:prstGeom>
          <a:solidFill>
            <a:srgbClr val="B9621B"/>
          </a:solidFill>
        </p:spPr>
        <p:txBody>
          <a:bodyPr wrap="square" rtlCol="0">
            <a:spAutoFit/>
          </a:bodyPr>
          <a:lstStyle/>
          <a:p>
            <a:r>
              <a:rPr lang="en-US" sz="2133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GPMinchoE" panose="02020900000000000000" pitchFamily="18" charset="-128"/>
                <a:cs typeface="Helvetica" charset="0"/>
              </a:rPr>
              <a:t>2019 Spring Workshop: The Missing Link</a:t>
            </a:r>
            <a:endParaRPr lang="en-US" sz="2133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  <a:ea typeface="HGPMinchoE" panose="02020900000000000000" pitchFamily="18" charset="-128"/>
              <a:cs typeface="Helvetica" charset="0"/>
            </a:endParaRPr>
          </a:p>
          <a:p>
            <a:r>
              <a:rPr lang="en-US" sz="1600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GPMinchoE" panose="02020900000000000000" pitchFamily="18" charset="-128"/>
                <a:cs typeface="Helvetica" charset="0"/>
              </a:rPr>
              <a:t>Tennessee Tech University</a:t>
            </a:r>
            <a:endParaRPr lang="en-US" sz="1600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  <a:ea typeface="HGPMinchoE" panose="02020900000000000000" pitchFamily="18" charset="-128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387" y="5313856"/>
            <a:ext cx="5557883" cy="14516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  <a:ea typeface="Helvetica" charset="0"/>
                <a:cs typeface="Helvetica" charset="0"/>
              </a:rPr>
              <a:t>Twitter: @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  <a:ea typeface="Helvetica" charset="0"/>
                <a:cs typeface="Helvetica" charset="0"/>
              </a:rPr>
              <a:t>pdoopdoo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Helvetica Light" panose="020B0403020202020204" pitchFamily="34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  <a:ea typeface="Helvetica" charset="0"/>
                <a:cs typeface="Helvetica" charset="0"/>
              </a:rPr>
              <a:t>Linked In: peter-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  <a:ea typeface="Helvetica" charset="0"/>
                <a:cs typeface="Helvetica" charset="0"/>
              </a:rPr>
              <a:t>doolittle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Helvetica Light" panose="020B0403020202020204" pitchFamily="34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  <a:ea typeface="Helvetica" charset="0"/>
                <a:cs typeface="Helvetica" charset="0"/>
              </a:rPr>
              <a:t>Web: </a:t>
            </a:r>
            <a:r>
              <a:rPr lang="en-US" sz="2000" dirty="0" err="1" smtClean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  <a:ea typeface="Helvetica" charset="0"/>
                <a:cs typeface="Helvetica" charset="0"/>
              </a:rPr>
              <a:t>PeterDoolittle.org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  <a:ea typeface="Helvetica" charset="0"/>
                <a:cs typeface="Helvetica" charset="0"/>
              </a:rPr>
              <a:t>  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Helvetica Light" panose="020B0403020202020204" pitchFamily="34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22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A4628EC-2FFC-6146-A7DC-042465C17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" y="0"/>
            <a:ext cx="8487624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8D2CC0D-9A71-8E41-BD80-A897A86F483E}"/>
              </a:ext>
            </a:extLst>
          </p:cNvPr>
          <p:cNvSpPr txBox="1"/>
          <p:nvPr/>
        </p:nvSpPr>
        <p:spPr>
          <a:xfrm>
            <a:off x="10486664" y="6488670"/>
            <a:ext cx="1705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Words →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BA1F80E-9331-6D41-BE74-380313E5D61B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FCCDF0-64C9-2640-AA97-61DA3F91C1A9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Learning and Memory</a:t>
            </a:r>
          </a:p>
        </p:txBody>
      </p:sp>
    </p:spTree>
    <p:extLst>
      <p:ext uri="{BB962C8B-B14F-4D97-AF65-F5344CB8AC3E}">
        <p14:creationId xmlns:p14="http://schemas.microsoft.com/office/powerpoint/2010/main" val="138557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4000" y="1571773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Rest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0" y="1571774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Tired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24000" y="1601936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Awake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24000" y="1601936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Dream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24000" y="1601936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Snore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524000" y="161622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Bed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524000" y="161622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Eat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524000" y="161622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Slumber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524000" y="161622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Sound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524000" y="161622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Comfort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524000" y="161622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Wake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524000" y="161622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Night</a:t>
            </a:r>
            <a:endParaRPr lang="en-US" sz="3200" dirty="0">
              <a:solidFill>
                <a:prstClr val="white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524000" y="23798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That’s all!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276600" y="1465409"/>
            <a:ext cx="1676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Rest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Tired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Awake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Dream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5257800" y="1465410"/>
            <a:ext cx="1676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Snore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Bed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Eat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Slumber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239000" y="1465410"/>
            <a:ext cx="1676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Sound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Comfort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Wake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Night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54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5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50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50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50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6" grpId="1" autoUpdateAnimBg="0"/>
      <p:bldP spid="7" grpId="0" autoUpdateAnimBg="0"/>
      <p:bldP spid="7" grpId="1" autoUpdateAnimBg="0"/>
      <p:bldP spid="8" grpId="0" autoUpdateAnimBg="0"/>
      <p:bldP spid="8" grpId="1" autoUpdateAnimBg="0"/>
      <p:bldP spid="9" grpId="0" autoUpdateAnimBg="0"/>
      <p:bldP spid="9" grpId="1" autoUpdateAnimBg="0"/>
      <p:bldP spid="10" grpId="0" autoUpdateAnimBg="0"/>
      <p:bldP spid="10" grpId="1" autoUpdateAnimBg="0"/>
      <p:bldP spid="11" grpId="0" autoUpdateAnimBg="0"/>
      <p:bldP spid="11" grpId="1" autoUpdateAnimBg="0"/>
      <p:bldP spid="12" grpId="0" autoUpdateAnimBg="0"/>
      <p:bldP spid="12" grpId="1" autoUpdateAnimBg="0"/>
      <p:bldP spid="13" grpId="0" autoUpdateAnimBg="0"/>
      <p:bldP spid="13" grpId="1" autoUpdateAnimBg="0"/>
      <p:bldP spid="14" grpId="0" autoUpdateAnimBg="0"/>
      <p:bldP spid="14" grpId="1" autoUpdateAnimBg="0"/>
      <p:bldP spid="15" grpId="0" autoUpdateAnimBg="0"/>
      <p:bldP spid="15" grpId="1" autoUpdateAnimBg="0"/>
      <p:bldP spid="16" grpId="0" autoUpdateAnimBg="0"/>
      <p:bldP spid="16" grpId="1" autoUpdateAnimBg="0"/>
      <p:bldP spid="17" grpId="0" autoUpdateAnimBg="0"/>
      <p:bldP spid="17" grpId="1" autoUpdateAnimBg="0"/>
      <p:bldP spid="18" grpId="0" autoUpdateAnimBg="0"/>
      <p:bldP spid="18" grpId="1" autoUpdateAnimBg="0"/>
      <p:bldP spid="19" grpId="0" autoUpdateAnimBg="0"/>
      <p:bldP spid="20" grpId="0" autoUpdateAnimBg="0"/>
      <p:bldP spid="2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67202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67202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67202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2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610100" y="1943100"/>
            <a:ext cx="2971800" cy="29718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22860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Processing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Engagement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Active Learning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Hands On, Minds 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4200" y="1295403"/>
            <a:ext cx="2743200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Cognitively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(thinking)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4600" y="4993959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Socially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(interacting)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1336359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Behaviorally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(doing)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4200" y="5029203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Affectively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(being)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2979004"/>
            <a:ext cx="289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What we process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we learn.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147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34568E-6 L -0.11302 -0.20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102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34568E-6 L 0.11302 -0.2027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102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0.11302 0.202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100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34568E-6 L -0.11302 0.2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" y="10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/>
      <p:bldP spid="11" grpId="1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6459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828800"/>
            <a:ext cx="11261060" cy="4038600"/>
          </a:xfrm>
        </p:spPr>
        <p:txBody>
          <a:bodyPr>
            <a:noAutofit/>
          </a:bodyPr>
          <a:lstStyle/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through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practice at retrieval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through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varied tasks</a:t>
            </a:r>
            <a:r>
              <a:rPr lang="en-US" sz="3200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and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purposes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at the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principle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level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awareness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control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 (metacognition)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in response to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developmental feedback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Learning embedded in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prior knowledge </a:t>
            </a:r>
            <a:r>
              <a:rPr lang="en-US" sz="3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charset="0"/>
                <a:ea typeface="Helvetica Light" charset="0"/>
                <a:cs typeface="Helvetica Light" charset="0"/>
              </a:rPr>
              <a:t>experience</a:t>
            </a:r>
          </a:p>
          <a:p>
            <a:pPr marL="0" indent="0" defTabSz="121914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24603"/>
            <a:ext cx="121920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(Engle, 2006; Halpern &amp; </a:t>
            </a:r>
            <a:r>
              <a:rPr lang="en-US" sz="1867" dirty="0" err="1"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Hakel</a:t>
            </a:r>
            <a:r>
              <a:rPr lang="en-US" sz="1867" dirty="0"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, 2003; Mariano, Doolittle, &amp; Hicks, 2009; Wagner, 2006)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D88A29B-D885-3C4F-8D73-4A9C64A987C8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6 Principles of Deep and Flexible Learning</a:t>
            </a:r>
          </a:p>
        </p:txBody>
      </p:sp>
    </p:spTree>
    <p:extLst>
      <p:ext uri="{BB962C8B-B14F-4D97-AF65-F5344CB8AC3E}">
        <p14:creationId xmlns:p14="http://schemas.microsoft.com/office/powerpoint/2010/main" val="20694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318E855-D49F-3845-840E-7F52EC02AC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059B4C-A366-8240-84E9-4DF08E93F73F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Helvetica Light" panose="020B0403020202020204" pitchFamily="34" charset="0"/>
              </a:rPr>
              <a:t>Learning and Memory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81CC195-2E09-9646-BE3C-13092BF731C7}"/>
              </a:ext>
            </a:extLst>
          </p:cNvPr>
          <p:cNvSpPr txBox="1"/>
          <p:nvPr/>
        </p:nvSpPr>
        <p:spPr>
          <a:xfrm>
            <a:off x="591344" y="4501373"/>
            <a:ext cx="18288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Practice at Retrieval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D339831-62C0-9F47-96F0-862FA5189F32}"/>
              </a:ext>
            </a:extLst>
          </p:cNvPr>
          <p:cNvSpPr txBox="1"/>
          <p:nvPr/>
        </p:nvSpPr>
        <p:spPr>
          <a:xfrm>
            <a:off x="2419814" y="4501373"/>
            <a:ext cx="18288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Vary Tasks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and Purposes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391DE2E-AADF-A545-97A0-C190FA7270E5}"/>
              </a:ext>
            </a:extLst>
          </p:cNvPr>
          <p:cNvSpPr txBox="1"/>
          <p:nvPr/>
        </p:nvSpPr>
        <p:spPr>
          <a:xfrm>
            <a:off x="4248614" y="4501372"/>
            <a:ext cx="18288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Principle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ADDA9F9-70E3-C449-8F08-169971FDFBF1}"/>
              </a:ext>
            </a:extLst>
          </p:cNvPr>
          <p:cNvSpPr txBox="1"/>
          <p:nvPr/>
        </p:nvSpPr>
        <p:spPr>
          <a:xfrm>
            <a:off x="6076770" y="4501371"/>
            <a:ext cx="18288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Awareness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and Control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F8D53C2-63C2-474B-87FA-1FDD98CADC0D}"/>
              </a:ext>
            </a:extLst>
          </p:cNvPr>
          <p:cNvSpPr txBox="1"/>
          <p:nvPr/>
        </p:nvSpPr>
        <p:spPr>
          <a:xfrm>
            <a:off x="7904926" y="4501370"/>
            <a:ext cx="18288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Developmental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Feedback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D39DF9-E8F3-354E-91E8-DC02CD3CEE11}"/>
              </a:ext>
            </a:extLst>
          </p:cNvPr>
          <p:cNvSpPr txBox="1"/>
          <p:nvPr/>
        </p:nvSpPr>
        <p:spPr>
          <a:xfrm>
            <a:off x="9733726" y="4501370"/>
            <a:ext cx="18288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Prior Knowledge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&amp; Experience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1C93B4D-ADC7-F34D-BB9F-9143D4C7F29B}"/>
              </a:ext>
            </a:extLst>
          </p:cNvPr>
          <p:cNvSpPr txBox="1"/>
          <p:nvPr/>
        </p:nvSpPr>
        <p:spPr>
          <a:xfrm>
            <a:off x="591344" y="3202304"/>
            <a:ext cx="27432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Cognitive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26F49B1-C7DB-8E40-8BFF-11C048C67EB7}"/>
              </a:ext>
            </a:extLst>
          </p:cNvPr>
          <p:cNvSpPr txBox="1"/>
          <p:nvPr/>
        </p:nvSpPr>
        <p:spPr>
          <a:xfrm>
            <a:off x="3334214" y="3202303"/>
            <a:ext cx="27432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Behavioral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CFA87D3-F3B9-0F4E-855D-920276808FF4}"/>
              </a:ext>
            </a:extLst>
          </p:cNvPr>
          <p:cNvSpPr txBox="1"/>
          <p:nvPr/>
        </p:nvSpPr>
        <p:spPr>
          <a:xfrm>
            <a:off x="6076000" y="3202302"/>
            <a:ext cx="27432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Social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5A594CC-4615-6246-8933-D4D1DA209763}"/>
              </a:ext>
            </a:extLst>
          </p:cNvPr>
          <p:cNvSpPr txBox="1"/>
          <p:nvPr/>
        </p:nvSpPr>
        <p:spPr>
          <a:xfrm>
            <a:off x="8819327" y="3202302"/>
            <a:ext cx="27432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Affective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6EBDE83-ECF8-0F4C-B49C-551050F1BFD6}"/>
              </a:ext>
            </a:extLst>
          </p:cNvPr>
          <p:cNvSpPr txBox="1"/>
          <p:nvPr/>
        </p:nvSpPr>
        <p:spPr>
          <a:xfrm>
            <a:off x="582936" y="1910665"/>
            <a:ext cx="10972800" cy="6463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What we process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we learn</a:t>
            </a:r>
          </a:p>
        </p:txBody>
      </p:sp>
    </p:spTree>
    <p:extLst>
      <p:ext uri="{BB962C8B-B14F-4D97-AF65-F5344CB8AC3E}">
        <p14:creationId xmlns:p14="http://schemas.microsoft.com/office/powerpoint/2010/main" val="397840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" name="5-by-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000" y="1747881"/>
            <a:ext cx="5842000" cy="4064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3001703" y="1542092"/>
            <a:ext cx="6157732" cy="461928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1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CF736D-48F5-5C43-BB2A-610FC911215C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16327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6459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BA99BA-7D51-4741-9A7D-B22DFA92B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59" y="142756"/>
            <a:ext cx="12244918" cy="81673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400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73D5670-F7D4-2E4E-B157-16341128E05A}"/>
              </a:ext>
            </a:extLst>
          </p:cNvPr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ACA111-4FAC-074A-9B1C-DFF93782957C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Instructional Strategies I</a:t>
            </a:r>
          </a:p>
        </p:txBody>
      </p:sp>
    </p:spTree>
    <p:extLst>
      <p:ext uri="{BB962C8B-B14F-4D97-AF65-F5344CB8AC3E}">
        <p14:creationId xmlns:p14="http://schemas.microsoft.com/office/powerpoint/2010/main" val="41613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2294</TotalTime>
  <Words>767</Words>
  <Application>Microsoft Macintosh PowerPoint</Application>
  <PresentationFormat>Custom</PresentationFormat>
  <Paragraphs>265</Paragraphs>
  <Slides>23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Twilight</vt:lpstr>
      <vt:lpstr>Integrating Learning, Memory, &amp; Experience  A Focus on the Fundamentals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Integrating Learning, Memory, &amp; Experience  A Focus on the Fundamentals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Learning, Memory, &amp; Experience  Fostering Deep and Flexible Learning</dc:title>
  <dc:creator>Peter Doolittle</dc:creator>
  <cp:lastModifiedBy>Peter Doolittle</cp:lastModifiedBy>
  <cp:revision>91</cp:revision>
  <dcterms:created xsi:type="dcterms:W3CDTF">2019-02-13T02:04:05Z</dcterms:created>
  <dcterms:modified xsi:type="dcterms:W3CDTF">2019-03-29T02:28:34Z</dcterms:modified>
</cp:coreProperties>
</file>