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56" r:id="rId2"/>
    <p:sldId id="257" r:id="rId3"/>
    <p:sldId id="260" r:id="rId4"/>
    <p:sldId id="259" r:id="rId5"/>
    <p:sldId id="266" r:id="rId6"/>
    <p:sldId id="269" r:id="rId7"/>
    <p:sldId id="275" r:id="rId8"/>
    <p:sldId id="313" r:id="rId9"/>
    <p:sldId id="264" r:id="rId10"/>
    <p:sldId id="314" r:id="rId11"/>
    <p:sldId id="280" r:id="rId12"/>
    <p:sldId id="271" r:id="rId13"/>
    <p:sldId id="293" r:id="rId14"/>
    <p:sldId id="265" r:id="rId15"/>
    <p:sldId id="267" r:id="rId16"/>
    <p:sldId id="268" r:id="rId17"/>
    <p:sldId id="316" r:id="rId18"/>
    <p:sldId id="317" r:id="rId19"/>
    <p:sldId id="318" r:id="rId20"/>
    <p:sldId id="319" r:id="rId21"/>
    <p:sldId id="270" r:id="rId22"/>
    <p:sldId id="315" r:id="rId23"/>
    <p:sldId id="299" r:id="rId24"/>
    <p:sldId id="292" r:id="rId25"/>
    <p:sldId id="305" r:id="rId26"/>
    <p:sldId id="291" r:id="rId27"/>
    <p:sldId id="295" r:id="rId28"/>
    <p:sldId id="294" r:id="rId29"/>
    <p:sldId id="298" r:id="rId30"/>
    <p:sldId id="306" r:id="rId31"/>
    <p:sldId id="303" r:id="rId32"/>
    <p:sldId id="308" r:id="rId33"/>
    <p:sldId id="309" r:id="rId34"/>
    <p:sldId id="287" r:id="rId35"/>
    <p:sldId id="320" r:id="rId36"/>
    <p:sldId id="297" r:id="rId37"/>
    <p:sldId id="272" r:id="rId38"/>
    <p:sldId id="311" r:id="rId39"/>
    <p:sldId id="312" r:id="rId40"/>
    <p:sldId id="289" r:id="rId41"/>
    <p:sldId id="274"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9B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56"/>
    <p:restoredTop sz="94286"/>
  </p:normalViewPr>
  <p:slideViewPr>
    <p:cSldViewPr snapToGrid="0" snapToObjects="1">
      <p:cViewPr varScale="1">
        <p:scale>
          <a:sx n="116" d="100"/>
          <a:sy n="116" d="100"/>
        </p:scale>
        <p:origin x="1480"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32409-805D-874A-A357-BE704F2D717C}" type="datetimeFigureOut">
              <a:rPr lang="en-US" smtClean="0"/>
              <a:t>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AF806-1D4A-1142-BE48-477FD0483682}" type="slidenum">
              <a:rPr lang="en-US" smtClean="0"/>
              <a:t>‹#›</a:t>
            </a:fld>
            <a:endParaRPr lang="en-US"/>
          </a:p>
        </p:txBody>
      </p:sp>
    </p:spTree>
    <p:extLst>
      <p:ext uri="{BB962C8B-B14F-4D97-AF65-F5344CB8AC3E}">
        <p14:creationId xmlns:p14="http://schemas.microsoft.com/office/powerpoint/2010/main" val="1873905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need this? We need some intro slide . . .  ideas?</a:t>
            </a:r>
          </a:p>
        </p:txBody>
      </p:sp>
      <p:sp>
        <p:nvSpPr>
          <p:cNvPr id="4" name="Slide Number Placeholder 3"/>
          <p:cNvSpPr>
            <a:spLocks noGrp="1"/>
          </p:cNvSpPr>
          <p:nvPr>
            <p:ph type="sldNum" sz="quarter" idx="5"/>
          </p:nvPr>
        </p:nvSpPr>
        <p:spPr/>
        <p:txBody>
          <a:bodyPr/>
          <a:lstStyle/>
          <a:p>
            <a:fld id="{C64AF806-1D4A-1142-BE48-477FD0483682}" type="slidenum">
              <a:rPr lang="en-US" smtClean="0"/>
              <a:t>2</a:t>
            </a:fld>
            <a:endParaRPr lang="en-US"/>
          </a:p>
        </p:txBody>
      </p:sp>
    </p:spTree>
    <p:extLst>
      <p:ext uri="{BB962C8B-B14F-4D97-AF65-F5344CB8AC3E}">
        <p14:creationId xmlns:p14="http://schemas.microsoft.com/office/powerpoint/2010/main" val="2511092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11</a:t>
            </a:fld>
            <a:endParaRPr lang="en-US"/>
          </a:p>
        </p:txBody>
      </p:sp>
    </p:spTree>
    <p:extLst>
      <p:ext uri="{BB962C8B-B14F-4D97-AF65-F5344CB8AC3E}">
        <p14:creationId xmlns:p14="http://schemas.microsoft.com/office/powerpoint/2010/main" val="4131757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12</a:t>
            </a:fld>
            <a:endParaRPr lang="en-US"/>
          </a:p>
        </p:txBody>
      </p:sp>
    </p:spTree>
    <p:extLst>
      <p:ext uri="{BB962C8B-B14F-4D97-AF65-F5344CB8AC3E}">
        <p14:creationId xmlns:p14="http://schemas.microsoft.com/office/powerpoint/2010/main" val="4292495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13</a:t>
            </a:fld>
            <a:endParaRPr lang="en-US"/>
          </a:p>
        </p:txBody>
      </p:sp>
    </p:spTree>
    <p:extLst>
      <p:ext uri="{BB962C8B-B14F-4D97-AF65-F5344CB8AC3E}">
        <p14:creationId xmlns:p14="http://schemas.microsoft.com/office/powerpoint/2010/main" val="1458889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14</a:t>
            </a:fld>
            <a:endParaRPr lang="en-US"/>
          </a:p>
        </p:txBody>
      </p:sp>
    </p:spTree>
    <p:extLst>
      <p:ext uri="{BB962C8B-B14F-4D97-AF65-F5344CB8AC3E}">
        <p14:creationId xmlns:p14="http://schemas.microsoft.com/office/powerpoint/2010/main" val="2951398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15</a:t>
            </a:fld>
            <a:endParaRPr lang="en-US"/>
          </a:p>
        </p:txBody>
      </p:sp>
    </p:spTree>
    <p:extLst>
      <p:ext uri="{BB962C8B-B14F-4D97-AF65-F5344CB8AC3E}">
        <p14:creationId xmlns:p14="http://schemas.microsoft.com/office/powerpoint/2010/main" val="4134829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16</a:t>
            </a:fld>
            <a:endParaRPr lang="en-US"/>
          </a:p>
        </p:txBody>
      </p:sp>
    </p:spTree>
    <p:extLst>
      <p:ext uri="{BB962C8B-B14F-4D97-AF65-F5344CB8AC3E}">
        <p14:creationId xmlns:p14="http://schemas.microsoft.com/office/powerpoint/2010/main" val="2407533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17</a:t>
            </a:fld>
            <a:endParaRPr lang="en-US"/>
          </a:p>
        </p:txBody>
      </p:sp>
    </p:spTree>
    <p:extLst>
      <p:ext uri="{BB962C8B-B14F-4D97-AF65-F5344CB8AC3E}">
        <p14:creationId xmlns:p14="http://schemas.microsoft.com/office/powerpoint/2010/main" val="1195183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18</a:t>
            </a:fld>
            <a:endParaRPr lang="en-US"/>
          </a:p>
        </p:txBody>
      </p:sp>
    </p:spTree>
    <p:extLst>
      <p:ext uri="{BB962C8B-B14F-4D97-AF65-F5344CB8AC3E}">
        <p14:creationId xmlns:p14="http://schemas.microsoft.com/office/powerpoint/2010/main" val="2061133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19</a:t>
            </a:fld>
            <a:endParaRPr lang="en-US"/>
          </a:p>
        </p:txBody>
      </p:sp>
    </p:spTree>
    <p:extLst>
      <p:ext uri="{BB962C8B-B14F-4D97-AF65-F5344CB8AC3E}">
        <p14:creationId xmlns:p14="http://schemas.microsoft.com/office/powerpoint/2010/main" val="536915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20</a:t>
            </a:fld>
            <a:endParaRPr lang="en-US"/>
          </a:p>
        </p:txBody>
      </p:sp>
    </p:spTree>
    <p:extLst>
      <p:ext uri="{BB962C8B-B14F-4D97-AF65-F5344CB8AC3E}">
        <p14:creationId xmlns:p14="http://schemas.microsoft.com/office/powerpoint/2010/main" val="4043584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make sure we’re all speaking the same language when it comes to active learning. Here’s a quick video exemplifying active learning/</a:t>
            </a:r>
          </a:p>
        </p:txBody>
      </p:sp>
      <p:sp>
        <p:nvSpPr>
          <p:cNvPr id="4" name="Slide Number Placeholder 3"/>
          <p:cNvSpPr>
            <a:spLocks noGrp="1"/>
          </p:cNvSpPr>
          <p:nvPr>
            <p:ph type="sldNum" sz="quarter" idx="5"/>
          </p:nvPr>
        </p:nvSpPr>
        <p:spPr/>
        <p:txBody>
          <a:bodyPr/>
          <a:lstStyle/>
          <a:p>
            <a:fld id="{C64AF806-1D4A-1142-BE48-477FD0483682}" type="slidenum">
              <a:rPr lang="en-US" smtClean="0"/>
              <a:t>3</a:t>
            </a:fld>
            <a:endParaRPr lang="en-US"/>
          </a:p>
        </p:txBody>
      </p:sp>
    </p:spTree>
    <p:extLst>
      <p:ext uri="{BB962C8B-B14F-4D97-AF65-F5344CB8AC3E}">
        <p14:creationId xmlns:p14="http://schemas.microsoft.com/office/powerpoint/2010/main" val="2233970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21</a:t>
            </a:fld>
            <a:endParaRPr lang="en-US"/>
          </a:p>
        </p:txBody>
      </p:sp>
    </p:spTree>
    <p:extLst>
      <p:ext uri="{BB962C8B-B14F-4D97-AF65-F5344CB8AC3E}">
        <p14:creationId xmlns:p14="http://schemas.microsoft.com/office/powerpoint/2010/main" val="2019127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22</a:t>
            </a:fld>
            <a:endParaRPr lang="en-US"/>
          </a:p>
        </p:txBody>
      </p:sp>
    </p:spTree>
    <p:extLst>
      <p:ext uri="{BB962C8B-B14F-4D97-AF65-F5344CB8AC3E}">
        <p14:creationId xmlns:p14="http://schemas.microsoft.com/office/powerpoint/2010/main" val="3561444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23</a:t>
            </a:fld>
            <a:endParaRPr lang="en-US"/>
          </a:p>
        </p:txBody>
      </p:sp>
    </p:spTree>
    <p:extLst>
      <p:ext uri="{BB962C8B-B14F-4D97-AF65-F5344CB8AC3E}">
        <p14:creationId xmlns:p14="http://schemas.microsoft.com/office/powerpoint/2010/main" val="541395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24</a:t>
            </a:fld>
            <a:endParaRPr lang="en-US"/>
          </a:p>
        </p:txBody>
      </p:sp>
    </p:spTree>
    <p:extLst>
      <p:ext uri="{BB962C8B-B14F-4D97-AF65-F5344CB8AC3E}">
        <p14:creationId xmlns:p14="http://schemas.microsoft.com/office/powerpoint/2010/main" val="953512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25</a:t>
            </a:fld>
            <a:endParaRPr lang="en-US"/>
          </a:p>
        </p:txBody>
      </p:sp>
    </p:spTree>
    <p:extLst>
      <p:ext uri="{BB962C8B-B14F-4D97-AF65-F5344CB8AC3E}">
        <p14:creationId xmlns:p14="http://schemas.microsoft.com/office/powerpoint/2010/main" val="2064442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26</a:t>
            </a:fld>
            <a:endParaRPr lang="en-US"/>
          </a:p>
        </p:txBody>
      </p:sp>
    </p:spTree>
    <p:extLst>
      <p:ext uri="{BB962C8B-B14F-4D97-AF65-F5344CB8AC3E}">
        <p14:creationId xmlns:p14="http://schemas.microsoft.com/office/powerpoint/2010/main" val="1095633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28</a:t>
            </a:fld>
            <a:endParaRPr lang="en-US"/>
          </a:p>
        </p:txBody>
      </p:sp>
    </p:spTree>
    <p:extLst>
      <p:ext uri="{BB962C8B-B14F-4D97-AF65-F5344CB8AC3E}">
        <p14:creationId xmlns:p14="http://schemas.microsoft.com/office/powerpoint/2010/main" val="566261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29</a:t>
            </a:fld>
            <a:endParaRPr lang="en-US"/>
          </a:p>
        </p:txBody>
      </p:sp>
    </p:spTree>
    <p:extLst>
      <p:ext uri="{BB962C8B-B14F-4D97-AF65-F5344CB8AC3E}">
        <p14:creationId xmlns:p14="http://schemas.microsoft.com/office/powerpoint/2010/main" val="2595378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30</a:t>
            </a:fld>
            <a:endParaRPr lang="en-US"/>
          </a:p>
        </p:txBody>
      </p:sp>
    </p:spTree>
    <p:extLst>
      <p:ext uri="{BB962C8B-B14F-4D97-AF65-F5344CB8AC3E}">
        <p14:creationId xmlns:p14="http://schemas.microsoft.com/office/powerpoint/2010/main" val="1874416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31</a:t>
            </a:fld>
            <a:endParaRPr lang="en-US"/>
          </a:p>
        </p:txBody>
      </p:sp>
    </p:spTree>
    <p:extLst>
      <p:ext uri="{BB962C8B-B14F-4D97-AF65-F5344CB8AC3E}">
        <p14:creationId xmlns:p14="http://schemas.microsoft.com/office/powerpoint/2010/main" val="4008532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make sure we’re all speaking the same language when it comes to active learning. Here’s a quick video exemplifying active learning/</a:t>
            </a:r>
          </a:p>
        </p:txBody>
      </p:sp>
      <p:sp>
        <p:nvSpPr>
          <p:cNvPr id="4" name="Slide Number Placeholder 3"/>
          <p:cNvSpPr>
            <a:spLocks noGrp="1"/>
          </p:cNvSpPr>
          <p:nvPr>
            <p:ph type="sldNum" sz="quarter" idx="5"/>
          </p:nvPr>
        </p:nvSpPr>
        <p:spPr/>
        <p:txBody>
          <a:bodyPr/>
          <a:lstStyle/>
          <a:p>
            <a:fld id="{C64AF806-1D4A-1142-BE48-477FD0483682}" type="slidenum">
              <a:rPr lang="en-US" smtClean="0"/>
              <a:t>4</a:t>
            </a:fld>
            <a:endParaRPr lang="en-US"/>
          </a:p>
        </p:txBody>
      </p:sp>
    </p:spTree>
    <p:extLst>
      <p:ext uri="{BB962C8B-B14F-4D97-AF65-F5344CB8AC3E}">
        <p14:creationId xmlns:p14="http://schemas.microsoft.com/office/powerpoint/2010/main" val="3182733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32</a:t>
            </a:fld>
            <a:endParaRPr lang="en-US"/>
          </a:p>
        </p:txBody>
      </p:sp>
    </p:spTree>
    <p:extLst>
      <p:ext uri="{BB962C8B-B14F-4D97-AF65-F5344CB8AC3E}">
        <p14:creationId xmlns:p14="http://schemas.microsoft.com/office/powerpoint/2010/main" val="3671026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33</a:t>
            </a:fld>
            <a:endParaRPr lang="en-US"/>
          </a:p>
        </p:txBody>
      </p:sp>
    </p:spTree>
    <p:extLst>
      <p:ext uri="{BB962C8B-B14F-4D97-AF65-F5344CB8AC3E}">
        <p14:creationId xmlns:p14="http://schemas.microsoft.com/office/powerpoint/2010/main" val="3444988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34</a:t>
            </a:fld>
            <a:endParaRPr lang="en-US"/>
          </a:p>
        </p:txBody>
      </p:sp>
    </p:spTree>
    <p:extLst>
      <p:ext uri="{BB962C8B-B14F-4D97-AF65-F5344CB8AC3E}">
        <p14:creationId xmlns:p14="http://schemas.microsoft.com/office/powerpoint/2010/main" val="2771464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35</a:t>
            </a:fld>
            <a:endParaRPr lang="en-US"/>
          </a:p>
        </p:txBody>
      </p:sp>
    </p:spTree>
    <p:extLst>
      <p:ext uri="{BB962C8B-B14F-4D97-AF65-F5344CB8AC3E}">
        <p14:creationId xmlns:p14="http://schemas.microsoft.com/office/powerpoint/2010/main" val="1374710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36</a:t>
            </a:fld>
            <a:endParaRPr lang="en-US"/>
          </a:p>
        </p:txBody>
      </p:sp>
    </p:spTree>
    <p:extLst>
      <p:ext uri="{BB962C8B-B14F-4D97-AF65-F5344CB8AC3E}">
        <p14:creationId xmlns:p14="http://schemas.microsoft.com/office/powerpoint/2010/main" val="5383785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37</a:t>
            </a:fld>
            <a:endParaRPr lang="en-US"/>
          </a:p>
        </p:txBody>
      </p:sp>
    </p:spTree>
    <p:extLst>
      <p:ext uri="{BB962C8B-B14F-4D97-AF65-F5344CB8AC3E}">
        <p14:creationId xmlns:p14="http://schemas.microsoft.com/office/powerpoint/2010/main" val="2251812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38</a:t>
            </a:fld>
            <a:endParaRPr lang="en-US"/>
          </a:p>
        </p:txBody>
      </p:sp>
    </p:spTree>
    <p:extLst>
      <p:ext uri="{BB962C8B-B14F-4D97-AF65-F5344CB8AC3E}">
        <p14:creationId xmlns:p14="http://schemas.microsoft.com/office/powerpoint/2010/main" val="3489761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39</a:t>
            </a:fld>
            <a:endParaRPr lang="en-US"/>
          </a:p>
        </p:txBody>
      </p:sp>
    </p:spTree>
    <p:extLst>
      <p:ext uri="{BB962C8B-B14F-4D97-AF65-F5344CB8AC3E}">
        <p14:creationId xmlns:p14="http://schemas.microsoft.com/office/powerpoint/2010/main" val="3245962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40</a:t>
            </a:fld>
            <a:endParaRPr lang="en-US"/>
          </a:p>
        </p:txBody>
      </p:sp>
    </p:spTree>
    <p:extLst>
      <p:ext uri="{BB962C8B-B14F-4D97-AF65-F5344CB8AC3E}">
        <p14:creationId xmlns:p14="http://schemas.microsoft.com/office/powerpoint/2010/main" val="2680741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5</a:t>
            </a:fld>
            <a:endParaRPr lang="en-US"/>
          </a:p>
        </p:txBody>
      </p:sp>
    </p:spTree>
    <p:extLst>
      <p:ext uri="{BB962C8B-B14F-4D97-AF65-F5344CB8AC3E}">
        <p14:creationId xmlns:p14="http://schemas.microsoft.com/office/powerpoint/2010/main" val="1121947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6</a:t>
            </a:fld>
            <a:endParaRPr lang="en-US"/>
          </a:p>
        </p:txBody>
      </p:sp>
    </p:spTree>
    <p:extLst>
      <p:ext uri="{BB962C8B-B14F-4D97-AF65-F5344CB8AC3E}">
        <p14:creationId xmlns:p14="http://schemas.microsoft.com/office/powerpoint/2010/main" val="2809387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7</a:t>
            </a:fld>
            <a:endParaRPr lang="en-US"/>
          </a:p>
        </p:txBody>
      </p:sp>
    </p:spTree>
    <p:extLst>
      <p:ext uri="{BB962C8B-B14F-4D97-AF65-F5344CB8AC3E}">
        <p14:creationId xmlns:p14="http://schemas.microsoft.com/office/powerpoint/2010/main" val="651110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4AF806-1D4A-1142-BE48-477FD0483682}" type="slidenum">
              <a:rPr lang="en-US" smtClean="0"/>
              <a:t>8</a:t>
            </a:fld>
            <a:endParaRPr lang="en-US"/>
          </a:p>
        </p:txBody>
      </p:sp>
    </p:spTree>
    <p:extLst>
      <p:ext uri="{BB962C8B-B14F-4D97-AF65-F5344CB8AC3E}">
        <p14:creationId xmlns:p14="http://schemas.microsoft.com/office/powerpoint/2010/main" val="3535194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learning involves cognition and emotion</a:t>
            </a:r>
          </a:p>
        </p:txBody>
      </p:sp>
      <p:sp>
        <p:nvSpPr>
          <p:cNvPr id="4" name="Slide Number Placeholder 3"/>
          <p:cNvSpPr>
            <a:spLocks noGrp="1"/>
          </p:cNvSpPr>
          <p:nvPr>
            <p:ph type="sldNum" sz="quarter" idx="5"/>
          </p:nvPr>
        </p:nvSpPr>
        <p:spPr/>
        <p:txBody>
          <a:bodyPr/>
          <a:lstStyle/>
          <a:p>
            <a:fld id="{C64AF806-1D4A-1142-BE48-477FD0483682}" type="slidenum">
              <a:rPr lang="en-US" smtClean="0"/>
              <a:t>9</a:t>
            </a:fld>
            <a:endParaRPr lang="en-US"/>
          </a:p>
        </p:txBody>
      </p:sp>
    </p:spTree>
    <p:extLst>
      <p:ext uri="{BB962C8B-B14F-4D97-AF65-F5344CB8AC3E}">
        <p14:creationId xmlns:p14="http://schemas.microsoft.com/office/powerpoint/2010/main" val="2903242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learning involves cognition and emotion</a:t>
            </a:r>
          </a:p>
        </p:txBody>
      </p:sp>
      <p:sp>
        <p:nvSpPr>
          <p:cNvPr id="4" name="Slide Number Placeholder 3"/>
          <p:cNvSpPr>
            <a:spLocks noGrp="1"/>
          </p:cNvSpPr>
          <p:nvPr>
            <p:ph type="sldNum" sz="quarter" idx="5"/>
          </p:nvPr>
        </p:nvSpPr>
        <p:spPr/>
        <p:txBody>
          <a:bodyPr/>
          <a:lstStyle/>
          <a:p>
            <a:fld id="{C64AF806-1D4A-1142-BE48-477FD0483682}" type="slidenum">
              <a:rPr lang="en-US" smtClean="0"/>
              <a:t>10</a:t>
            </a:fld>
            <a:endParaRPr lang="en-US"/>
          </a:p>
        </p:txBody>
      </p:sp>
    </p:spTree>
    <p:extLst>
      <p:ext uri="{BB962C8B-B14F-4D97-AF65-F5344CB8AC3E}">
        <p14:creationId xmlns:p14="http://schemas.microsoft.com/office/powerpoint/2010/main" val="1875892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dirty="0"/>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3A8322-4530-074C-811E-F733564D52D8}" type="datetimeFigureOut">
              <a:rPr lang="en-US" smtClean="0"/>
              <a:t>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2851548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3A8322-4530-074C-811E-F733564D52D8}" type="datetimeFigureOut">
              <a:rPr lang="en-US" smtClean="0"/>
              <a:t>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2930631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3A8322-4530-074C-811E-F733564D52D8}" type="datetimeFigureOut">
              <a:rPr lang="en-US" smtClean="0"/>
              <a:t>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2857621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293A8322-4530-074C-811E-F733564D52D8}" type="datetimeFigureOut">
              <a:rPr lang="en-US" smtClean="0"/>
              <a:t>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1031118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293A8322-4530-074C-811E-F733564D52D8}" type="datetimeFigureOut">
              <a:rPr lang="en-US" smtClean="0"/>
              <a:t>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3159151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3A8322-4530-074C-811E-F733564D52D8}" type="datetimeFigureOut">
              <a:rPr lang="en-US" smtClean="0"/>
              <a:t>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4090002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3A8322-4530-074C-811E-F733564D52D8}" type="datetimeFigureOut">
              <a:rPr lang="en-US" smtClean="0"/>
              <a:t>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4186424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3A8322-4530-074C-811E-F733564D52D8}" type="datetimeFigureOut">
              <a:rPr lang="en-US" smtClean="0"/>
              <a:t>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1103695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3A8322-4530-074C-811E-F733564D52D8}" type="datetimeFigureOut">
              <a:rPr lang="en-US" smtClean="0"/>
              <a:t>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1780561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3A8322-4530-074C-811E-F733564D52D8}" type="datetimeFigureOut">
              <a:rPr lang="en-US" smtClean="0"/>
              <a:t>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2305103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3A8322-4530-074C-811E-F733564D52D8}" type="datetimeFigureOut">
              <a:rPr lang="en-US" smtClean="0"/>
              <a:t>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83928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3A8322-4530-074C-811E-F733564D52D8}" type="datetimeFigureOut">
              <a:rPr lang="en-US" smtClean="0"/>
              <a:t>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31433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3A8322-4530-074C-811E-F733564D52D8}" type="datetimeFigureOut">
              <a:rPr lang="en-US" smtClean="0"/>
              <a:t>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2692633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3A8322-4530-074C-811E-F733564D52D8}" type="datetimeFigureOut">
              <a:rPr lang="en-US" smtClean="0"/>
              <a:t>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215992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3A8322-4530-074C-811E-F733564D52D8}" type="datetimeFigureOut">
              <a:rPr lang="en-US" smtClean="0"/>
              <a:t>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3449904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3A8322-4530-074C-811E-F733564D52D8}" type="datetimeFigureOut">
              <a:rPr lang="en-US" smtClean="0"/>
              <a:t>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407683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293A8322-4530-074C-811E-F733564D52D8}" type="datetimeFigureOut">
              <a:rPr lang="en-US" smtClean="0"/>
              <a:t>1/20/22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F93309E0-02D3-0748-AE19-272534330DC3}" type="slidenum">
              <a:rPr lang="en-US" smtClean="0"/>
              <a:t>‹#›</a:t>
            </a:fld>
            <a:endParaRPr lang="en-US"/>
          </a:p>
        </p:txBody>
      </p:sp>
    </p:spTree>
    <p:extLst>
      <p:ext uri="{BB962C8B-B14F-4D97-AF65-F5344CB8AC3E}">
        <p14:creationId xmlns:p14="http://schemas.microsoft.com/office/powerpoint/2010/main" val="1801307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293A8322-4530-074C-811E-F733564D52D8}" type="datetimeFigureOut">
              <a:rPr lang="en-US" smtClean="0"/>
              <a:t>1/20/22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F93309E0-02D3-0748-AE19-272534330DC3}" type="slidenum">
              <a:rPr lang="en-US" smtClean="0"/>
              <a:t>‹#›</a:t>
            </a:fld>
            <a:endParaRPr lang="en-US"/>
          </a:p>
        </p:txBody>
      </p:sp>
    </p:spTree>
    <p:extLst>
      <p:ext uri="{BB962C8B-B14F-4D97-AF65-F5344CB8AC3E}">
        <p14:creationId xmlns:p14="http://schemas.microsoft.com/office/powerpoint/2010/main" val="39977463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3422C6-2D73-C945-907B-CC83B8D6BE72}"/>
              </a:ext>
            </a:extLst>
          </p:cNvPr>
          <p:cNvPicPr>
            <a:picLocks noChangeAspect="1"/>
          </p:cNvPicPr>
          <p:nvPr/>
        </p:nvPicPr>
        <p:blipFill rotWithShape="1">
          <a:blip r:embed="rId2">
            <a:alphaModFix amt="20000"/>
          </a:blip>
          <a:srcRect t="22325" b="32651"/>
          <a:stretch/>
        </p:blipFill>
        <p:spPr>
          <a:xfrm>
            <a:off x="0" y="0"/>
            <a:ext cx="12192000" cy="6858000"/>
          </a:xfrm>
          <a:prstGeom prst="rect">
            <a:avLst/>
          </a:prstGeom>
        </p:spPr>
      </p:pic>
      <p:sp>
        <p:nvSpPr>
          <p:cNvPr id="2" name="Title 1">
            <a:extLst>
              <a:ext uri="{FF2B5EF4-FFF2-40B4-BE49-F238E27FC236}">
                <a16:creationId xmlns:a16="http://schemas.microsoft.com/office/drawing/2014/main" id="{93C23874-C5D7-1242-B8AE-355B8A8EDF27}"/>
              </a:ext>
            </a:extLst>
          </p:cNvPr>
          <p:cNvSpPr>
            <a:spLocks noGrp="1"/>
          </p:cNvSpPr>
          <p:nvPr>
            <p:ph type="ctrTitle"/>
          </p:nvPr>
        </p:nvSpPr>
        <p:spPr>
          <a:xfrm>
            <a:off x="0" y="609601"/>
            <a:ext cx="12192000" cy="1596188"/>
          </a:xfrm>
        </p:spPr>
        <p:txBody>
          <a:bodyPr/>
          <a:lstStyle/>
          <a:p>
            <a:r>
              <a:rPr lang="en-US" cap="none" dirty="0">
                <a:solidFill>
                  <a:schemeClr val="tx1">
                    <a:lumMod val="75000"/>
                  </a:schemeClr>
                </a:solidFill>
                <a:effectLst/>
              </a:rPr>
              <a:t>What No One’s Telling You About</a:t>
            </a:r>
            <a:br>
              <a:rPr lang="en-US" cap="none" dirty="0">
                <a:solidFill>
                  <a:schemeClr val="tx1"/>
                </a:solidFill>
                <a:effectLst/>
              </a:rPr>
            </a:br>
            <a:r>
              <a:rPr lang="en-US" cap="none" dirty="0">
                <a:solidFill>
                  <a:schemeClr val="tx1"/>
                </a:solidFill>
                <a:effectLst/>
              </a:rPr>
              <a:t>Active Learning</a:t>
            </a:r>
          </a:p>
        </p:txBody>
      </p:sp>
      <p:sp>
        <p:nvSpPr>
          <p:cNvPr id="3" name="Subtitle 2">
            <a:extLst>
              <a:ext uri="{FF2B5EF4-FFF2-40B4-BE49-F238E27FC236}">
                <a16:creationId xmlns:a16="http://schemas.microsoft.com/office/drawing/2014/main" id="{7314B7AB-5FC5-D74A-B198-7EB5BC2DCE49}"/>
              </a:ext>
            </a:extLst>
          </p:cNvPr>
          <p:cNvSpPr>
            <a:spLocks noGrp="1"/>
          </p:cNvSpPr>
          <p:nvPr>
            <p:ph type="subTitle" idx="1"/>
          </p:nvPr>
        </p:nvSpPr>
        <p:spPr>
          <a:xfrm>
            <a:off x="1751011" y="3886199"/>
            <a:ext cx="4729999" cy="2795337"/>
          </a:xfrm>
        </p:spPr>
        <p:txBody>
          <a:bodyPr>
            <a:normAutofit/>
          </a:bodyPr>
          <a:lstStyle/>
          <a:p>
            <a:pPr algn="l">
              <a:spcBef>
                <a:spcPts val="0"/>
              </a:spcBef>
              <a:spcAft>
                <a:spcPts val="0"/>
              </a:spcAft>
            </a:pPr>
            <a:r>
              <a:rPr lang="en-US" sz="2400" cap="none" dirty="0">
                <a:solidFill>
                  <a:schemeClr val="tx1"/>
                </a:solidFill>
                <a:effectLst/>
                <a:latin typeface="+mj-lt"/>
              </a:rPr>
              <a:t>Krista </a:t>
            </a:r>
            <a:r>
              <a:rPr lang="en-US" sz="2400" cap="none" dirty="0" err="1">
                <a:solidFill>
                  <a:schemeClr val="tx1"/>
                </a:solidFill>
                <a:effectLst/>
                <a:latin typeface="+mj-lt"/>
              </a:rPr>
              <a:t>Wojdak</a:t>
            </a:r>
            <a:r>
              <a:rPr lang="en-US" sz="2400" cap="none" dirty="0">
                <a:solidFill>
                  <a:schemeClr val="tx1"/>
                </a:solidFill>
                <a:effectLst/>
                <a:latin typeface="+mj-lt"/>
              </a:rPr>
              <a:t>, Professor</a:t>
            </a:r>
          </a:p>
          <a:p>
            <a:pPr algn="l">
              <a:spcBef>
                <a:spcPts val="0"/>
              </a:spcBef>
              <a:spcAft>
                <a:spcPts val="0"/>
              </a:spcAft>
            </a:pPr>
            <a:r>
              <a:rPr lang="en-US" sz="2400" cap="none" dirty="0">
                <a:solidFill>
                  <a:schemeClr val="tx1"/>
                </a:solidFill>
                <a:effectLst/>
                <a:latin typeface="+mj-lt"/>
              </a:rPr>
              <a:t>Appalachian State University</a:t>
            </a:r>
          </a:p>
          <a:p>
            <a:pPr algn="l">
              <a:spcBef>
                <a:spcPts val="0"/>
              </a:spcBef>
              <a:spcAft>
                <a:spcPts val="0"/>
              </a:spcAft>
            </a:pPr>
            <a:r>
              <a:rPr lang="en-US" sz="2400" cap="none" dirty="0" err="1">
                <a:solidFill>
                  <a:schemeClr val="tx1"/>
                </a:solidFill>
                <a:effectLst/>
                <a:latin typeface="+mj-lt"/>
              </a:rPr>
              <a:t>wojdakkp@appstate.edu</a:t>
            </a:r>
            <a:endParaRPr lang="en-US" sz="2400" cap="none" dirty="0">
              <a:solidFill>
                <a:schemeClr val="tx1"/>
              </a:solidFill>
              <a:effectLst/>
              <a:latin typeface="+mj-lt"/>
            </a:endParaRPr>
          </a:p>
          <a:p>
            <a:pPr algn="l">
              <a:spcBef>
                <a:spcPts val="0"/>
              </a:spcBef>
              <a:spcAft>
                <a:spcPts val="0"/>
              </a:spcAft>
            </a:pPr>
            <a:endParaRPr lang="en-US" sz="2400" cap="none" dirty="0">
              <a:solidFill>
                <a:schemeClr val="tx1"/>
              </a:solidFill>
              <a:effectLst/>
              <a:latin typeface="+mj-lt"/>
            </a:endParaRPr>
          </a:p>
          <a:p>
            <a:pPr algn="l">
              <a:spcBef>
                <a:spcPts val="0"/>
              </a:spcBef>
              <a:spcAft>
                <a:spcPts val="0"/>
              </a:spcAft>
            </a:pPr>
            <a:r>
              <a:rPr lang="en-US" sz="2400" cap="none" dirty="0">
                <a:solidFill>
                  <a:schemeClr val="tx1"/>
                </a:solidFill>
                <a:effectLst/>
                <a:latin typeface="+mj-lt"/>
              </a:rPr>
              <a:t>Peter Doolittle, Professor</a:t>
            </a:r>
          </a:p>
          <a:p>
            <a:pPr algn="l">
              <a:spcBef>
                <a:spcPts val="0"/>
              </a:spcBef>
              <a:spcAft>
                <a:spcPts val="0"/>
              </a:spcAft>
            </a:pPr>
            <a:r>
              <a:rPr lang="en-US" sz="2400" cap="none" dirty="0">
                <a:solidFill>
                  <a:schemeClr val="tx1"/>
                </a:solidFill>
                <a:effectLst/>
                <a:latin typeface="+mj-lt"/>
              </a:rPr>
              <a:t>Virginia Tech</a:t>
            </a:r>
          </a:p>
          <a:p>
            <a:pPr algn="l">
              <a:spcBef>
                <a:spcPts val="0"/>
              </a:spcBef>
              <a:spcAft>
                <a:spcPts val="0"/>
              </a:spcAft>
            </a:pPr>
            <a:r>
              <a:rPr lang="en-US" sz="2400" cap="none" dirty="0" err="1">
                <a:solidFill>
                  <a:schemeClr val="tx1"/>
                </a:solidFill>
                <a:effectLst/>
                <a:latin typeface="+mj-lt"/>
              </a:rPr>
              <a:t>pdoo@vt.edu</a:t>
            </a:r>
            <a:endParaRPr lang="en-US" sz="2400" cap="none" dirty="0">
              <a:solidFill>
                <a:schemeClr val="tx1"/>
              </a:solidFill>
              <a:effectLst/>
              <a:latin typeface="+mj-lt"/>
            </a:endParaRPr>
          </a:p>
        </p:txBody>
      </p:sp>
      <p:sp>
        <p:nvSpPr>
          <p:cNvPr id="8" name="TextBox 7">
            <a:extLst>
              <a:ext uri="{FF2B5EF4-FFF2-40B4-BE49-F238E27FC236}">
                <a16:creationId xmlns:a16="http://schemas.microsoft.com/office/drawing/2014/main" id="{9AFC5DC3-8BDD-C348-A41A-3CF43B473CC8}"/>
              </a:ext>
            </a:extLst>
          </p:cNvPr>
          <p:cNvSpPr txBox="1"/>
          <p:nvPr/>
        </p:nvSpPr>
        <p:spPr>
          <a:xfrm>
            <a:off x="8854213" y="6434754"/>
            <a:ext cx="3286538" cy="400110"/>
          </a:xfrm>
          <a:prstGeom prst="rect">
            <a:avLst/>
          </a:prstGeom>
          <a:noFill/>
        </p:spPr>
        <p:txBody>
          <a:bodyPr wrap="square" rtlCol="0">
            <a:spAutoFit/>
          </a:bodyPr>
          <a:lstStyle/>
          <a:p>
            <a:r>
              <a:rPr lang="en-US" sz="2000" dirty="0">
                <a:solidFill>
                  <a:schemeClr val="tx1">
                    <a:lumMod val="75000"/>
                  </a:schemeClr>
                </a:solidFill>
                <a:latin typeface="+mj-lt"/>
              </a:rPr>
              <a:t>All images from </a:t>
            </a:r>
            <a:r>
              <a:rPr lang="en-US" sz="2000" dirty="0" err="1">
                <a:solidFill>
                  <a:schemeClr val="tx1">
                    <a:lumMod val="75000"/>
                  </a:schemeClr>
                </a:solidFill>
                <a:latin typeface="+mj-lt"/>
              </a:rPr>
              <a:t>Unsplash.com</a:t>
            </a:r>
            <a:endParaRPr lang="en-US" sz="2000" dirty="0">
              <a:solidFill>
                <a:schemeClr val="tx1">
                  <a:lumMod val="75000"/>
                </a:schemeClr>
              </a:solidFill>
              <a:latin typeface="+mj-lt"/>
            </a:endParaRPr>
          </a:p>
        </p:txBody>
      </p:sp>
    </p:spTree>
    <p:extLst>
      <p:ext uri="{BB962C8B-B14F-4D97-AF65-F5344CB8AC3E}">
        <p14:creationId xmlns:p14="http://schemas.microsoft.com/office/powerpoint/2010/main" val="354632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nd person sitting at a table with a computer&#10;&#10;Description automatically generated with medium confidence">
            <a:extLst>
              <a:ext uri="{FF2B5EF4-FFF2-40B4-BE49-F238E27FC236}">
                <a16:creationId xmlns:a16="http://schemas.microsoft.com/office/drawing/2014/main" id="{715BD689-8C76-A541-80C8-82F3EC005C9F}"/>
              </a:ext>
            </a:extLst>
          </p:cNvPr>
          <p:cNvPicPr>
            <a:picLocks noChangeAspect="1"/>
          </p:cNvPicPr>
          <p:nvPr/>
        </p:nvPicPr>
        <p:blipFill>
          <a:blip r:embed="rId3">
            <a:alphaModFix amt="50000"/>
          </a:blip>
          <a:stretch>
            <a:fillRect/>
          </a:stretch>
        </p:blipFill>
        <p:spPr>
          <a:xfrm>
            <a:off x="2275243" y="-11112"/>
            <a:ext cx="9910405"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85648"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Problematizing Active Learning</a:t>
            </a:r>
          </a:p>
        </p:txBody>
      </p:sp>
      <p:sp>
        <p:nvSpPr>
          <p:cNvPr id="3" name="TextBox 2">
            <a:extLst>
              <a:ext uri="{FF2B5EF4-FFF2-40B4-BE49-F238E27FC236}">
                <a16:creationId xmlns:a16="http://schemas.microsoft.com/office/drawing/2014/main" id="{9676F0CA-6847-40DA-B698-20CDD4C6A4DB}"/>
              </a:ext>
            </a:extLst>
          </p:cNvPr>
          <p:cNvSpPr txBox="1"/>
          <p:nvPr/>
        </p:nvSpPr>
        <p:spPr>
          <a:xfrm>
            <a:off x="1128313" y="2589805"/>
            <a:ext cx="9667460"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2400"/>
              </a:spcAft>
            </a:pPr>
            <a:r>
              <a:rPr lang="en-US" sz="3200" dirty="0">
                <a:latin typeface="+mj-lt"/>
              </a:rPr>
              <a:t>1. Broad recommendations do not tell teachers how to create activities that overcome 'passive learning'.</a:t>
            </a:r>
            <a:endParaRPr lang="en-US" sz="3200" dirty="0">
              <a:latin typeface="+mj-lt"/>
              <a:cs typeface="Calibri" panose="020F0502020204030204"/>
            </a:endParaRPr>
          </a:p>
          <a:p>
            <a:pPr>
              <a:spcAft>
                <a:spcPts val="2400"/>
              </a:spcAft>
            </a:pPr>
            <a:r>
              <a:rPr lang="en-US" sz="3200" dirty="0">
                <a:latin typeface="+mj-lt"/>
                <a:cs typeface="Calibri" panose="020F0502020204030204"/>
              </a:rPr>
              <a:t>2.  Teachers have few criteria to use to decide which are best activities.</a:t>
            </a:r>
          </a:p>
          <a:p>
            <a:pPr>
              <a:spcAft>
                <a:spcPts val="2400"/>
              </a:spcAft>
            </a:pPr>
            <a:r>
              <a:rPr lang="en-US" sz="3200" dirty="0">
                <a:latin typeface="+mj-lt"/>
                <a:cs typeface="Calibri" panose="020F0502020204030204"/>
              </a:rPr>
              <a:t>3.  No guidelines on how to modify activities to enhance active learning.</a:t>
            </a:r>
          </a:p>
        </p:txBody>
      </p:sp>
      <p:sp>
        <p:nvSpPr>
          <p:cNvPr id="4" name="TextBox 3">
            <a:extLst>
              <a:ext uri="{FF2B5EF4-FFF2-40B4-BE49-F238E27FC236}">
                <a16:creationId xmlns:a16="http://schemas.microsoft.com/office/drawing/2014/main" id="{A48D03EE-1CAD-49BB-8375-C548D9591E3E}"/>
              </a:ext>
            </a:extLst>
          </p:cNvPr>
          <p:cNvSpPr txBox="1"/>
          <p:nvPr/>
        </p:nvSpPr>
        <p:spPr>
          <a:xfrm>
            <a:off x="6352" y="6424847"/>
            <a:ext cx="1217929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t>Chi, M.T.H. &amp; Wylie, R. (2014). The ICAP Framework: Linking Cognitive Engagement to Active Learning Outcomes</a:t>
            </a:r>
          </a:p>
        </p:txBody>
      </p:sp>
    </p:spTree>
    <p:extLst>
      <p:ext uri="{BB962C8B-B14F-4D97-AF65-F5344CB8AC3E}">
        <p14:creationId xmlns:p14="http://schemas.microsoft.com/office/powerpoint/2010/main" val="365683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sitting at a table with a computer&#10;&#10;Description automatically generated with medium confidence">
            <a:extLst>
              <a:ext uri="{FF2B5EF4-FFF2-40B4-BE49-F238E27FC236}">
                <a16:creationId xmlns:a16="http://schemas.microsoft.com/office/drawing/2014/main" id="{CBD40E54-F83E-7345-BC64-FF536453F977}"/>
              </a:ext>
            </a:extLst>
          </p:cNvPr>
          <p:cNvPicPr>
            <a:picLocks noChangeAspect="1"/>
          </p:cNvPicPr>
          <p:nvPr/>
        </p:nvPicPr>
        <p:blipFill>
          <a:blip r:embed="rId3">
            <a:alphaModFix amt="50000"/>
          </a:blip>
          <a:stretch>
            <a:fillRect/>
          </a:stretch>
        </p:blipFill>
        <p:spPr>
          <a:xfrm>
            <a:off x="2275243" y="-11112"/>
            <a:ext cx="9916757"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14605" y="3"/>
            <a:ext cx="12206605"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03DBFFBC-05CB-7F4D-A9F0-A5314D4CFF59}"/>
              </a:ext>
            </a:extLst>
          </p:cNvPr>
          <p:cNvSpPr/>
          <p:nvPr/>
        </p:nvSpPr>
        <p:spPr>
          <a:xfrm>
            <a:off x="4818458" y="2124432"/>
            <a:ext cx="2598821" cy="2598821"/>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A767D50-196E-B14E-B8EE-2F795958D0F6}"/>
              </a:ext>
            </a:extLst>
          </p:cNvPr>
          <p:cNvSpPr/>
          <p:nvPr/>
        </p:nvSpPr>
        <p:spPr>
          <a:xfrm>
            <a:off x="4812631" y="2124432"/>
            <a:ext cx="2598821" cy="2598821"/>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157AB54-41D3-8747-B99C-B54F8610D106}"/>
              </a:ext>
            </a:extLst>
          </p:cNvPr>
          <p:cNvSpPr/>
          <p:nvPr/>
        </p:nvSpPr>
        <p:spPr>
          <a:xfrm>
            <a:off x="4819504" y="2120207"/>
            <a:ext cx="2598821" cy="2598821"/>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FD666D8-F3C4-3247-B5B4-DC9748AC61AD}"/>
              </a:ext>
            </a:extLst>
          </p:cNvPr>
          <p:cNvSpPr txBox="1"/>
          <p:nvPr/>
        </p:nvSpPr>
        <p:spPr>
          <a:xfrm>
            <a:off x="3451348" y="866273"/>
            <a:ext cx="2007555" cy="584775"/>
          </a:xfrm>
          <a:prstGeom prst="rect">
            <a:avLst/>
          </a:prstGeom>
          <a:noFill/>
        </p:spPr>
        <p:txBody>
          <a:bodyPr wrap="square" rtlCol="0">
            <a:spAutoFit/>
          </a:bodyPr>
          <a:lstStyle/>
          <a:p>
            <a:pPr algn="ctr"/>
            <a:r>
              <a:rPr lang="en-US" sz="3200" dirty="0">
                <a:latin typeface="+mj-lt"/>
              </a:rPr>
              <a:t>Cognitive</a:t>
            </a:r>
          </a:p>
        </p:txBody>
      </p:sp>
      <p:sp>
        <p:nvSpPr>
          <p:cNvPr id="19" name="TextBox 18">
            <a:extLst>
              <a:ext uri="{FF2B5EF4-FFF2-40B4-BE49-F238E27FC236}">
                <a16:creationId xmlns:a16="http://schemas.microsoft.com/office/drawing/2014/main" id="{5E48F8C3-6BA0-0C4A-AF09-65BFB9F70C4A}"/>
              </a:ext>
            </a:extLst>
          </p:cNvPr>
          <p:cNvSpPr txBox="1"/>
          <p:nvPr/>
        </p:nvSpPr>
        <p:spPr>
          <a:xfrm>
            <a:off x="6759459" y="867420"/>
            <a:ext cx="2007555" cy="584775"/>
          </a:xfrm>
          <a:prstGeom prst="rect">
            <a:avLst/>
          </a:prstGeom>
          <a:noFill/>
        </p:spPr>
        <p:txBody>
          <a:bodyPr wrap="square" rtlCol="0">
            <a:spAutoFit/>
          </a:bodyPr>
          <a:lstStyle/>
          <a:p>
            <a:pPr algn="ctr"/>
            <a:r>
              <a:rPr lang="en-US" sz="3200" dirty="0">
                <a:latin typeface="+mj-lt"/>
              </a:rPr>
              <a:t>Emotional</a:t>
            </a:r>
          </a:p>
        </p:txBody>
      </p:sp>
      <p:sp>
        <p:nvSpPr>
          <p:cNvPr id="22" name="TextBox 21">
            <a:extLst>
              <a:ext uri="{FF2B5EF4-FFF2-40B4-BE49-F238E27FC236}">
                <a16:creationId xmlns:a16="http://schemas.microsoft.com/office/drawing/2014/main" id="{9A1A32B1-6F52-984F-9330-D23FDDD440A7}"/>
              </a:ext>
            </a:extLst>
          </p:cNvPr>
          <p:cNvSpPr txBox="1"/>
          <p:nvPr/>
        </p:nvSpPr>
        <p:spPr>
          <a:xfrm>
            <a:off x="5108265" y="5379166"/>
            <a:ext cx="2007555" cy="584775"/>
          </a:xfrm>
          <a:prstGeom prst="rect">
            <a:avLst/>
          </a:prstGeom>
          <a:noFill/>
        </p:spPr>
        <p:txBody>
          <a:bodyPr wrap="square" rtlCol="0">
            <a:spAutoFit/>
          </a:bodyPr>
          <a:lstStyle/>
          <a:p>
            <a:pPr algn="ctr"/>
            <a:r>
              <a:rPr lang="en-US" sz="3200" dirty="0">
                <a:latin typeface="+mj-lt"/>
              </a:rPr>
              <a:t>Behavioral</a:t>
            </a:r>
          </a:p>
        </p:txBody>
      </p:sp>
    </p:spTree>
    <p:extLst>
      <p:ext uri="{BB962C8B-B14F-4D97-AF65-F5344CB8AC3E}">
        <p14:creationId xmlns:p14="http://schemas.microsoft.com/office/powerpoint/2010/main" val="214318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00052 -0.00046 L -0.00104 0.09514 " pathEditMode="relative" rAng="0" ptsTypes="AA">
                                      <p:cBhvr>
                                        <p:cTn id="6" dur="2000" fill="hold"/>
                                        <p:tgtEl>
                                          <p:spTgt spid="18"/>
                                        </p:tgtEl>
                                        <p:attrNameLst>
                                          <p:attrName>ppt_x</p:attrName>
                                          <p:attrName>ppt_y</p:attrName>
                                        </p:attrNameLst>
                                      </p:cBhvr>
                                      <p:rCtr x="-26" y="4769"/>
                                    </p:animMotion>
                                  </p:childTnLst>
                                </p:cTn>
                              </p:par>
                              <p:par>
                                <p:cTn id="7" presetID="0" presetClass="path" presetSubtype="0" accel="50000" decel="50000" fill="hold" grpId="0" nodeType="withEffect">
                                  <p:stCondLst>
                                    <p:cond delay="0"/>
                                  </p:stCondLst>
                                  <p:childTnLst>
                                    <p:animMotion origin="layout" path="M 0.00052 -0.00092 L -0.05403 -0.09629 " pathEditMode="relative" ptsTypes="AA">
                                      <p:cBhvr>
                                        <p:cTn id="8" dur="2000" fill="hold"/>
                                        <p:tgtEl>
                                          <p:spTgt spid="17"/>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00065 -0.00185 L 0.05378 -0.09629 " pathEditMode="relative" rAng="0" ptsTypes="AA">
                                      <p:cBhvr>
                                        <p:cTn id="10" dur="2000" fill="hold"/>
                                        <p:tgtEl>
                                          <p:spTgt spid="16"/>
                                        </p:tgtEl>
                                        <p:attrNameLst>
                                          <p:attrName>ppt_x</p:attrName>
                                          <p:attrName>ppt_y</p:attrName>
                                        </p:attrNameLst>
                                      </p:cBhvr>
                                      <p:rCtr x="2656" y="-4722"/>
                                    </p:animMotion>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 grpId="0"/>
      <p:bldP spid="19"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and person sitting at a table with a computer&#10;&#10;Description automatically generated with medium confidence">
            <a:extLst>
              <a:ext uri="{FF2B5EF4-FFF2-40B4-BE49-F238E27FC236}">
                <a16:creationId xmlns:a16="http://schemas.microsoft.com/office/drawing/2014/main" id="{FC6B58D3-F9D4-1744-81B7-E5633641EF64}"/>
              </a:ext>
            </a:extLst>
          </p:cNvPr>
          <p:cNvPicPr>
            <a:picLocks noChangeAspect="1"/>
          </p:cNvPicPr>
          <p:nvPr/>
        </p:nvPicPr>
        <p:blipFill>
          <a:blip r:embed="rId3">
            <a:alphaModFix amt="50000"/>
          </a:blip>
          <a:stretch>
            <a:fillRect/>
          </a:stretch>
        </p:blipFill>
        <p:spPr>
          <a:xfrm>
            <a:off x="2275243" y="-11112"/>
            <a:ext cx="9916757"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8" descr="Background pattern&#10;&#10;Description automatically generated">
            <a:extLst>
              <a:ext uri="{FF2B5EF4-FFF2-40B4-BE49-F238E27FC236}">
                <a16:creationId xmlns:a16="http://schemas.microsoft.com/office/drawing/2014/main" id="{7CBC54A4-4F63-450F-B9A2-D8FAE3C1CE96}"/>
              </a:ext>
            </a:extLst>
          </p:cNvPr>
          <p:cNvPicPr>
            <a:picLocks noChangeAspect="1"/>
          </p:cNvPicPr>
          <p:nvPr/>
        </p:nvPicPr>
        <p:blipFill>
          <a:blip r:embed="rId4"/>
          <a:stretch>
            <a:fillRect/>
          </a:stretch>
        </p:blipFill>
        <p:spPr>
          <a:xfrm>
            <a:off x="1190487" y="2489526"/>
            <a:ext cx="3273286" cy="2718254"/>
          </a:xfrm>
          <a:prstGeom prst="rect">
            <a:avLst/>
          </a:prstGeom>
        </p:spPr>
      </p:pic>
      <p:sp>
        <p:nvSpPr>
          <p:cNvPr id="9" name="Arrow: Right 8">
            <a:extLst>
              <a:ext uri="{FF2B5EF4-FFF2-40B4-BE49-F238E27FC236}">
                <a16:creationId xmlns:a16="http://schemas.microsoft.com/office/drawing/2014/main" id="{F3B46540-0144-4D4C-9EC3-72F57BAAC696}"/>
              </a:ext>
            </a:extLst>
          </p:cNvPr>
          <p:cNvSpPr/>
          <p:nvPr/>
        </p:nvSpPr>
        <p:spPr>
          <a:xfrm>
            <a:off x="5076708" y="3330249"/>
            <a:ext cx="1700695" cy="563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planet&#10;&#10;Description automatically generated with low confidence">
            <a:extLst>
              <a:ext uri="{FF2B5EF4-FFF2-40B4-BE49-F238E27FC236}">
                <a16:creationId xmlns:a16="http://schemas.microsoft.com/office/drawing/2014/main" id="{59DC3414-0B98-1548-8FAE-6854C61AFEAF}"/>
              </a:ext>
            </a:extLst>
          </p:cNvPr>
          <p:cNvPicPr>
            <a:picLocks noChangeAspect="1"/>
          </p:cNvPicPr>
          <p:nvPr/>
        </p:nvPicPr>
        <p:blipFill>
          <a:blip r:embed="rId5"/>
          <a:stretch>
            <a:fillRect/>
          </a:stretch>
        </p:blipFill>
        <p:spPr>
          <a:xfrm>
            <a:off x="7390338" y="2296724"/>
            <a:ext cx="3081528" cy="3103858"/>
          </a:xfrm>
          <a:prstGeom prst="rect">
            <a:avLst/>
          </a:prstGeom>
        </p:spPr>
      </p:pic>
    </p:spTree>
    <p:extLst>
      <p:ext uri="{BB962C8B-B14F-4D97-AF65-F5344CB8AC3E}">
        <p14:creationId xmlns:p14="http://schemas.microsoft.com/office/powerpoint/2010/main" val="428443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itting at a table with a computer&#10;&#10;Description automatically generated with medium confidence">
            <a:extLst>
              <a:ext uri="{FF2B5EF4-FFF2-40B4-BE49-F238E27FC236}">
                <a16:creationId xmlns:a16="http://schemas.microsoft.com/office/drawing/2014/main" id="{498DAF64-1687-4644-829E-948B639383CF}"/>
              </a:ext>
            </a:extLst>
          </p:cNvPr>
          <p:cNvPicPr>
            <a:picLocks noChangeAspect="1"/>
          </p:cNvPicPr>
          <p:nvPr/>
        </p:nvPicPr>
        <p:blipFill>
          <a:blip r:embed="rId3">
            <a:alphaModFix amt="50000"/>
          </a:blip>
          <a:stretch>
            <a:fillRect/>
          </a:stretch>
        </p:blipFill>
        <p:spPr>
          <a:xfrm>
            <a:off x="2275243" y="-11112"/>
            <a:ext cx="9916757"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a:extLst>
              <a:ext uri="{FF2B5EF4-FFF2-40B4-BE49-F238E27FC236}">
                <a16:creationId xmlns:a16="http://schemas.microsoft.com/office/drawing/2014/main" id="{97FEA3C6-B6EE-4F5B-8BD1-F294F0628284}"/>
              </a:ext>
            </a:extLst>
          </p:cNvPr>
          <p:cNvPicPr>
            <a:picLocks noChangeAspect="1"/>
          </p:cNvPicPr>
          <p:nvPr/>
        </p:nvPicPr>
        <p:blipFill>
          <a:blip r:embed="rId4"/>
          <a:stretch>
            <a:fillRect/>
          </a:stretch>
        </p:blipFill>
        <p:spPr>
          <a:xfrm>
            <a:off x="1497805" y="1835426"/>
            <a:ext cx="2724912" cy="41148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029AB4D-A39F-4BA9-8764-266286138673}"/>
              </a:ext>
            </a:extLst>
          </p:cNvPr>
          <p:cNvSpPr txBox="1"/>
          <p:nvPr/>
        </p:nvSpPr>
        <p:spPr>
          <a:xfrm>
            <a:off x="5066748" y="2195442"/>
            <a:ext cx="612250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mj-lt"/>
              </a:rPr>
              <a:t>"Affective neuroscience tells us that biological information processing cannot be divorced from emotion, nor should it be.  In humans, that means that emotion is not at war with rational thought, but rather a tool of it".</a:t>
            </a:r>
          </a:p>
        </p:txBody>
      </p:sp>
    </p:spTree>
    <p:extLst>
      <p:ext uri="{BB962C8B-B14F-4D97-AF65-F5344CB8AC3E}">
        <p14:creationId xmlns:p14="http://schemas.microsoft.com/office/powerpoint/2010/main" val="66266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sitting at a table with a computer&#10;&#10;Description automatically generated with medium confidence">
            <a:extLst>
              <a:ext uri="{FF2B5EF4-FFF2-40B4-BE49-F238E27FC236}">
                <a16:creationId xmlns:a16="http://schemas.microsoft.com/office/drawing/2014/main" id="{CBD40E54-F83E-7345-BC64-FF536453F977}"/>
              </a:ext>
            </a:extLst>
          </p:cNvPr>
          <p:cNvPicPr>
            <a:picLocks noChangeAspect="1"/>
          </p:cNvPicPr>
          <p:nvPr/>
        </p:nvPicPr>
        <p:blipFill>
          <a:blip r:embed="rId3">
            <a:alphaModFix amt="50000"/>
          </a:blip>
          <a:stretch>
            <a:fillRect/>
          </a:stretch>
        </p:blipFill>
        <p:spPr>
          <a:xfrm>
            <a:off x="2275243" y="-11112"/>
            <a:ext cx="9910405"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Problematizing Active Learning</a:t>
            </a:r>
          </a:p>
        </p:txBody>
      </p:sp>
      <p:sp>
        <p:nvSpPr>
          <p:cNvPr id="6" name="Content Placeholder 2">
            <a:extLst>
              <a:ext uri="{FF2B5EF4-FFF2-40B4-BE49-F238E27FC236}">
                <a16:creationId xmlns:a16="http://schemas.microsoft.com/office/drawing/2014/main" id="{9006FA59-6862-0F47-8845-D1BC77537209}"/>
              </a:ext>
            </a:extLst>
          </p:cNvPr>
          <p:cNvSpPr>
            <a:spLocks noGrp="1"/>
          </p:cNvSpPr>
          <p:nvPr>
            <p:ph idx="1"/>
          </p:nvPr>
        </p:nvSpPr>
        <p:spPr>
          <a:xfrm>
            <a:off x="1141412" y="2666999"/>
            <a:ext cx="10269050" cy="3124201"/>
          </a:xfrm>
        </p:spPr>
        <p:txBody>
          <a:bodyPr anchor="t">
            <a:normAutofit/>
          </a:bodyPr>
          <a:lstStyle/>
          <a:p>
            <a:pPr marL="0" indent="0">
              <a:buNone/>
            </a:pPr>
            <a:r>
              <a:rPr lang="en-US" sz="3200" cap="none" dirty="0">
                <a:solidFill>
                  <a:schemeClr val="tx1"/>
                </a:solidFill>
                <a:effectLst/>
                <a:latin typeface="+mj-lt"/>
              </a:rPr>
              <a:t>Goal: Provide principles for thinking about how best to overcome passivity by addressing the integrated cognitive and affective processing strategies.</a:t>
            </a:r>
            <a:endParaRPr lang="en-US" sz="3200" cap="none" dirty="0">
              <a:solidFill>
                <a:schemeClr val="tx1"/>
              </a:solidFill>
              <a:effectLst/>
              <a:latin typeface="Calibri Light"/>
              <a:cs typeface="Calibri Light"/>
            </a:endParaRPr>
          </a:p>
        </p:txBody>
      </p:sp>
    </p:spTree>
    <p:extLst>
      <p:ext uri="{BB962C8B-B14F-4D97-AF65-F5344CB8AC3E}">
        <p14:creationId xmlns:p14="http://schemas.microsoft.com/office/powerpoint/2010/main" val="27355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wall, sitting&#10;&#10;Description automatically generated">
            <a:extLst>
              <a:ext uri="{FF2B5EF4-FFF2-40B4-BE49-F238E27FC236}">
                <a16:creationId xmlns:a16="http://schemas.microsoft.com/office/drawing/2014/main" id="{24E09EE9-4DC3-1D4B-B9D4-A39F1214F804}"/>
              </a:ext>
            </a:extLst>
          </p:cNvPr>
          <p:cNvPicPr>
            <a:picLocks noChangeAspect="1"/>
          </p:cNvPicPr>
          <p:nvPr/>
        </p:nvPicPr>
        <p:blipFill>
          <a:blip r:embed="rId3"/>
          <a:stretch>
            <a:fillRect/>
          </a:stretch>
        </p:blipFill>
        <p:spPr>
          <a:xfrm>
            <a:off x="3048000" y="-11112"/>
            <a:ext cx="9144000"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3803D75-96E7-8144-82BC-7434DCEFEB93}"/>
              </a:ext>
            </a:extLst>
          </p:cNvPr>
          <p:cNvSpPr txBox="1"/>
          <p:nvPr/>
        </p:nvSpPr>
        <p:spPr>
          <a:xfrm>
            <a:off x="0" y="1266624"/>
            <a:ext cx="12192000" cy="6247864"/>
          </a:xfrm>
          <a:prstGeom prst="rect">
            <a:avLst/>
          </a:prstGeom>
          <a:noFill/>
        </p:spPr>
        <p:txBody>
          <a:bodyPr wrap="square" rtlCol="0">
            <a:spAutoFit/>
          </a:bodyPr>
          <a:lstStyle/>
          <a:p>
            <a:pPr algn="ctr"/>
            <a:r>
              <a:rPr lang="en-US" sz="40000" dirty="0">
                <a:solidFill>
                  <a:schemeClr val="tx1">
                    <a:alpha val="20000"/>
                  </a:schemeClr>
                </a:solidFill>
                <a:latin typeface="Helvetica" pitchFamily="2" charset="0"/>
              </a:rPr>
              <a:t>3</a:t>
            </a:r>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Active Learning and Cognition</a:t>
            </a:r>
          </a:p>
        </p:txBody>
      </p:sp>
    </p:spTree>
    <p:extLst>
      <p:ext uri="{BB962C8B-B14F-4D97-AF65-F5344CB8AC3E}">
        <p14:creationId xmlns:p14="http://schemas.microsoft.com/office/powerpoint/2010/main" val="187544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indoor, wall, sitting&#10;&#10;Description automatically generated">
            <a:extLst>
              <a:ext uri="{FF2B5EF4-FFF2-40B4-BE49-F238E27FC236}">
                <a16:creationId xmlns:a16="http://schemas.microsoft.com/office/drawing/2014/main" id="{44B0E3DB-6BE6-6348-A4C8-C7D7A856585C}"/>
              </a:ext>
            </a:extLst>
          </p:cNvPr>
          <p:cNvPicPr>
            <a:picLocks noChangeAspect="1"/>
          </p:cNvPicPr>
          <p:nvPr/>
        </p:nvPicPr>
        <p:blipFill>
          <a:blip r:embed="rId3"/>
          <a:stretch>
            <a:fillRect/>
          </a:stretch>
        </p:blipFill>
        <p:spPr>
          <a:xfrm>
            <a:off x="3048000" y="-11112"/>
            <a:ext cx="9144000"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3048"/>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Active Learning and Cognition</a:t>
            </a:r>
          </a:p>
        </p:txBody>
      </p:sp>
      <p:sp>
        <p:nvSpPr>
          <p:cNvPr id="6" name="Content Placeholder 2">
            <a:extLst>
              <a:ext uri="{FF2B5EF4-FFF2-40B4-BE49-F238E27FC236}">
                <a16:creationId xmlns:a16="http://schemas.microsoft.com/office/drawing/2014/main" id="{9006FA59-6862-0F47-8845-D1BC77537209}"/>
              </a:ext>
            </a:extLst>
          </p:cNvPr>
          <p:cNvSpPr>
            <a:spLocks noGrp="1"/>
          </p:cNvSpPr>
          <p:nvPr>
            <p:ph idx="1"/>
          </p:nvPr>
        </p:nvSpPr>
        <p:spPr>
          <a:xfrm>
            <a:off x="1141412" y="2667000"/>
            <a:ext cx="11053764" cy="2925418"/>
          </a:xfrm>
        </p:spPr>
        <p:txBody>
          <a:bodyPr anchor="t">
            <a:normAutofit/>
          </a:bodyPr>
          <a:lstStyle/>
          <a:p>
            <a:pPr marL="0" indent="0">
              <a:spcAft>
                <a:spcPts val="2400"/>
              </a:spcAft>
              <a:buNone/>
            </a:pPr>
            <a:r>
              <a:rPr lang="en-US" sz="3200" cap="none" dirty="0">
                <a:solidFill>
                  <a:schemeClr val="tx1"/>
                </a:solidFill>
                <a:effectLst/>
                <a:latin typeface="+mj-lt"/>
              </a:rPr>
              <a:t>Cognitively, active learning involves three components:</a:t>
            </a:r>
          </a:p>
          <a:p>
            <a:pPr marL="514350" indent="-514350">
              <a:buFont typeface="+mj-lt"/>
              <a:buAutoNum type="arabicPeriod"/>
            </a:pPr>
            <a:r>
              <a:rPr lang="en-US" sz="3200" cap="none" dirty="0">
                <a:solidFill>
                  <a:schemeClr val="tx1"/>
                </a:solidFill>
                <a:effectLst/>
                <a:latin typeface="+mj-lt"/>
              </a:rPr>
              <a:t>Building Strong Memories		</a:t>
            </a:r>
          </a:p>
          <a:p>
            <a:pPr marL="514350" indent="-514350">
              <a:buFont typeface="+mj-lt"/>
              <a:buAutoNum type="arabicPeriod"/>
            </a:pPr>
            <a:r>
              <a:rPr lang="en-US" sz="3200" cap="none" dirty="0">
                <a:solidFill>
                  <a:schemeClr val="tx1"/>
                </a:solidFill>
                <a:effectLst/>
                <a:latin typeface="+mj-lt"/>
              </a:rPr>
              <a:t>Building Flexible Memories		</a:t>
            </a:r>
          </a:p>
          <a:p>
            <a:pPr marL="514350" indent="-514350">
              <a:buFont typeface="+mj-lt"/>
              <a:buAutoNum type="arabicPeriod"/>
            </a:pPr>
            <a:r>
              <a:rPr lang="en-US" sz="3200" cap="none" dirty="0">
                <a:solidFill>
                  <a:schemeClr val="tx1"/>
                </a:solidFill>
                <a:effectLst/>
                <a:latin typeface="+mj-lt"/>
              </a:rPr>
              <a:t>Building Control of Memories	</a:t>
            </a:r>
          </a:p>
        </p:txBody>
      </p:sp>
      <p:sp>
        <p:nvSpPr>
          <p:cNvPr id="3" name="TextBox 2">
            <a:extLst>
              <a:ext uri="{FF2B5EF4-FFF2-40B4-BE49-F238E27FC236}">
                <a16:creationId xmlns:a16="http://schemas.microsoft.com/office/drawing/2014/main" id="{1E06D369-CAB4-1B4F-952E-3C5E2FF62FCC}"/>
              </a:ext>
            </a:extLst>
          </p:cNvPr>
          <p:cNvSpPr txBox="1"/>
          <p:nvPr/>
        </p:nvSpPr>
        <p:spPr>
          <a:xfrm>
            <a:off x="3176" y="5864087"/>
            <a:ext cx="12188823" cy="523220"/>
          </a:xfrm>
          <a:prstGeom prst="rect">
            <a:avLst/>
          </a:prstGeom>
          <a:noFill/>
        </p:spPr>
        <p:txBody>
          <a:bodyPr wrap="square" rtlCol="0">
            <a:spAutoFit/>
          </a:bodyPr>
          <a:lstStyle/>
          <a:p>
            <a:pPr algn="ctr"/>
            <a:r>
              <a:rPr lang="en-US" sz="2800" dirty="0">
                <a:solidFill>
                  <a:schemeClr val="tx1">
                    <a:lumMod val="50000"/>
                  </a:schemeClr>
                </a:solidFill>
                <a:latin typeface="+mj-lt"/>
              </a:rPr>
              <a:t>knowledge, skills, experiences</a:t>
            </a:r>
          </a:p>
        </p:txBody>
      </p:sp>
    </p:spTree>
    <p:extLst>
      <p:ext uri="{BB962C8B-B14F-4D97-AF65-F5344CB8AC3E}">
        <p14:creationId xmlns:p14="http://schemas.microsoft.com/office/powerpoint/2010/main" val="420119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 wall, sitting&#10;&#10;Description automatically generated">
            <a:extLst>
              <a:ext uri="{FF2B5EF4-FFF2-40B4-BE49-F238E27FC236}">
                <a16:creationId xmlns:a16="http://schemas.microsoft.com/office/drawing/2014/main" id="{3779D233-6B2B-9C47-92D0-E7558A5297F7}"/>
              </a:ext>
            </a:extLst>
          </p:cNvPr>
          <p:cNvPicPr>
            <a:picLocks noChangeAspect="1"/>
          </p:cNvPicPr>
          <p:nvPr/>
        </p:nvPicPr>
        <p:blipFill>
          <a:blip r:embed="rId3"/>
          <a:stretch>
            <a:fillRect/>
          </a:stretch>
        </p:blipFill>
        <p:spPr>
          <a:xfrm>
            <a:off x="3048000" y="-11112"/>
            <a:ext cx="9144000"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Active Learning and Cognition</a:t>
            </a:r>
          </a:p>
        </p:txBody>
      </p:sp>
      <p:sp>
        <p:nvSpPr>
          <p:cNvPr id="6" name="Content Placeholder 2">
            <a:extLst>
              <a:ext uri="{FF2B5EF4-FFF2-40B4-BE49-F238E27FC236}">
                <a16:creationId xmlns:a16="http://schemas.microsoft.com/office/drawing/2014/main" id="{9006FA59-6862-0F47-8845-D1BC77537209}"/>
              </a:ext>
            </a:extLst>
          </p:cNvPr>
          <p:cNvSpPr>
            <a:spLocks noGrp="1"/>
          </p:cNvSpPr>
          <p:nvPr>
            <p:ph idx="1"/>
          </p:nvPr>
        </p:nvSpPr>
        <p:spPr>
          <a:xfrm>
            <a:off x="1141412" y="2666999"/>
            <a:ext cx="10723303" cy="4202113"/>
          </a:xfrm>
        </p:spPr>
        <p:txBody>
          <a:bodyPr anchor="t">
            <a:normAutofit/>
          </a:bodyPr>
          <a:lstStyle/>
          <a:p>
            <a:pPr marL="0" indent="0">
              <a:spcAft>
                <a:spcPts val="2400"/>
              </a:spcAft>
              <a:buNone/>
            </a:pPr>
            <a:r>
              <a:rPr lang="en-US" sz="3200" cap="none" dirty="0">
                <a:solidFill>
                  <a:schemeClr val="tx1"/>
                </a:solidFill>
                <a:effectLst/>
                <a:latin typeface="+mj-lt"/>
              </a:rPr>
              <a:t>1. Building Strong Memories:</a:t>
            </a:r>
          </a:p>
          <a:p>
            <a:pPr lvl="1"/>
            <a:r>
              <a:rPr lang="en-US" sz="3200" cap="none" dirty="0">
                <a:solidFill>
                  <a:schemeClr val="tx1"/>
                </a:solidFill>
                <a:effectLst/>
                <a:latin typeface="+mj-lt"/>
              </a:rPr>
              <a:t>Meaningful Practice/Experience		</a:t>
            </a:r>
            <a:r>
              <a:rPr lang="en-US" sz="3200" cap="none" dirty="0">
                <a:solidFill>
                  <a:schemeClr val="tx1">
                    <a:lumMod val="50000"/>
                  </a:schemeClr>
                </a:solidFill>
                <a:effectLst/>
                <a:latin typeface="+mj-lt"/>
              </a:rPr>
              <a:t>(Relate NK to PK)</a:t>
            </a:r>
          </a:p>
          <a:p>
            <a:pPr lvl="1"/>
            <a:r>
              <a:rPr lang="en-US" sz="3200" cap="none" dirty="0">
                <a:solidFill>
                  <a:schemeClr val="tx1"/>
                </a:solidFill>
                <a:effectLst/>
                <a:latin typeface="+mj-lt"/>
              </a:rPr>
              <a:t>Retrieval Practice/Experience 		</a:t>
            </a:r>
            <a:r>
              <a:rPr lang="en-US" sz="3200" cap="none" dirty="0">
                <a:solidFill>
                  <a:schemeClr val="tx1">
                    <a:lumMod val="50000"/>
                  </a:schemeClr>
                </a:solidFill>
                <a:effectLst/>
                <a:latin typeface="+mj-lt"/>
              </a:rPr>
              <a:t>(Testing Effect)</a:t>
            </a:r>
          </a:p>
          <a:p>
            <a:pPr lvl="1"/>
            <a:r>
              <a:rPr lang="en-US" sz="3200" cap="none" dirty="0">
                <a:solidFill>
                  <a:schemeClr val="tx1"/>
                </a:solidFill>
                <a:effectLst/>
                <a:latin typeface="+mj-lt"/>
              </a:rPr>
              <a:t>Spacing Practice/Experience			</a:t>
            </a:r>
            <a:r>
              <a:rPr lang="en-US" sz="3200" cap="none" dirty="0">
                <a:solidFill>
                  <a:schemeClr val="tx1">
                    <a:lumMod val="50000"/>
                  </a:schemeClr>
                </a:solidFill>
                <a:effectLst/>
                <a:latin typeface="+mj-lt"/>
              </a:rPr>
              <a:t>(Spacing Effect)</a:t>
            </a:r>
          </a:p>
          <a:p>
            <a:pPr lvl="1"/>
            <a:r>
              <a:rPr lang="en-US" sz="3200" cap="none" dirty="0">
                <a:solidFill>
                  <a:schemeClr val="tx1"/>
                </a:solidFill>
                <a:effectLst/>
                <a:latin typeface="+mj-lt"/>
              </a:rPr>
              <a:t>Verbal Practice/Experience			</a:t>
            </a:r>
            <a:r>
              <a:rPr lang="en-US" sz="3200" cap="none" dirty="0">
                <a:solidFill>
                  <a:schemeClr val="tx1">
                    <a:lumMod val="50000"/>
                  </a:schemeClr>
                </a:solidFill>
                <a:effectLst/>
                <a:latin typeface="+mj-lt"/>
              </a:rPr>
              <a:t>(Production Effect)</a:t>
            </a:r>
          </a:p>
          <a:p>
            <a:pPr lvl="1"/>
            <a:endParaRPr lang="en-US" sz="3200" cap="none" dirty="0">
              <a:solidFill>
                <a:schemeClr val="tx1">
                  <a:lumMod val="50000"/>
                </a:schemeClr>
              </a:solidFill>
              <a:effectLst/>
              <a:latin typeface="+mj-lt"/>
            </a:endParaRPr>
          </a:p>
        </p:txBody>
      </p:sp>
    </p:spTree>
    <p:extLst>
      <p:ext uri="{BB962C8B-B14F-4D97-AF65-F5344CB8AC3E}">
        <p14:creationId xmlns:p14="http://schemas.microsoft.com/office/powerpoint/2010/main" val="33284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 wall, sitting&#10;&#10;Description automatically generated">
            <a:extLst>
              <a:ext uri="{FF2B5EF4-FFF2-40B4-BE49-F238E27FC236}">
                <a16:creationId xmlns:a16="http://schemas.microsoft.com/office/drawing/2014/main" id="{ACF6DCB9-3655-4546-BEAB-0FC8AEEE202C}"/>
              </a:ext>
            </a:extLst>
          </p:cNvPr>
          <p:cNvPicPr>
            <a:picLocks noChangeAspect="1"/>
          </p:cNvPicPr>
          <p:nvPr/>
        </p:nvPicPr>
        <p:blipFill>
          <a:blip r:embed="rId3"/>
          <a:stretch>
            <a:fillRect/>
          </a:stretch>
        </p:blipFill>
        <p:spPr>
          <a:xfrm>
            <a:off x="3048000" y="-11112"/>
            <a:ext cx="9144000"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Active Learning and Cognition</a:t>
            </a:r>
          </a:p>
        </p:txBody>
      </p:sp>
      <p:sp>
        <p:nvSpPr>
          <p:cNvPr id="6" name="Content Placeholder 2">
            <a:extLst>
              <a:ext uri="{FF2B5EF4-FFF2-40B4-BE49-F238E27FC236}">
                <a16:creationId xmlns:a16="http://schemas.microsoft.com/office/drawing/2014/main" id="{9006FA59-6862-0F47-8845-D1BC77537209}"/>
              </a:ext>
            </a:extLst>
          </p:cNvPr>
          <p:cNvSpPr>
            <a:spLocks noGrp="1"/>
          </p:cNvSpPr>
          <p:nvPr>
            <p:ph idx="1"/>
          </p:nvPr>
        </p:nvSpPr>
        <p:spPr>
          <a:xfrm>
            <a:off x="1141412" y="2666999"/>
            <a:ext cx="11053764" cy="3816247"/>
          </a:xfrm>
        </p:spPr>
        <p:txBody>
          <a:bodyPr anchor="t">
            <a:normAutofit/>
          </a:bodyPr>
          <a:lstStyle/>
          <a:p>
            <a:pPr marL="0" indent="0">
              <a:spcAft>
                <a:spcPts val="2400"/>
              </a:spcAft>
              <a:buNone/>
            </a:pPr>
            <a:r>
              <a:rPr lang="en-US" sz="3200" cap="none" dirty="0">
                <a:solidFill>
                  <a:schemeClr val="tx1"/>
                </a:solidFill>
                <a:effectLst/>
                <a:latin typeface="+mj-lt"/>
              </a:rPr>
              <a:t>2. Building Flexible Memories:</a:t>
            </a:r>
          </a:p>
          <a:p>
            <a:pPr lvl="1"/>
            <a:r>
              <a:rPr lang="en-US" sz="3200" cap="none" dirty="0">
                <a:solidFill>
                  <a:schemeClr val="tx1"/>
                </a:solidFill>
                <a:effectLst/>
                <a:latin typeface="+mj-lt"/>
              </a:rPr>
              <a:t>Elaborative Practice/Experience		</a:t>
            </a:r>
            <a:r>
              <a:rPr lang="en-US" sz="3200" cap="none" dirty="0">
                <a:solidFill>
                  <a:schemeClr val="tx1">
                    <a:lumMod val="50000"/>
                  </a:schemeClr>
                </a:solidFill>
                <a:effectLst/>
                <a:latin typeface="+mj-lt"/>
              </a:rPr>
              <a:t>(PK to NK)</a:t>
            </a:r>
          </a:p>
          <a:p>
            <a:pPr lvl="1"/>
            <a:r>
              <a:rPr lang="en-US" sz="3200" cap="none" dirty="0">
                <a:solidFill>
                  <a:schemeClr val="tx1"/>
                </a:solidFill>
                <a:effectLst/>
                <a:latin typeface="+mj-lt"/>
              </a:rPr>
              <a:t>Purposeful Practice/Experience		</a:t>
            </a:r>
            <a:r>
              <a:rPr lang="en-US" sz="3200" cap="none" dirty="0">
                <a:solidFill>
                  <a:schemeClr val="tx1">
                    <a:lumMod val="50000"/>
                  </a:schemeClr>
                </a:solidFill>
                <a:effectLst/>
                <a:latin typeface="+mj-lt"/>
              </a:rPr>
              <a:t>(Vary Use)</a:t>
            </a:r>
          </a:p>
          <a:p>
            <a:pPr lvl="1"/>
            <a:r>
              <a:rPr lang="en-US" sz="3200" cap="none" dirty="0">
                <a:solidFill>
                  <a:schemeClr val="tx1"/>
                </a:solidFill>
                <a:effectLst/>
                <a:latin typeface="+mj-lt"/>
              </a:rPr>
              <a:t>Prioritize Practice/Experience		</a:t>
            </a:r>
            <a:r>
              <a:rPr lang="en-US" sz="3200" cap="none" dirty="0">
                <a:solidFill>
                  <a:schemeClr val="tx1">
                    <a:lumMod val="50000"/>
                  </a:schemeClr>
                </a:solidFill>
                <a:effectLst/>
                <a:latin typeface="+mj-lt"/>
              </a:rPr>
              <a:t>(Attention)</a:t>
            </a:r>
          </a:p>
          <a:p>
            <a:pPr lvl="1"/>
            <a:r>
              <a:rPr lang="en-US" sz="3200" cap="none" dirty="0">
                <a:solidFill>
                  <a:schemeClr val="tx1"/>
                </a:solidFill>
                <a:effectLst/>
                <a:latin typeface="+mj-lt"/>
              </a:rPr>
              <a:t>(Re)Organize Practice/Experience	</a:t>
            </a:r>
            <a:r>
              <a:rPr lang="en-US" sz="3200" cap="none" dirty="0">
                <a:solidFill>
                  <a:schemeClr val="tx1">
                    <a:lumMod val="50000"/>
                  </a:schemeClr>
                </a:solidFill>
                <a:effectLst/>
                <a:latin typeface="+mj-lt"/>
              </a:rPr>
              <a:t>(Vary Organization)</a:t>
            </a:r>
          </a:p>
          <a:p>
            <a:pPr lvl="1"/>
            <a:endParaRPr lang="en-US" sz="3200" cap="none" dirty="0">
              <a:solidFill>
                <a:schemeClr val="tx1"/>
              </a:solidFill>
              <a:effectLst/>
              <a:latin typeface="+mj-lt"/>
            </a:endParaRPr>
          </a:p>
        </p:txBody>
      </p:sp>
    </p:spTree>
    <p:extLst>
      <p:ext uri="{BB962C8B-B14F-4D97-AF65-F5344CB8AC3E}">
        <p14:creationId xmlns:p14="http://schemas.microsoft.com/office/powerpoint/2010/main" val="160831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 wall, sitting&#10;&#10;Description automatically generated">
            <a:extLst>
              <a:ext uri="{FF2B5EF4-FFF2-40B4-BE49-F238E27FC236}">
                <a16:creationId xmlns:a16="http://schemas.microsoft.com/office/drawing/2014/main" id="{E9675A2B-1CD9-0C43-A184-F052504AAE57}"/>
              </a:ext>
            </a:extLst>
          </p:cNvPr>
          <p:cNvPicPr>
            <a:picLocks noChangeAspect="1"/>
          </p:cNvPicPr>
          <p:nvPr/>
        </p:nvPicPr>
        <p:blipFill>
          <a:blip r:embed="rId3"/>
          <a:stretch>
            <a:fillRect/>
          </a:stretch>
        </p:blipFill>
        <p:spPr>
          <a:xfrm>
            <a:off x="3048000" y="-11112"/>
            <a:ext cx="9144000"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Active Learning and Cognition</a:t>
            </a:r>
          </a:p>
        </p:txBody>
      </p:sp>
      <p:sp>
        <p:nvSpPr>
          <p:cNvPr id="6" name="Content Placeholder 2">
            <a:extLst>
              <a:ext uri="{FF2B5EF4-FFF2-40B4-BE49-F238E27FC236}">
                <a16:creationId xmlns:a16="http://schemas.microsoft.com/office/drawing/2014/main" id="{9006FA59-6862-0F47-8845-D1BC77537209}"/>
              </a:ext>
            </a:extLst>
          </p:cNvPr>
          <p:cNvSpPr>
            <a:spLocks noGrp="1"/>
          </p:cNvSpPr>
          <p:nvPr>
            <p:ph idx="1"/>
          </p:nvPr>
        </p:nvSpPr>
        <p:spPr>
          <a:xfrm>
            <a:off x="1141412" y="2666999"/>
            <a:ext cx="11053764" cy="3816247"/>
          </a:xfrm>
        </p:spPr>
        <p:txBody>
          <a:bodyPr anchor="t">
            <a:normAutofit/>
          </a:bodyPr>
          <a:lstStyle/>
          <a:p>
            <a:pPr marL="0" indent="0">
              <a:spcAft>
                <a:spcPts val="2400"/>
              </a:spcAft>
              <a:buNone/>
            </a:pPr>
            <a:r>
              <a:rPr lang="en-US" sz="3200" cap="none" dirty="0">
                <a:solidFill>
                  <a:schemeClr val="tx1"/>
                </a:solidFill>
                <a:effectLst/>
                <a:latin typeface="+mj-lt"/>
              </a:rPr>
              <a:t>3. Building Control of Memories:</a:t>
            </a:r>
          </a:p>
          <a:p>
            <a:pPr lvl="1"/>
            <a:r>
              <a:rPr lang="en-US" sz="3200" cap="none" dirty="0">
                <a:solidFill>
                  <a:schemeClr val="tx1"/>
                </a:solidFill>
                <a:effectLst/>
                <a:latin typeface="+mj-lt"/>
              </a:rPr>
              <a:t>Metacognition					</a:t>
            </a:r>
            <a:endParaRPr lang="en-US" sz="3200" cap="none" dirty="0">
              <a:solidFill>
                <a:schemeClr val="tx1">
                  <a:lumMod val="50000"/>
                </a:schemeClr>
              </a:solidFill>
              <a:effectLst/>
              <a:latin typeface="+mj-lt"/>
            </a:endParaRPr>
          </a:p>
          <a:p>
            <a:pPr lvl="1"/>
            <a:r>
              <a:rPr lang="en-US" sz="3200" cap="none" dirty="0">
                <a:solidFill>
                  <a:schemeClr val="tx1"/>
                </a:solidFill>
                <a:effectLst/>
                <a:latin typeface="+mj-lt"/>
              </a:rPr>
              <a:t>Self-Regulated Learning</a:t>
            </a:r>
          </a:p>
          <a:p>
            <a:pPr lvl="1"/>
            <a:r>
              <a:rPr lang="en-US" sz="3200" cap="none" dirty="0">
                <a:solidFill>
                  <a:schemeClr val="tx1"/>
                </a:solidFill>
                <a:effectLst/>
                <a:latin typeface="+mj-lt"/>
              </a:rPr>
              <a:t>Agency</a:t>
            </a:r>
          </a:p>
        </p:txBody>
      </p:sp>
    </p:spTree>
    <p:extLst>
      <p:ext uri="{BB962C8B-B14F-4D97-AF65-F5344CB8AC3E}">
        <p14:creationId xmlns:p14="http://schemas.microsoft.com/office/powerpoint/2010/main" val="266700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13ABA1-ADE1-6F45-B711-A2F489BFA4DD}"/>
              </a:ext>
            </a:extLst>
          </p:cNvPr>
          <p:cNvPicPr>
            <a:picLocks noChangeAspect="1"/>
          </p:cNvPicPr>
          <p:nvPr/>
        </p:nvPicPr>
        <p:blipFill rotWithShape="1">
          <a:blip r:embed="rId3">
            <a:alphaModFix amt="20000"/>
          </a:blip>
          <a:srcRect t="22325" b="32651"/>
          <a:stretch/>
        </p:blipFill>
        <p:spPr>
          <a:xfrm>
            <a:off x="0" y="0"/>
            <a:ext cx="12192000" cy="6858000"/>
          </a:xfrm>
          <a:prstGeom prst="rect">
            <a:avLst/>
          </a:prstGeom>
        </p:spPr>
      </p:pic>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Agenda</a:t>
            </a:r>
            <a:endParaRPr lang="en-US" sz="4400" cap="none" dirty="0">
              <a:solidFill>
                <a:schemeClr val="tx1">
                  <a:lumMod val="50000"/>
                </a:schemeClr>
              </a:solidFill>
              <a:effectLst/>
            </a:endParaRPr>
          </a:p>
        </p:txBody>
      </p:sp>
      <p:sp>
        <p:nvSpPr>
          <p:cNvPr id="3" name="Content Placeholder 2">
            <a:extLst>
              <a:ext uri="{FF2B5EF4-FFF2-40B4-BE49-F238E27FC236}">
                <a16:creationId xmlns:a16="http://schemas.microsoft.com/office/drawing/2014/main" id="{1F61F115-B4D7-A348-9F1E-1CB661B20531}"/>
              </a:ext>
            </a:extLst>
          </p:cNvPr>
          <p:cNvSpPr>
            <a:spLocks noGrp="1"/>
          </p:cNvSpPr>
          <p:nvPr>
            <p:ph idx="1"/>
          </p:nvPr>
        </p:nvSpPr>
        <p:spPr>
          <a:xfrm>
            <a:off x="1141413" y="2666998"/>
            <a:ext cx="9905998" cy="4191001"/>
          </a:xfrm>
        </p:spPr>
        <p:txBody>
          <a:bodyPr anchor="t">
            <a:normAutofit/>
          </a:bodyPr>
          <a:lstStyle/>
          <a:p>
            <a:pPr marL="514350" indent="-514350">
              <a:buFont typeface="+mj-lt"/>
              <a:buAutoNum type="arabicPeriod"/>
            </a:pPr>
            <a:r>
              <a:rPr lang="en-US" sz="3200" cap="none" dirty="0">
                <a:solidFill>
                  <a:schemeClr val="tx1"/>
                </a:solidFill>
                <a:effectLst/>
                <a:latin typeface="+mj-lt"/>
              </a:rPr>
              <a:t>Defining Active Learning</a:t>
            </a:r>
          </a:p>
          <a:p>
            <a:pPr marL="514350" indent="-514350">
              <a:spcAft>
                <a:spcPts val="3600"/>
              </a:spcAft>
              <a:buFont typeface="+mj-lt"/>
              <a:buAutoNum type="arabicPeriod"/>
            </a:pPr>
            <a:r>
              <a:rPr lang="en-US" sz="3200" cap="none" dirty="0">
                <a:solidFill>
                  <a:schemeClr val="tx1"/>
                </a:solidFill>
                <a:effectLst/>
                <a:latin typeface="+mj-lt"/>
              </a:rPr>
              <a:t>Problematizing Active Learning</a:t>
            </a:r>
          </a:p>
          <a:p>
            <a:pPr marL="514350" indent="-514350">
              <a:buFont typeface="+mj-lt"/>
              <a:buAutoNum type="arabicPeriod"/>
            </a:pPr>
            <a:r>
              <a:rPr lang="en-US" sz="3200" cap="none" dirty="0">
                <a:solidFill>
                  <a:schemeClr val="tx1"/>
                </a:solidFill>
                <a:effectLst/>
                <a:latin typeface="+mj-lt"/>
              </a:rPr>
              <a:t>Active Learning and Cognition</a:t>
            </a:r>
          </a:p>
          <a:p>
            <a:pPr marL="514350" indent="-514350">
              <a:buFont typeface="+mj-lt"/>
              <a:buAutoNum type="arabicPeriod"/>
            </a:pPr>
            <a:r>
              <a:rPr lang="en-US" sz="3200" cap="none" dirty="0">
                <a:solidFill>
                  <a:schemeClr val="tx1"/>
                </a:solidFill>
                <a:effectLst/>
                <a:latin typeface="+mj-lt"/>
              </a:rPr>
              <a:t>Active Learning and Emotions</a:t>
            </a:r>
          </a:p>
          <a:p>
            <a:pPr marL="514350" indent="-514350">
              <a:buFont typeface="+mj-lt"/>
              <a:buAutoNum type="arabicPeriod"/>
            </a:pPr>
            <a:r>
              <a:rPr lang="en-US" sz="3200" cap="none" dirty="0">
                <a:solidFill>
                  <a:schemeClr val="tx1"/>
                </a:solidFill>
                <a:effectLst/>
                <a:latin typeface="+mj-lt"/>
              </a:rPr>
              <a:t>Active Learning and Instructional Strategies</a:t>
            </a:r>
          </a:p>
          <a:p>
            <a:endParaRPr lang="en-US" sz="3200" cap="none" dirty="0">
              <a:solidFill>
                <a:schemeClr val="tx1"/>
              </a:solidFill>
              <a:effectLst/>
              <a:latin typeface="+mj-lt"/>
            </a:endParaRPr>
          </a:p>
        </p:txBody>
      </p:sp>
    </p:spTree>
    <p:extLst>
      <p:ext uri="{BB962C8B-B14F-4D97-AF65-F5344CB8AC3E}">
        <p14:creationId xmlns:p14="http://schemas.microsoft.com/office/powerpoint/2010/main" val="371325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 wall, sitting&#10;&#10;Description automatically generated">
            <a:extLst>
              <a:ext uri="{FF2B5EF4-FFF2-40B4-BE49-F238E27FC236}">
                <a16:creationId xmlns:a16="http://schemas.microsoft.com/office/drawing/2014/main" id="{4638D391-B646-3D44-8932-EC5A3F56AADA}"/>
              </a:ext>
            </a:extLst>
          </p:cNvPr>
          <p:cNvPicPr>
            <a:picLocks noChangeAspect="1"/>
          </p:cNvPicPr>
          <p:nvPr/>
        </p:nvPicPr>
        <p:blipFill>
          <a:blip r:embed="rId3"/>
          <a:stretch>
            <a:fillRect/>
          </a:stretch>
        </p:blipFill>
        <p:spPr>
          <a:xfrm>
            <a:off x="3048000" y="-11112"/>
            <a:ext cx="9144000"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Active Learning and Cognition</a:t>
            </a:r>
          </a:p>
        </p:txBody>
      </p:sp>
      <p:sp>
        <p:nvSpPr>
          <p:cNvPr id="6" name="Content Placeholder 2">
            <a:extLst>
              <a:ext uri="{FF2B5EF4-FFF2-40B4-BE49-F238E27FC236}">
                <a16:creationId xmlns:a16="http://schemas.microsoft.com/office/drawing/2014/main" id="{9006FA59-6862-0F47-8845-D1BC77537209}"/>
              </a:ext>
            </a:extLst>
          </p:cNvPr>
          <p:cNvSpPr>
            <a:spLocks noGrp="1"/>
          </p:cNvSpPr>
          <p:nvPr>
            <p:ph idx="1"/>
          </p:nvPr>
        </p:nvSpPr>
        <p:spPr>
          <a:xfrm>
            <a:off x="1141412" y="2666999"/>
            <a:ext cx="11053764" cy="3816247"/>
          </a:xfrm>
        </p:spPr>
        <p:txBody>
          <a:bodyPr anchor="t">
            <a:normAutofit/>
          </a:bodyPr>
          <a:lstStyle/>
          <a:p>
            <a:pPr marL="0" indent="0">
              <a:spcAft>
                <a:spcPts val="2400"/>
              </a:spcAft>
              <a:buNone/>
            </a:pPr>
            <a:r>
              <a:rPr lang="en-US" sz="3200" cap="none" dirty="0">
                <a:solidFill>
                  <a:schemeClr val="tx1"/>
                </a:solidFill>
                <a:effectLst/>
                <a:latin typeface="+mj-lt"/>
              </a:rPr>
              <a:t>Cognitively, active learning involves three components:</a:t>
            </a:r>
          </a:p>
          <a:p>
            <a:pPr marL="514350" indent="-514350">
              <a:buFont typeface="+mj-lt"/>
              <a:buAutoNum type="arabicPeriod"/>
            </a:pPr>
            <a:r>
              <a:rPr lang="en-US" sz="3200" cap="none" dirty="0">
                <a:solidFill>
                  <a:schemeClr val="tx1"/>
                </a:solidFill>
                <a:effectLst/>
                <a:latin typeface="+mj-lt"/>
              </a:rPr>
              <a:t>Building Strong Memories		</a:t>
            </a:r>
            <a:endParaRPr lang="en-US" sz="3200" cap="none" dirty="0">
              <a:solidFill>
                <a:schemeClr val="tx1">
                  <a:lumMod val="50000"/>
                </a:schemeClr>
              </a:solidFill>
              <a:effectLst/>
              <a:latin typeface="+mj-lt"/>
            </a:endParaRPr>
          </a:p>
          <a:p>
            <a:pPr marL="514350" indent="-514350">
              <a:buFont typeface="+mj-lt"/>
              <a:buAutoNum type="arabicPeriod"/>
            </a:pPr>
            <a:r>
              <a:rPr lang="en-US" sz="3200" cap="none" dirty="0">
                <a:solidFill>
                  <a:schemeClr val="tx1"/>
                </a:solidFill>
                <a:effectLst/>
                <a:latin typeface="+mj-lt"/>
              </a:rPr>
              <a:t>Building Flexible Memories		</a:t>
            </a:r>
          </a:p>
          <a:p>
            <a:pPr marL="514350" indent="-514350">
              <a:buFont typeface="+mj-lt"/>
              <a:buAutoNum type="arabicPeriod"/>
            </a:pPr>
            <a:r>
              <a:rPr lang="en-US" sz="3200" cap="none" dirty="0">
                <a:solidFill>
                  <a:schemeClr val="tx1"/>
                </a:solidFill>
                <a:effectLst/>
                <a:latin typeface="+mj-lt"/>
              </a:rPr>
              <a:t>Building Control of Memories	</a:t>
            </a:r>
          </a:p>
        </p:txBody>
      </p:sp>
    </p:spTree>
    <p:extLst>
      <p:ext uri="{BB962C8B-B14F-4D97-AF65-F5344CB8AC3E}">
        <p14:creationId xmlns:p14="http://schemas.microsoft.com/office/powerpoint/2010/main" val="258128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round a table with laptops&#10;&#10;Description automatically generated with medium confidence">
            <a:extLst>
              <a:ext uri="{FF2B5EF4-FFF2-40B4-BE49-F238E27FC236}">
                <a16:creationId xmlns:a16="http://schemas.microsoft.com/office/drawing/2014/main" id="{4558393A-BC06-DB4C-AF5A-70ABD9131556}"/>
              </a:ext>
            </a:extLst>
          </p:cNvPr>
          <p:cNvPicPr>
            <a:picLocks noChangeAspect="1"/>
          </p:cNvPicPr>
          <p:nvPr/>
        </p:nvPicPr>
        <p:blipFill>
          <a:blip r:embed="rId3">
            <a:alphaModFix amt="40000"/>
          </a:blip>
          <a:stretch>
            <a:fillRect/>
          </a:stretch>
        </p:blipFill>
        <p:spPr>
          <a:xfrm>
            <a:off x="1910141" y="0"/>
            <a:ext cx="10281859"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0"/>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3803D75-96E7-8144-82BC-7434DCEFEB93}"/>
              </a:ext>
            </a:extLst>
          </p:cNvPr>
          <p:cNvSpPr txBox="1"/>
          <p:nvPr/>
        </p:nvSpPr>
        <p:spPr>
          <a:xfrm>
            <a:off x="0" y="1235686"/>
            <a:ext cx="12192000" cy="6247864"/>
          </a:xfrm>
          <a:prstGeom prst="rect">
            <a:avLst/>
          </a:prstGeom>
          <a:noFill/>
        </p:spPr>
        <p:txBody>
          <a:bodyPr wrap="square" rtlCol="0">
            <a:spAutoFit/>
          </a:bodyPr>
          <a:lstStyle/>
          <a:p>
            <a:pPr algn="ctr"/>
            <a:r>
              <a:rPr lang="en-US" sz="40000" dirty="0">
                <a:solidFill>
                  <a:schemeClr val="tx1">
                    <a:alpha val="20000"/>
                  </a:schemeClr>
                </a:solidFill>
                <a:latin typeface="Helvetica" pitchFamily="2" charset="0"/>
              </a:rPr>
              <a:t>4</a:t>
            </a:r>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Active Learning and Emotions</a:t>
            </a:r>
          </a:p>
        </p:txBody>
      </p:sp>
    </p:spTree>
    <p:extLst>
      <p:ext uri="{BB962C8B-B14F-4D97-AF65-F5344CB8AC3E}">
        <p14:creationId xmlns:p14="http://schemas.microsoft.com/office/powerpoint/2010/main" val="30223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round a table with laptops&#10;&#10;Description automatically generated with medium confidence">
            <a:extLst>
              <a:ext uri="{FF2B5EF4-FFF2-40B4-BE49-F238E27FC236}">
                <a16:creationId xmlns:a16="http://schemas.microsoft.com/office/drawing/2014/main" id="{4558393A-BC06-DB4C-AF5A-70ABD9131556}"/>
              </a:ext>
            </a:extLst>
          </p:cNvPr>
          <p:cNvPicPr>
            <a:picLocks noChangeAspect="1"/>
          </p:cNvPicPr>
          <p:nvPr/>
        </p:nvPicPr>
        <p:blipFill>
          <a:blip r:embed="rId3">
            <a:alphaModFix amt="40000"/>
          </a:blip>
          <a:stretch>
            <a:fillRect/>
          </a:stretch>
        </p:blipFill>
        <p:spPr>
          <a:xfrm>
            <a:off x="1910141" y="0"/>
            <a:ext cx="10281859"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0"/>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One minute reflection</a:t>
            </a:r>
          </a:p>
        </p:txBody>
      </p:sp>
      <p:sp>
        <p:nvSpPr>
          <p:cNvPr id="4" name="TextBox 3">
            <a:extLst>
              <a:ext uri="{FF2B5EF4-FFF2-40B4-BE49-F238E27FC236}">
                <a16:creationId xmlns:a16="http://schemas.microsoft.com/office/drawing/2014/main" id="{2C1FAAFC-A0C8-43B3-973B-D9CEE8705DF3}"/>
              </a:ext>
            </a:extLst>
          </p:cNvPr>
          <p:cNvSpPr txBox="1"/>
          <p:nvPr/>
        </p:nvSpPr>
        <p:spPr>
          <a:xfrm>
            <a:off x="1190487" y="2581964"/>
            <a:ext cx="9601199"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mj-lt"/>
              <a:cs typeface="Calibri"/>
            </a:endParaRPr>
          </a:p>
          <a:p>
            <a:r>
              <a:rPr lang="en-US" sz="3200" dirty="0">
                <a:latin typeface="+mj-lt"/>
                <a:cs typeface="Calibri"/>
              </a:rPr>
              <a:t>Consider a learning experience that you recall being 'emotional'. What did you feel (body state)? What did you name that feeling? How did that feeling either detract or enhance your process?</a:t>
            </a:r>
          </a:p>
        </p:txBody>
      </p:sp>
    </p:spTree>
    <p:extLst>
      <p:ext uri="{BB962C8B-B14F-4D97-AF65-F5344CB8AC3E}">
        <p14:creationId xmlns:p14="http://schemas.microsoft.com/office/powerpoint/2010/main" val="331709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laptops&#10;&#10;Description automatically generated with medium confidence">
            <a:extLst>
              <a:ext uri="{FF2B5EF4-FFF2-40B4-BE49-F238E27FC236}">
                <a16:creationId xmlns:a16="http://schemas.microsoft.com/office/drawing/2014/main" id="{E19D2326-B9DA-4942-A395-3674739EA482}"/>
              </a:ext>
            </a:extLst>
          </p:cNvPr>
          <p:cNvPicPr>
            <a:picLocks noChangeAspect="1"/>
          </p:cNvPicPr>
          <p:nvPr/>
        </p:nvPicPr>
        <p:blipFill>
          <a:blip r:embed="rId3">
            <a:alphaModFix amt="40000"/>
          </a:blip>
          <a:stretch>
            <a:fillRect/>
          </a:stretch>
        </p:blipFill>
        <p:spPr>
          <a:xfrm>
            <a:off x="1910141" y="-11112"/>
            <a:ext cx="10281859"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Affect/Emotion</a:t>
            </a:r>
            <a:endParaRPr lang="en-US" dirty="0">
              <a:solidFill>
                <a:schemeClr val="tx1"/>
              </a:solidFill>
            </a:endParaRPr>
          </a:p>
        </p:txBody>
      </p:sp>
      <p:pic>
        <p:nvPicPr>
          <p:cNvPr id="5" name="Picture 5" descr="Chart, pie chart&#10;&#10;Description automatically generated">
            <a:extLst>
              <a:ext uri="{FF2B5EF4-FFF2-40B4-BE49-F238E27FC236}">
                <a16:creationId xmlns:a16="http://schemas.microsoft.com/office/drawing/2014/main" id="{9C10AEE2-BD84-49E9-9B52-C6089BFD8B66}"/>
              </a:ext>
            </a:extLst>
          </p:cNvPr>
          <p:cNvPicPr>
            <a:picLocks noChangeAspect="1"/>
          </p:cNvPicPr>
          <p:nvPr/>
        </p:nvPicPr>
        <p:blipFill>
          <a:blip r:embed="rId4"/>
          <a:stretch>
            <a:fillRect/>
          </a:stretch>
        </p:blipFill>
        <p:spPr>
          <a:xfrm>
            <a:off x="262835" y="2256264"/>
            <a:ext cx="4996069" cy="3593385"/>
          </a:xfrm>
          <a:prstGeom prst="rect">
            <a:avLst/>
          </a:prstGeom>
        </p:spPr>
      </p:pic>
      <p:pic>
        <p:nvPicPr>
          <p:cNvPr id="3" name="Picture 3" descr="Text&#10;&#10;Description automatically generated">
            <a:extLst>
              <a:ext uri="{FF2B5EF4-FFF2-40B4-BE49-F238E27FC236}">
                <a16:creationId xmlns:a16="http://schemas.microsoft.com/office/drawing/2014/main" id="{E1F1AA81-E34E-4943-BE68-1990EF4A27E4}"/>
              </a:ext>
            </a:extLst>
          </p:cNvPr>
          <p:cNvPicPr>
            <a:picLocks noChangeAspect="1"/>
          </p:cNvPicPr>
          <p:nvPr/>
        </p:nvPicPr>
        <p:blipFill>
          <a:blip r:embed="rId5"/>
          <a:stretch>
            <a:fillRect/>
          </a:stretch>
        </p:blipFill>
        <p:spPr>
          <a:xfrm>
            <a:off x="6623878" y="2175502"/>
            <a:ext cx="5040243" cy="3633428"/>
          </a:xfrm>
          <a:prstGeom prst="rect">
            <a:avLst/>
          </a:prstGeom>
        </p:spPr>
      </p:pic>
      <p:sp>
        <p:nvSpPr>
          <p:cNvPr id="4" name="Arrow: Right 3">
            <a:extLst>
              <a:ext uri="{FF2B5EF4-FFF2-40B4-BE49-F238E27FC236}">
                <a16:creationId xmlns:a16="http://schemas.microsoft.com/office/drawing/2014/main" id="{3D4056F1-001C-4EBE-AF1B-97CEBD39E895}"/>
              </a:ext>
            </a:extLst>
          </p:cNvPr>
          <p:cNvSpPr/>
          <p:nvPr/>
        </p:nvSpPr>
        <p:spPr>
          <a:xfrm>
            <a:off x="5463230" y="3506944"/>
            <a:ext cx="982869" cy="485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00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laptops&#10;&#10;Description automatically generated with medium confidence">
            <a:extLst>
              <a:ext uri="{FF2B5EF4-FFF2-40B4-BE49-F238E27FC236}">
                <a16:creationId xmlns:a16="http://schemas.microsoft.com/office/drawing/2014/main" id="{E19D2326-B9DA-4942-A395-3674739EA482}"/>
              </a:ext>
            </a:extLst>
          </p:cNvPr>
          <p:cNvPicPr>
            <a:picLocks noChangeAspect="1"/>
          </p:cNvPicPr>
          <p:nvPr/>
        </p:nvPicPr>
        <p:blipFill>
          <a:blip r:embed="rId3">
            <a:alphaModFix amt="40000"/>
          </a:blip>
          <a:stretch>
            <a:fillRect/>
          </a:stretch>
        </p:blipFill>
        <p:spPr>
          <a:xfrm>
            <a:off x="1910141" y="-11112"/>
            <a:ext cx="10281859"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10758" y="10404"/>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Active Learning and Emotions</a:t>
            </a:r>
          </a:p>
        </p:txBody>
      </p:sp>
      <p:sp>
        <p:nvSpPr>
          <p:cNvPr id="6" name="Content Placeholder 2">
            <a:extLst>
              <a:ext uri="{FF2B5EF4-FFF2-40B4-BE49-F238E27FC236}">
                <a16:creationId xmlns:a16="http://schemas.microsoft.com/office/drawing/2014/main" id="{9006FA59-6862-0F47-8845-D1BC77537209}"/>
              </a:ext>
            </a:extLst>
          </p:cNvPr>
          <p:cNvSpPr>
            <a:spLocks noGrp="1"/>
          </p:cNvSpPr>
          <p:nvPr>
            <p:ph idx="1"/>
          </p:nvPr>
        </p:nvSpPr>
        <p:spPr>
          <a:xfrm>
            <a:off x="1141412" y="2666999"/>
            <a:ext cx="10269050" cy="3124201"/>
          </a:xfrm>
        </p:spPr>
        <p:txBody>
          <a:bodyPr anchor="t">
            <a:normAutofit/>
          </a:bodyPr>
          <a:lstStyle/>
          <a:p>
            <a:pPr marL="514350" indent="-514350">
              <a:buAutoNum type="arabicPeriod"/>
            </a:pPr>
            <a:r>
              <a:rPr lang="en-US" sz="3200" cap="none" dirty="0">
                <a:solidFill>
                  <a:schemeClr val="tx1"/>
                </a:solidFill>
                <a:effectLst/>
                <a:latin typeface="+mj-lt"/>
              </a:rPr>
              <a:t>Regulating emotions</a:t>
            </a:r>
            <a:endParaRPr lang="en-US" sz="3200" cap="none" dirty="0">
              <a:solidFill>
                <a:schemeClr val="tx1"/>
              </a:solidFill>
              <a:effectLst/>
              <a:latin typeface="+mj-lt"/>
              <a:cs typeface="Calibri Light"/>
            </a:endParaRPr>
          </a:p>
          <a:p>
            <a:pPr marL="514350" indent="-514350">
              <a:buAutoNum type="arabicPeriod"/>
            </a:pPr>
            <a:r>
              <a:rPr lang="en-US" sz="3200" cap="none" dirty="0">
                <a:solidFill>
                  <a:schemeClr val="tx1"/>
                </a:solidFill>
                <a:effectLst/>
                <a:latin typeface="Calibri Light"/>
                <a:cs typeface="Calibri Light"/>
              </a:rPr>
              <a:t>Motivating emotions</a:t>
            </a:r>
          </a:p>
          <a:p>
            <a:pPr marL="514350" indent="-514350">
              <a:buAutoNum type="arabicPeriod"/>
            </a:pPr>
            <a:r>
              <a:rPr lang="en-US" sz="3200" cap="none" dirty="0">
                <a:solidFill>
                  <a:schemeClr val="tx1"/>
                </a:solidFill>
                <a:effectLst/>
                <a:latin typeface="Calibri Light"/>
                <a:cs typeface="Calibri Light"/>
              </a:rPr>
              <a:t>Managing emotional/cognitive resources</a:t>
            </a:r>
          </a:p>
        </p:txBody>
      </p:sp>
    </p:spTree>
    <p:extLst>
      <p:ext uri="{BB962C8B-B14F-4D97-AF65-F5344CB8AC3E}">
        <p14:creationId xmlns:p14="http://schemas.microsoft.com/office/powerpoint/2010/main" val="338318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laptops&#10;&#10;Description automatically generated with medium confidence">
            <a:extLst>
              <a:ext uri="{FF2B5EF4-FFF2-40B4-BE49-F238E27FC236}">
                <a16:creationId xmlns:a16="http://schemas.microsoft.com/office/drawing/2014/main" id="{E19D2326-B9DA-4942-A395-3674739EA482}"/>
              </a:ext>
            </a:extLst>
          </p:cNvPr>
          <p:cNvPicPr>
            <a:picLocks noChangeAspect="1"/>
          </p:cNvPicPr>
          <p:nvPr/>
        </p:nvPicPr>
        <p:blipFill>
          <a:blip r:embed="rId3">
            <a:alphaModFix amt="40000"/>
          </a:blip>
          <a:stretch>
            <a:fillRect/>
          </a:stretch>
        </p:blipFill>
        <p:spPr>
          <a:xfrm>
            <a:off x="1910141" y="-11112"/>
            <a:ext cx="10281859"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Regulating emotions</a:t>
            </a:r>
          </a:p>
        </p:txBody>
      </p:sp>
      <p:pic>
        <p:nvPicPr>
          <p:cNvPr id="8" name="Picture 7">
            <a:extLst>
              <a:ext uri="{FF2B5EF4-FFF2-40B4-BE49-F238E27FC236}">
                <a16:creationId xmlns:a16="http://schemas.microsoft.com/office/drawing/2014/main" id="{7C8E6EA9-FBA8-8540-B07C-2426D82D11DE}"/>
              </a:ext>
            </a:extLst>
          </p:cNvPr>
          <p:cNvPicPr>
            <a:picLocks noChangeAspect="1"/>
          </p:cNvPicPr>
          <p:nvPr/>
        </p:nvPicPr>
        <p:blipFill>
          <a:blip r:embed="rId4"/>
          <a:stretch>
            <a:fillRect/>
          </a:stretch>
        </p:blipFill>
        <p:spPr>
          <a:xfrm>
            <a:off x="2248348" y="2370033"/>
            <a:ext cx="7400127" cy="3946735"/>
          </a:xfrm>
          <a:prstGeom prst="rect">
            <a:avLst/>
          </a:prstGeom>
        </p:spPr>
      </p:pic>
    </p:spTree>
    <p:extLst>
      <p:ext uri="{BB962C8B-B14F-4D97-AF65-F5344CB8AC3E}">
        <p14:creationId xmlns:p14="http://schemas.microsoft.com/office/powerpoint/2010/main" val="316917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laptops&#10;&#10;Description automatically generated with medium confidence">
            <a:extLst>
              <a:ext uri="{FF2B5EF4-FFF2-40B4-BE49-F238E27FC236}">
                <a16:creationId xmlns:a16="http://schemas.microsoft.com/office/drawing/2014/main" id="{E19D2326-B9DA-4942-A395-3674739EA482}"/>
              </a:ext>
            </a:extLst>
          </p:cNvPr>
          <p:cNvPicPr>
            <a:picLocks noChangeAspect="1"/>
          </p:cNvPicPr>
          <p:nvPr/>
        </p:nvPicPr>
        <p:blipFill>
          <a:blip r:embed="rId3">
            <a:alphaModFix amt="40000"/>
          </a:blip>
          <a:stretch>
            <a:fillRect/>
          </a:stretch>
        </p:blipFill>
        <p:spPr>
          <a:xfrm>
            <a:off x="1910141" y="-11112"/>
            <a:ext cx="10281859"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Regulating emotions</a:t>
            </a:r>
          </a:p>
        </p:txBody>
      </p:sp>
      <p:sp>
        <p:nvSpPr>
          <p:cNvPr id="6" name="Content Placeholder 2">
            <a:extLst>
              <a:ext uri="{FF2B5EF4-FFF2-40B4-BE49-F238E27FC236}">
                <a16:creationId xmlns:a16="http://schemas.microsoft.com/office/drawing/2014/main" id="{9006FA59-6862-0F47-8845-D1BC77537209}"/>
              </a:ext>
            </a:extLst>
          </p:cNvPr>
          <p:cNvSpPr>
            <a:spLocks noGrp="1"/>
          </p:cNvSpPr>
          <p:nvPr>
            <p:ph idx="1"/>
          </p:nvPr>
        </p:nvSpPr>
        <p:spPr>
          <a:xfrm>
            <a:off x="861367" y="2514600"/>
            <a:ext cx="10466089" cy="3543853"/>
          </a:xfrm>
        </p:spPr>
        <p:txBody>
          <a:bodyPr anchor="t">
            <a:normAutofit/>
          </a:bodyPr>
          <a:lstStyle/>
          <a:p>
            <a:pPr marL="0" indent="0">
              <a:buNone/>
            </a:pPr>
            <a:r>
              <a:rPr lang="en-US" sz="3200" cap="none" dirty="0">
                <a:solidFill>
                  <a:schemeClr val="tx1"/>
                </a:solidFill>
                <a:effectLst/>
                <a:latin typeface="+mj-lt"/>
              </a:rPr>
              <a:t>Cognitive re-appraisal:</a:t>
            </a:r>
            <a:endParaRPr lang="en-US" dirty="0">
              <a:solidFill>
                <a:schemeClr val="tx1"/>
              </a:solidFill>
              <a:effectLst>
                <a:glow rad="38100">
                  <a:srgbClr val="000000">
                    <a:lumMod val="50000"/>
                    <a:lumOff val="50000"/>
                    <a:alpha val="20000"/>
                  </a:srgbClr>
                </a:glow>
                <a:outerShdw blurRad="44450" dist="12700" dir="13860000" algn="tl" rotWithShape="0">
                  <a:srgbClr val="000000">
                    <a:alpha val="20000"/>
                  </a:srgbClr>
                </a:outerShdw>
              </a:effectLst>
              <a:latin typeface="Calibri" panose="020F0502020204030204"/>
              <a:cs typeface="Calibri" panose="020F0502020204030204"/>
            </a:endParaRPr>
          </a:p>
          <a:p>
            <a:pPr lvl="1"/>
            <a:r>
              <a:rPr lang="en-US" sz="3000" cap="none" dirty="0">
                <a:solidFill>
                  <a:schemeClr val="tx1"/>
                </a:solidFill>
                <a:effectLst/>
                <a:latin typeface="+mj-lt"/>
              </a:rPr>
              <a:t>reframing of negative appraisal to one that is more desirable (still based in reality)</a:t>
            </a:r>
            <a:endParaRPr lang="en-US" sz="3000" dirty="0">
              <a:solidFill>
                <a:schemeClr val="tx1"/>
              </a:solidFill>
              <a:effectLst>
                <a:glow rad="38100">
                  <a:srgbClr val="000000">
                    <a:lumMod val="50000"/>
                    <a:lumOff val="50000"/>
                    <a:alpha val="20000"/>
                  </a:srgbClr>
                </a:glow>
                <a:outerShdw blurRad="44450" dist="12700" dir="13860000" algn="tl" rotWithShape="0">
                  <a:srgbClr val="000000">
                    <a:alpha val="20000"/>
                  </a:srgbClr>
                </a:outerShdw>
              </a:effectLst>
              <a:latin typeface="Calibri" panose="020F0502020204030204"/>
              <a:cs typeface="Calibri" panose="020F0502020204030204"/>
            </a:endParaRPr>
          </a:p>
        </p:txBody>
      </p:sp>
    </p:spTree>
    <p:extLst>
      <p:ext uri="{BB962C8B-B14F-4D97-AF65-F5344CB8AC3E}">
        <p14:creationId xmlns:p14="http://schemas.microsoft.com/office/powerpoint/2010/main" val="54925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481ECD32-BD3B-42F4-B403-6D7B5830B664}"/>
              </a:ext>
            </a:extLst>
          </p:cNvPr>
          <p:cNvPicPr>
            <a:picLocks noChangeAspect="1"/>
          </p:cNvPicPr>
          <p:nvPr/>
        </p:nvPicPr>
        <p:blipFill rotWithShape="1">
          <a:blip r:embed="rId2"/>
          <a:srcRect l="-1000" t="36842" r="2000" b="36842"/>
          <a:stretch/>
        </p:blipFill>
        <p:spPr>
          <a:xfrm>
            <a:off x="1818043" y="1612922"/>
            <a:ext cx="8872376" cy="5126171"/>
          </a:xfrm>
          <a:prstGeom prst="rect">
            <a:avLst/>
          </a:prstGeom>
        </p:spPr>
      </p:pic>
      <p:sp>
        <p:nvSpPr>
          <p:cNvPr id="5" name="TextBox 4">
            <a:extLst>
              <a:ext uri="{FF2B5EF4-FFF2-40B4-BE49-F238E27FC236}">
                <a16:creationId xmlns:a16="http://schemas.microsoft.com/office/drawing/2014/main" id="{68E10A12-DE2B-2B4F-BC28-49300C631FC1}"/>
              </a:ext>
            </a:extLst>
          </p:cNvPr>
          <p:cNvSpPr txBox="1"/>
          <p:nvPr/>
        </p:nvSpPr>
        <p:spPr>
          <a:xfrm>
            <a:off x="583602" y="493065"/>
            <a:ext cx="9109037" cy="769441"/>
          </a:xfrm>
          <a:prstGeom prst="rect">
            <a:avLst/>
          </a:prstGeom>
          <a:noFill/>
        </p:spPr>
        <p:txBody>
          <a:bodyPr wrap="square">
            <a:spAutoFit/>
          </a:bodyPr>
          <a:lstStyle/>
          <a:p>
            <a:r>
              <a:rPr lang="en-US" sz="4400" cap="none" dirty="0">
                <a:solidFill>
                  <a:schemeClr val="tx1"/>
                </a:solidFill>
                <a:effectLst/>
              </a:rPr>
              <a:t>Regulating emotions</a:t>
            </a:r>
            <a:endParaRPr lang="en-US" sz="4400" dirty="0"/>
          </a:p>
        </p:txBody>
      </p:sp>
    </p:spTree>
    <p:extLst>
      <p:ext uri="{BB962C8B-B14F-4D97-AF65-F5344CB8AC3E}">
        <p14:creationId xmlns:p14="http://schemas.microsoft.com/office/powerpoint/2010/main" val="107080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laptops&#10;&#10;Description automatically generated with medium confidence">
            <a:extLst>
              <a:ext uri="{FF2B5EF4-FFF2-40B4-BE49-F238E27FC236}">
                <a16:creationId xmlns:a16="http://schemas.microsoft.com/office/drawing/2014/main" id="{E19D2326-B9DA-4942-A395-3674739EA482}"/>
              </a:ext>
            </a:extLst>
          </p:cNvPr>
          <p:cNvPicPr>
            <a:picLocks noChangeAspect="1"/>
          </p:cNvPicPr>
          <p:nvPr/>
        </p:nvPicPr>
        <p:blipFill>
          <a:blip r:embed="rId3">
            <a:alphaModFix amt="40000"/>
          </a:blip>
          <a:stretch>
            <a:fillRect/>
          </a:stretch>
        </p:blipFill>
        <p:spPr>
          <a:xfrm>
            <a:off x="1910141" y="-11112"/>
            <a:ext cx="10281859"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a:xfrm>
            <a:off x="732804" y="212035"/>
            <a:ext cx="9905998" cy="1905000"/>
          </a:xfrm>
        </p:spPr>
        <p:txBody>
          <a:bodyPr>
            <a:normAutofit/>
          </a:bodyPr>
          <a:lstStyle/>
          <a:p>
            <a:r>
              <a:rPr lang="en-US" sz="4400" cap="none" dirty="0">
                <a:solidFill>
                  <a:schemeClr val="tx1"/>
                </a:solidFill>
                <a:effectLst/>
              </a:rPr>
              <a:t>Regulating Emotions</a:t>
            </a:r>
            <a:endParaRPr lang="en-US" dirty="0">
              <a:solidFill>
                <a:schemeClr val="tx1"/>
              </a:solidFill>
            </a:endParaRPr>
          </a:p>
        </p:txBody>
      </p:sp>
      <p:sp>
        <p:nvSpPr>
          <p:cNvPr id="3" name="TextBox 2">
            <a:extLst>
              <a:ext uri="{FF2B5EF4-FFF2-40B4-BE49-F238E27FC236}">
                <a16:creationId xmlns:a16="http://schemas.microsoft.com/office/drawing/2014/main" id="{C728E9BA-4D76-4A26-B589-189DDDDF58E2}"/>
              </a:ext>
            </a:extLst>
          </p:cNvPr>
          <p:cNvSpPr txBox="1"/>
          <p:nvPr/>
        </p:nvSpPr>
        <p:spPr>
          <a:xfrm>
            <a:off x="268357" y="5504405"/>
            <a:ext cx="116552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1. Cavanagh, S.R., Lang, J.M., Birk, J.L., Fulwiler, C.E., &amp; Urry, H.L. (2019). A Multicourse, </a:t>
            </a:r>
            <a:r>
              <a:rPr lang="en-US" sz="1400" dirty="0" err="1"/>
              <a:t>Multisemester</a:t>
            </a:r>
            <a:r>
              <a:rPr lang="en-US" sz="1400" dirty="0"/>
              <a:t> investigation of the impact of cognitive reappraisal and mindfulness instruction on short-and long-term learning in the college classroom.</a:t>
            </a:r>
            <a:endParaRPr lang="en-US" sz="1400" dirty="0">
              <a:cs typeface="Calibri"/>
            </a:endParaRPr>
          </a:p>
        </p:txBody>
      </p:sp>
      <p:sp>
        <p:nvSpPr>
          <p:cNvPr id="12" name="TextBox 11">
            <a:extLst>
              <a:ext uri="{FF2B5EF4-FFF2-40B4-BE49-F238E27FC236}">
                <a16:creationId xmlns:a16="http://schemas.microsoft.com/office/drawing/2014/main" id="{AD875C2D-FB19-4849-9641-3535A42F6972}"/>
              </a:ext>
            </a:extLst>
          </p:cNvPr>
          <p:cNvSpPr txBox="1"/>
          <p:nvPr/>
        </p:nvSpPr>
        <p:spPr>
          <a:xfrm>
            <a:off x="1067629" y="1973193"/>
            <a:ext cx="9130620"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en-US" sz="2400" dirty="0"/>
              <a:t>Cognitive reappraisal/mindfulness intervention: </a:t>
            </a:r>
          </a:p>
          <a:p>
            <a:pPr marL="742950" lvl="1" indent="-285750">
              <a:buFont typeface="Arial" panose="020B0604020202020204" pitchFamily="34" charset="0"/>
              <a:buChar char="•"/>
            </a:pPr>
            <a:r>
              <a:rPr lang="en-US" sz="2400" dirty="0"/>
              <a:t>Student performed better on final exam items from intervention days</a:t>
            </a:r>
          </a:p>
          <a:p>
            <a:pPr marL="742950" lvl="1" indent="-285750">
              <a:buFont typeface="Arial" panose="020B0604020202020204" pitchFamily="34" charset="0"/>
              <a:buChar char="•"/>
            </a:pPr>
            <a:r>
              <a:rPr lang="en-US" sz="2400" dirty="0"/>
              <a:t>Brief focusing activities at beginning of class increased long-term learning</a:t>
            </a:r>
          </a:p>
          <a:p>
            <a:pPr marL="342900" indent="-342900">
              <a:buFont typeface="+mj-lt"/>
              <a:buAutoNum type="arabicPeriod"/>
            </a:pPr>
            <a:r>
              <a:rPr lang="en-US" sz="2400" dirty="0"/>
              <a:t> Instructed reappraisal (online)</a:t>
            </a:r>
          </a:p>
          <a:p>
            <a:pPr marL="800100" lvl="1" indent="-342900">
              <a:buFont typeface="Arial" panose="020B0604020202020204" pitchFamily="34" charset="0"/>
              <a:buChar char="•"/>
            </a:pPr>
            <a:r>
              <a:rPr lang="en-US" sz="2400" dirty="0"/>
              <a:t>Instructed reappraisal</a:t>
            </a:r>
          </a:p>
          <a:p>
            <a:pPr marL="800100" lvl="1" indent="-342900">
              <a:buFont typeface="Arial" panose="020B0604020202020204" pitchFamily="34" charset="0"/>
              <a:buChar char="•"/>
            </a:pPr>
            <a:r>
              <a:rPr lang="en-US" sz="2400" dirty="0"/>
              <a:t>Reappraisal = higher engagement; higher learning outcomes</a:t>
            </a:r>
          </a:p>
          <a:p>
            <a:pPr marL="800100" lvl="1" indent="-342900">
              <a:buFont typeface="Arial" panose="020B0604020202020204" pitchFamily="34" charset="0"/>
              <a:buChar char="•"/>
            </a:pPr>
            <a:endParaRPr lang="en-US" dirty="0"/>
          </a:p>
        </p:txBody>
      </p:sp>
      <p:sp>
        <p:nvSpPr>
          <p:cNvPr id="13" name="TextBox 12">
            <a:extLst>
              <a:ext uri="{FF2B5EF4-FFF2-40B4-BE49-F238E27FC236}">
                <a16:creationId xmlns:a16="http://schemas.microsoft.com/office/drawing/2014/main" id="{A664FB90-442A-A947-B14F-25FFCA116838}"/>
              </a:ext>
            </a:extLst>
          </p:cNvPr>
          <p:cNvSpPr txBox="1"/>
          <p:nvPr/>
        </p:nvSpPr>
        <p:spPr>
          <a:xfrm>
            <a:off x="268357" y="5973240"/>
            <a:ext cx="116552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2. Strain, A. C., </a:t>
            </a:r>
            <a:r>
              <a:rPr lang="en-US" sz="1400" dirty="0" err="1"/>
              <a:t>D’Mello</a:t>
            </a:r>
            <a:r>
              <a:rPr lang="en-US" sz="1400" dirty="0"/>
              <a:t>, S.K. (2015). Affect regulation during learning: The enhancing effect of cognitive reappraisal</a:t>
            </a:r>
            <a:endParaRPr lang="en-US" sz="1400" dirty="0">
              <a:cs typeface="Calibri"/>
            </a:endParaRPr>
          </a:p>
        </p:txBody>
      </p:sp>
    </p:spTree>
    <p:extLst>
      <p:ext uri="{BB962C8B-B14F-4D97-AF65-F5344CB8AC3E}">
        <p14:creationId xmlns:p14="http://schemas.microsoft.com/office/powerpoint/2010/main" val="75002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laptops&#10;&#10;Description automatically generated with medium confidence">
            <a:extLst>
              <a:ext uri="{FF2B5EF4-FFF2-40B4-BE49-F238E27FC236}">
                <a16:creationId xmlns:a16="http://schemas.microsoft.com/office/drawing/2014/main" id="{E19D2326-B9DA-4942-A395-3674739EA482}"/>
              </a:ext>
            </a:extLst>
          </p:cNvPr>
          <p:cNvPicPr>
            <a:picLocks noChangeAspect="1"/>
          </p:cNvPicPr>
          <p:nvPr/>
        </p:nvPicPr>
        <p:blipFill>
          <a:blip r:embed="rId3">
            <a:alphaModFix amt="40000"/>
          </a:blip>
          <a:stretch>
            <a:fillRect/>
          </a:stretch>
        </p:blipFill>
        <p:spPr>
          <a:xfrm>
            <a:off x="1910141" y="-11112"/>
            <a:ext cx="10281859"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Motivating Emotions</a:t>
            </a:r>
            <a:endParaRPr lang="en-US" dirty="0"/>
          </a:p>
        </p:txBody>
      </p:sp>
      <p:sp>
        <p:nvSpPr>
          <p:cNvPr id="4" name="Content Placeholder 3">
            <a:extLst>
              <a:ext uri="{FF2B5EF4-FFF2-40B4-BE49-F238E27FC236}">
                <a16:creationId xmlns:a16="http://schemas.microsoft.com/office/drawing/2014/main" id="{48421FF8-DDE8-4FB1-A06D-677EA8F924A2}"/>
              </a:ext>
            </a:extLst>
          </p:cNvPr>
          <p:cNvSpPr>
            <a:spLocks noGrp="1"/>
          </p:cNvSpPr>
          <p:nvPr>
            <p:ph idx="1"/>
          </p:nvPr>
        </p:nvSpPr>
        <p:spPr>
          <a:xfrm>
            <a:off x="732804" y="3738216"/>
            <a:ext cx="2363303" cy="1953593"/>
          </a:xfrm>
        </p:spPr>
        <p:txBody>
          <a:bodyPr/>
          <a:lstStyle/>
          <a:p>
            <a:pPr marL="0" indent="0">
              <a:buNone/>
            </a:pPr>
            <a:r>
              <a:rPr lang="en-US" b="1" dirty="0">
                <a:effectLst>
                  <a:glow rad="38100">
                    <a:srgbClr val="000000">
                      <a:lumMod val="50000"/>
                      <a:lumOff val="50000"/>
                      <a:alpha val="20000"/>
                    </a:srgbClr>
                  </a:glow>
                  <a:outerShdw blurRad="44450" dist="12700" dir="13860000" algn="tl" rotWithShape="0">
                    <a:srgbClr val="000000">
                      <a:alpha val="20000"/>
                    </a:srgbClr>
                  </a:outerShdw>
                </a:effectLst>
                <a:cs typeface="Calibri"/>
              </a:rPr>
              <a:t>Appraisal of control and value</a:t>
            </a:r>
          </a:p>
        </p:txBody>
      </p:sp>
      <p:sp>
        <p:nvSpPr>
          <p:cNvPr id="5" name="Arrow: Right 4">
            <a:extLst>
              <a:ext uri="{FF2B5EF4-FFF2-40B4-BE49-F238E27FC236}">
                <a16:creationId xmlns:a16="http://schemas.microsoft.com/office/drawing/2014/main" id="{8E9132FD-D380-4F95-B58C-8090AF7AD205}"/>
              </a:ext>
            </a:extLst>
          </p:cNvPr>
          <p:cNvSpPr/>
          <p:nvPr/>
        </p:nvSpPr>
        <p:spPr>
          <a:xfrm>
            <a:off x="3243491" y="4533987"/>
            <a:ext cx="982869" cy="485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4521D68-8CE8-4100-BDD4-B5E4C8FE04C7}"/>
              </a:ext>
            </a:extLst>
          </p:cNvPr>
          <p:cNvSpPr txBox="1"/>
          <p:nvPr/>
        </p:nvSpPr>
        <p:spPr>
          <a:xfrm>
            <a:off x="4469710" y="4160492"/>
            <a:ext cx="21910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ACTIVATING OR DEACTIVATING ACTIVITY EMOTIONS</a:t>
            </a:r>
          </a:p>
        </p:txBody>
      </p:sp>
      <p:sp>
        <p:nvSpPr>
          <p:cNvPr id="9" name="Arrow: Right 8">
            <a:extLst>
              <a:ext uri="{FF2B5EF4-FFF2-40B4-BE49-F238E27FC236}">
                <a16:creationId xmlns:a16="http://schemas.microsoft.com/office/drawing/2014/main" id="{A67B2BCF-52D9-4C50-9CFD-66ADBDEB6A54}"/>
              </a:ext>
            </a:extLst>
          </p:cNvPr>
          <p:cNvSpPr/>
          <p:nvPr/>
        </p:nvSpPr>
        <p:spPr>
          <a:xfrm>
            <a:off x="6687675" y="4576781"/>
            <a:ext cx="982869" cy="485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2551D99-6FAA-4AFB-99FA-F588BE48EED1}"/>
              </a:ext>
            </a:extLst>
          </p:cNvPr>
          <p:cNvSpPr txBox="1"/>
          <p:nvPr/>
        </p:nvSpPr>
        <p:spPr>
          <a:xfrm>
            <a:off x="8366678" y="4424155"/>
            <a:ext cx="294198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LEARNING &amp; ACHIEVEMENT</a:t>
            </a:r>
          </a:p>
        </p:txBody>
      </p:sp>
      <p:sp>
        <p:nvSpPr>
          <p:cNvPr id="3" name="TextBox 2">
            <a:extLst>
              <a:ext uri="{FF2B5EF4-FFF2-40B4-BE49-F238E27FC236}">
                <a16:creationId xmlns:a16="http://schemas.microsoft.com/office/drawing/2014/main" id="{7EE2663D-1514-40AF-9783-15392C923534}"/>
              </a:ext>
            </a:extLst>
          </p:cNvPr>
          <p:cNvSpPr txBox="1"/>
          <p:nvPr/>
        </p:nvSpPr>
        <p:spPr>
          <a:xfrm>
            <a:off x="1179443" y="2217529"/>
            <a:ext cx="835328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Control-value theory</a:t>
            </a:r>
          </a:p>
          <a:p>
            <a:r>
              <a:rPr lang="en-US" dirty="0">
                <a:cs typeface="Calibri"/>
              </a:rPr>
              <a:t>(</a:t>
            </a:r>
            <a:r>
              <a:rPr lang="en-US" dirty="0" err="1">
                <a:cs typeface="Calibri"/>
              </a:rPr>
              <a:t>Pekrun</a:t>
            </a:r>
            <a:r>
              <a:rPr lang="en-US" dirty="0">
                <a:cs typeface="Calibri"/>
              </a:rPr>
              <a:t>, 1992)</a:t>
            </a:r>
          </a:p>
        </p:txBody>
      </p:sp>
    </p:spTree>
    <p:extLst>
      <p:ext uri="{BB962C8B-B14F-4D97-AF65-F5344CB8AC3E}">
        <p14:creationId xmlns:p14="http://schemas.microsoft.com/office/powerpoint/2010/main" val="229766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8" grpId="0"/>
      <p:bldP spid="9"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llow-Processing-Cats" descr="Shallow-Processing-Cats">
            <a:hlinkClick r:id="" action="ppaction://media"/>
            <a:extLst>
              <a:ext uri="{FF2B5EF4-FFF2-40B4-BE49-F238E27FC236}">
                <a16:creationId xmlns:a16="http://schemas.microsoft.com/office/drawing/2014/main" id="{18232CE6-20AF-3D4D-BB46-1CE5A98305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7135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laptops&#10;&#10;Description automatically generated with medium confidence">
            <a:extLst>
              <a:ext uri="{FF2B5EF4-FFF2-40B4-BE49-F238E27FC236}">
                <a16:creationId xmlns:a16="http://schemas.microsoft.com/office/drawing/2014/main" id="{E19D2326-B9DA-4942-A395-3674739EA482}"/>
              </a:ext>
            </a:extLst>
          </p:cNvPr>
          <p:cNvPicPr>
            <a:picLocks noChangeAspect="1"/>
          </p:cNvPicPr>
          <p:nvPr/>
        </p:nvPicPr>
        <p:blipFill>
          <a:blip r:embed="rId3">
            <a:alphaModFix amt="40000"/>
          </a:blip>
          <a:stretch>
            <a:fillRect/>
          </a:stretch>
        </p:blipFill>
        <p:spPr>
          <a:xfrm>
            <a:off x="1910141" y="-11112"/>
            <a:ext cx="10281859"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Motivating emotions</a:t>
            </a:r>
            <a:endParaRPr lang="en-US" dirty="0"/>
          </a:p>
        </p:txBody>
      </p:sp>
      <p:sp>
        <p:nvSpPr>
          <p:cNvPr id="3" name="TextBox 2">
            <a:extLst>
              <a:ext uri="{FF2B5EF4-FFF2-40B4-BE49-F238E27FC236}">
                <a16:creationId xmlns:a16="http://schemas.microsoft.com/office/drawing/2014/main" id="{7EE2663D-1514-40AF-9783-15392C923534}"/>
              </a:ext>
            </a:extLst>
          </p:cNvPr>
          <p:cNvSpPr txBox="1"/>
          <p:nvPr/>
        </p:nvSpPr>
        <p:spPr>
          <a:xfrm>
            <a:off x="1928573" y="6060926"/>
            <a:ext cx="83532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a:t>
            </a:r>
            <a:r>
              <a:rPr lang="en-US" dirty="0" err="1">
                <a:cs typeface="Calibri"/>
              </a:rPr>
              <a:t>Pekrun</a:t>
            </a:r>
            <a:r>
              <a:rPr lang="en-US" dirty="0">
                <a:cs typeface="Calibri"/>
              </a:rPr>
              <a:t>, 2014)</a:t>
            </a:r>
            <a:endParaRPr lang="en-US" dirty="0"/>
          </a:p>
        </p:txBody>
      </p:sp>
      <p:graphicFrame>
        <p:nvGraphicFramePr>
          <p:cNvPr id="13" name="Table 13">
            <a:extLst>
              <a:ext uri="{FF2B5EF4-FFF2-40B4-BE49-F238E27FC236}">
                <a16:creationId xmlns:a16="http://schemas.microsoft.com/office/drawing/2014/main" id="{01D3912D-9BC8-49DD-9BF1-86E3D58D3BE7}"/>
              </a:ext>
            </a:extLst>
          </p:cNvPr>
          <p:cNvGraphicFramePr>
            <a:graphicFrameLocks noGrp="1"/>
          </p:cNvGraphicFramePr>
          <p:nvPr>
            <p:extLst>
              <p:ext uri="{D42A27DB-BD31-4B8C-83A1-F6EECF244321}">
                <p14:modId xmlns:p14="http://schemas.microsoft.com/office/powerpoint/2010/main" val="1985880887"/>
              </p:ext>
            </p:extLst>
          </p:nvPr>
        </p:nvGraphicFramePr>
        <p:xfrm>
          <a:off x="1912289" y="2776463"/>
          <a:ext cx="8168640" cy="302260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1453853760"/>
                    </a:ext>
                  </a:extLst>
                </a:gridCol>
                <a:gridCol w="2722880">
                  <a:extLst>
                    <a:ext uri="{9D8B030D-6E8A-4147-A177-3AD203B41FA5}">
                      <a16:colId xmlns:a16="http://schemas.microsoft.com/office/drawing/2014/main" val="2451805205"/>
                    </a:ext>
                  </a:extLst>
                </a:gridCol>
                <a:gridCol w="2722880">
                  <a:extLst>
                    <a:ext uri="{9D8B030D-6E8A-4147-A177-3AD203B41FA5}">
                      <a16:colId xmlns:a16="http://schemas.microsoft.com/office/drawing/2014/main" val="358254905"/>
                    </a:ext>
                  </a:extLst>
                </a:gridCol>
              </a:tblGrid>
              <a:tr h="370840">
                <a:tc>
                  <a:txBody>
                    <a:bodyPr/>
                    <a:lstStyle/>
                    <a:p>
                      <a:endParaRPr lang="en-US"/>
                    </a:p>
                  </a:txBody>
                  <a:tcPr/>
                </a:tc>
                <a:tc>
                  <a:txBody>
                    <a:bodyPr/>
                    <a:lstStyle/>
                    <a:p>
                      <a:r>
                        <a:rPr lang="en-US" dirty="0"/>
                        <a:t>Activating</a:t>
                      </a:r>
                    </a:p>
                  </a:txBody>
                  <a:tcPr/>
                </a:tc>
                <a:tc>
                  <a:txBody>
                    <a:bodyPr/>
                    <a:lstStyle/>
                    <a:p>
                      <a:r>
                        <a:rPr lang="en-US" dirty="0"/>
                        <a:t>Deactivating</a:t>
                      </a:r>
                    </a:p>
                  </a:txBody>
                  <a:tcPr/>
                </a:tc>
                <a:extLst>
                  <a:ext uri="{0D108BD9-81ED-4DB2-BD59-A6C34878D82A}">
                    <a16:rowId xmlns:a16="http://schemas.microsoft.com/office/drawing/2014/main" val="2136474632"/>
                  </a:ext>
                </a:extLst>
              </a:tr>
              <a:tr h="370840">
                <a:tc>
                  <a:txBody>
                    <a:bodyPr/>
                    <a:lstStyle/>
                    <a:p>
                      <a:r>
                        <a:rPr lang="en-US" dirty="0"/>
                        <a:t>Positive</a:t>
                      </a:r>
                    </a:p>
                  </a:txBody>
                  <a:tcPr/>
                </a:tc>
                <a:tc>
                  <a:txBody>
                    <a:bodyPr/>
                    <a:lstStyle/>
                    <a:p>
                      <a:r>
                        <a:rPr lang="en-US" dirty="0"/>
                        <a:t>Enjoyment</a:t>
                      </a:r>
                    </a:p>
                    <a:p>
                      <a:pPr lvl="0">
                        <a:buNone/>
                      </a:pPr>
                      <a:r>
                        <a:rPr lang="en-US" dirty="0"/>
                        <a:t>Hope</a:t>
                      </a:r>
                    </a:p>
                    <a:p>
                      <a:pPr lvl="0">
                        <a:buNone/>
                      </a:pPr>
                      <a:r>
                        <a:rPr lang="en-US" dirty="0"/>
                        <a:t>Joy</a:t>
                      </a:r>
                    </a:p>
                    <a:p>
                      <a:pPr lvl="0">
                        <a:buNone/>
                      </a:pPr>
                      <a:r>
                        <a:rPr lang="en-US" dirty="0"/>
                        <a:t>Pride</a:t>
                      </a:r>
                    </a:p>
                  </a:txBody>
                  <a:tcPr/>
                </a:tc>
                <a:tc>
                  <a:txBody>
                    <a:bodyPr/>
                    <a:lstStyle/>
                    <a:p>
                      <a:r>
                        <a:rPr lang="en-US" dirty="0"/>
                        <a:t>Relaxation</a:t>
                      </a:r>
                    </a:p>
                    <a:p>
                      <a:pPr lvl="0">
                        <a:buNone/>
                      </a:pPr>
                      <a:r>
                        <a:rPr lang="en-US" dirty="0"/>
                        <a:t>Relief</a:t>
                      </a:r>
                    </a:p>
                    <a:p>
                      <a:pPr lvl="0">
                        <a:buNone/>
                      </a:pPr>
                      <a:r>
                        <a:rPr lang="en-US" dirty="0"/>
                        <a:t>Contentment</a:t>
                      </a:r>
                    </a:p>
                  </a:txBody>
                  <a:tcPr/>
                </a:tc>
                <a:extLst>
                  <a:ext uri="{0D108BD9-81ED-4DB2-BD59-A6C34878D82A}">
                    <a16:rowId xmlns:a16="http://schemas.microsoft.com/office/drawing/2014/main" val="3332839361"/>
                  </a:ext>
                </a:extLst>
              </a:tr>
              <a:tr h="370840">
                <a:tc>
                  <a:txBody>
                    <a:bodyPr/>
                    <a:lstStyle/>
                    <a:p>
                      <a:r>
                        <a:rPr lang="en-US" dirty="0"/>
                        <a:t>Negative</a:t>
                      </a:r>
                    </a:p>
                  </a:txBody>
                  <a:tcPr/>
                </a:tc>
                <a:tc>
                  <a:txBody>
                    <a:bodyPr/>
                    <a:lstStyle/>
                    <a:p>
                      <a:r>
                        <a:rPr lang="en-US" dirty="0"/>
                        <a:t>Anger</a:t>
                      </a:r>
                    </a:p>
                    <a:p>
                      <a:pPr lvl="0">
                        <a:buNone/>
                      </a:pPr>
                      <a:r>
                        <a:rPr lang="en-US" dirty="0"/>
                        <a:t>Anxiety</a:t>
                      </a:r>
                    </a:p>
                    <a:p>
                      <a:pPr lvl="0">
                        <a:buNone/>
                      </a:pPr>
                      <a:r>
                        <a:rPr lang="en-US" dirty="0"/>
                        <a:t>Shame</a:t>
                      </a:r>
                    </a:p>
                  </a:txBody>
                  <a:tcPr/>
                </a:tc>
                <a:tc>
                  <a:txBody>
                    <a:bodyPr/>
                    <a:lstStyle/>
                    <a:p>
                      <a:r>
                        <a:rPr lang="en-US" dirty="0"/>
                        <a:t>Boredom</a:t>
                      </a:r>
                    </a:p>
                    <a:p>
                      <a:pPr lvl="0">
                        <a:buNone/>
                      </a:pPr>
                      <a:r>
                        <a:rPr lang="en-US" dirty="0"/>
                        <a:t>Frustration</a:t>
                      </a:r>
                    </a:p>
                    <a:p>
                      <a:pPr lvl="0">
                        <a:buNone/>
                      </a:pPr>
                      <a:r>
                        <a:rPr lang="en-US" dirty="0"/>
                        <a:t>Hopelessness</a:t>
                      </a:r>
                    </a:p>
                    <a:p>
                      <a:pPr lvl="0">
                        <a:buNone/>
                      </a:pPr>
                      <a:r>
                        <a:rPr lang="en-US" dirty="0"/>
                        <a:t>Sadness</a:t>
                      </a:r>
                    </a:p>
                    <a:p>
                      <a:pPr lvl="0">
                        <a:buNone/>
                      </a:pPr>
                      <a:r>
                        <a:rPr lang="en-US" dirty="0"/>
                        <a:t>Disappointment</a:t>
                      </a:r>
                    </a:p>
                  </a:txBody>
                  <a:tcPr/>
                </a:tc>
                <a:extLst>
                  <a:ext uri="{0D108BD9-81ED-4DB2-BD59-A6C34878D82A}">
                    <a16:rowId xmlns:a16="http://schemas.microsoft.com/office/drawing/2014/main" val="17819920"/>
                  </a:ext>
                </a:extLst>
              </a:tr>
            </a:tbl>
          </a:graphicData>
        </a:graphic>
      </p:graphicFrame>
    </p:spTree>
    <p:extLst>
      <p:ext uri="{BB962C8B-B14F-4D97-AF65-F5344CB8AC3E}">
        <p14:creationId xmlns:p14="http://schemas.microsoft.com/office/powerpoint/2010/main" val="206058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laptops&#10;&#10;Description automatically generated with medium confidence">
            <a:extLst>
              <a:ext uri="{FF2B5EF4-FFF2-40B4-BE49-F238E27FC236}">
                <a16:creationId xmlns:a16="http://schemas.microsoft.com/office/drawing/2014/main" id="{E19D2326-B9DA-4942-A395-3674739EA482}"/>
              </a:ext>
            </a:extLst>
          </p:cNvPr>
          <p:cNvPicPr>
            <a:picLocks noChangeAspect="1"/>
          </p:cNvPicPr>
          <p:nvPr/>
        </p:nvPicPr>
        <p:blipFill>
          <a:blip r:embed="rId3">
            <a:alphaModFix amt="40000"/>
          </a:blip>
          <a:stretch>
            <a:fillRect/>
          </a:stretch>
        </p:blipFill>
        <p:spPr>
          <a:xfrm>
            <a:off x="1910141" y="-11112"/>
            <a:ext cx="10281859"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Emotions and motivation: A study</a:t>
            </a:r>
            <a:endParaRPr lang="en-US" dirty="0"/>
          </a:p>
        </p:txBody>
      </p:sp>
      <p:sp>
        <p:nvSpPr>
          <p:cNvPr id="12" name="TextBox 11">
            <a:extLst>
              <a:ext uri="{FF2B5EF4-FFF2-40B4-BE49-F238E27FC236}">
                <a16:creationId xmlns:a16="http://schemas.microsoft.com/office/drawing/2014/main" id="{C229836C-C5BA-4413-94E8-005B337824D2}"/>
              </a:ext>
            </a:extLst>
          </p:cNvPr>
          <p:cNvSpPr txBox="1"/>
          <p:nvPr/>
        </p:nvSpPr>
        <p:spPr>
          <a:xfrm>
            <a:off x="969617" y="6071703"/>
            <a:ext cx="105067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Stark, L., Malkmus, E., Stark, R., Brunken, R., &amp; Park, B. (2018). Learning-related emotions in multimedia learning: An application of control-value theory</a:t>
            </a:r>
          </a:p>
        </p:txBody>
      </p:sp>
      <p:sp>
        <p:nvSpPr>
          <p:cNvPr id="4" name="Arrow: Up 3">
            <a:extLst>
              <a:ext uri="{FF2B5EF4-FFF2-40B4-BE49-F238E27FC236}">
                <a16:creationId xmlns:a16="http://schemas.microsoft.com/office/drawing/2014/main" id="{BC5A1515-E680-4C21-9539-844BD5450AE1}"/>
              </a:ext>
            </a:extLst>
          </p:cNvPr>
          <p:cNvSpPr/>
          <p:nvPr/>
        </p:nvSpPr>
        <p:spPr>
          <a:xfrm>
            <a:off x="1458379" y="2420751"/>
            <a:ext cx="452783" cy="7509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9DC351A9-9ED7-48E4-87A7-21C05DD18993}"/>
              </a:ext>
            </a:extLst>
          </p:cNvPr>
          <p:cNvSpPr/>
          <p:nvPr/>
        </p:nvSpPr>
        <p:spPr>
          <a:xfrm>
            <a:off x="1458379" y="3757012"/>
            <a:ext cx="452783" cy="7509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3388A3F-873C-4637-A04D-19E4D4511D5F}"/>
              </a:ext>
            </a:extLst>
          </p:cNvPr>
          <p:cNvSpPr txBox="1"/>
          <p:nvPr/>
        </p:nvSpPr>
        <p:spPr>
          <a:xfrm>
            <a:off x="1995971" y="280214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Learner control</a:t>
            </a:r>
          </a:p>
        </p:txBody>
      </p:sp>
      <p:sp>
        <p:nvSpPr>
          <p:cNvPr id="11" name="Arrow: Up 10">
            <a:extLst>
              <a:ext uri="{FF2B5EF4-FFF2-40B4-BE49-F238E27FC236}">
                <a16:creationId xmlns:a16="http://schemas.microsoft.com/office/drawing/2014/main" id="{98E83AAA-9303-4FC1-8E92-38C2E2317143}"/>
              </a:ext>
            </a:extLst>
          </p:cNvPr>
          <p:cNvSpPr/>
          <p:nvPr/>
        </p:nvSpPr>
        <p:spPr>
          <a:xfrm>
            <a:off x="6328553" y="2464925"/>
            <a:ext cx="452783" cy="7509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F366C76-AE4C-4138-8174-CEABD4B7253E}"/>
              </a:ext>
            </a:extLst>
          </p:cNvPr>
          <p:cNvSpPr txBox="1"/>
          <p:nvPr/>
        </p:nvSpPr>
        <p:spPr>
          <a:xfrm>
            <a:off x="6888232" y="280214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Learning outcomes</a:t>
            </a:r>
            <a:endParaRPr lang="en-US" sz="2400" dirty="0">
              <a:cs typeface="Calibri"/>
            </a:endParaRPr>
          </a:p>
        </p:txBody>
      </p:sp>
      <p:sp>
        <p:nvSpPr>
          <p:cNvPr id="14" name="TextBox 13">
            <a:extLst>
              <a:ext uri="{FF2B5EF4-FFF2-40B4-BE49-F238E27FC236}">
                <a16:creationId xmlns:a16="http://schemas.microsoft.com/office/drawing/2014/main" id="{B8790B34-28C1-48F4-95BB-3D22E78F7361}"/>
              </a:ext>
            </a:extLst>
          </p:cNvPr>
          <p:cNvSpPr txBox="1"/>
          <p:nvPr/>
        </p:nvSpPr>
        <p:spPr>
          <a:xfrm>
            <a:off x="2029101" y="3895447"/>
            <a:ext cx="294198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Learner task value + control</a:t>
            </a:r>
          </a:p>
        </p:txBody>
      </p:sp>
      <p:sp>
        <p:nvSpPr>
          <p:cNvPr id="15" name="Arrow: Up 14">
            <a:extLst>
              <a:ext uri="{FF2B5EF4-FFF2-40B4-BE49-F238E27FC236}">
                <a16:creationId xmlns:a16="http://schemas.microsoft.com/office/drawing/2014/main" id="{61BAABBD-436B-4119-971C-DFCAB06B3837}"/>
              </a:ext>
            </a:extLst>
          </p:cNvPr>
          <p:cNvSpPr/>
          <p:nvPr/>
        </p:nvSpPr>
        <p:spPr>
          <a:xfrm>
            <a:off x="6339596" y="3801185"/>
            <a:ext cx="452783" cy="7509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C168024-5895-4973-953B-16BA42AC3D2B}"/>
              </a:ext>
            </a:extLst>
          </p:cNvPr>
          <p:cNvSpPr txBox="1"/>
          <p:nvPr/>
        </p:nvSpPr>
        <p:spPr>
          <a:xfrm>
            <a:off x="6888231" y="4116316"/>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Learning outcomes</a:t>
            </a:r>
          </a:p>
        </p:txBody>
      </p:sp>
      <p:sp>
        <p:nvSpPr>
          <p:cNvPr id="3" name="Arrow: Right 2">
            <a:extLst>
              <a:ext uri="{FF2B5EF4-FFF2-40B4-BE49-F238E27FC236}">
                <a16:creationId xmlns:a16="http://schemas.microsoft.com/office/drawing/2014/main" id="{E1B250AD-0CCB-4496-8A3C-B10DA1D22855}"/>
              </a:ext>
            </a:extLst>
          </p:cNvPr>
          <p:cNvSpPr/>
          <p:nvPr/>
        </p:nvSpPr>
        <p:spPr>
          <a:xfrm>
            <a:off x="4844795" y="2844335"/>
            <a:ext cx="982869" cy="485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8C3F7A78-C8AE-415B-A737-A00EC3E7543B}"/>
              </a:ext>
            </a:extLst>
          </p:cNvPr>
          <p:cNvSpPr/>
          <p:nvPr/>
        </p:nvSpPr>
        <p:spPr>
          <a:xfrm>
            <a:off x="4932453" y="4113645"/>
            <a:ext cx="982869" cy="485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94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laptops&#10;&#10;Description automatically generated with medium confidence">
            <a:extLst>
              <a:ext uri="{FF2B5EF4-FFF2-40B4-BE49-F238E27FC236}">
                <a16:creationId xmlns:a16="http://schemas.microsoft.com/office/drawing/2014/main" id="{E19D2326-B9DA-4942-A395-3674739EA482}"/>
              </a:ext>
            </a:extLst>
          </p:cNvPr>
          <p:cNvPicPr>
            <a:picLocks noChangeAspect="1"/>
          </p:cNvPicPr>
          <p:nvPr/>
        </p:nvPicPr>
        <p:blipFill>
          <a:blip r:embed="rId3">
            <a:alphaModFix amt="40000"/>
          </a:blip>
          <a:stretch>
            <a:fillRect/>
          </a:stretch>
        </p:blipFill>
        <p:spPr>
          <a:xfrm>
            <a:off x="1910141" y="-11112"/>
            <a:ext cx="10281859"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79514"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a:xfrm>
            <a:off x="375861" y="217281"/>
            <a:ext cx="9905998" cy="1905000"/>
          </a:xfrm>
        </p:spPr>
        <p:txBody>
          <a:bodyPr>
            <a:normAutofit/>
          </a:bodyPr>
          <a:lstStyle/>
          <a:p>
            <a:r>
              <a:rPr lang="en-US" sz="4400" cap="none" dirty="0">
                <a:solidFill>
                  <a:schemeClr val="tx1"/>
                </a:solidFill>
                <a:effectLst/>
              </a:rPr>
              <a:t>Managing emotional/cognitive resources</a:t>
            </a:r>
            <a:endParaRPr lang="en-US" dirty="0">
              <a:solidFill>
                <a:schemeClr val="tx1"/>
              </a:solidFill>
            </a:endParaRPr>
          </a:p>
        </p:txBody>
      </p:sp>
      <p:pic>
        <p:nvPicPr>
          <p:cNvPr id="5" name="Picture 7">
            <a:extLst>
              <a:ext uri="{FF2B5EF4-FFF2-40B4-BE49-F238E27FC236}">
                <a16:creationId xmlns:a16="http://schemas.microsoft.com/office/drawing/2014/main" id="{CEFBD2C9-A52B-40D6-B43B-948315991FEA}"/>
              </a:ext>
            </a:extLst>
          </p:cNvPr>
          <p:cNvPicPr>
            <a:picLocks noChangeAspect="1"/>
          </p:cNvPicPr>
          <p:nvPr/>
        </p:nvPicPr>
        <p:blipFill>
          <a:blip r:embed="rId4"/>
          <a:stretch>
            <a:fillRect/>
          </a:stretch>
        </p:blipFill>
        <p:spPr>
          <a:xfrm>
            <a:off x="2482574" y="2175013"/>
            <a:ext cx="5526156" cy="4155660"/>
          </a:xfrm>
          <a:prstGeom prst="rect">
            <a:avLst/>
          </a:prstGeom>
        </p:spPr>
      </p:pic>
      <p:sp>
        <p:nvSpPr>
          <p:cNvPr id="8" name="TextBox 7">
            <a:extLst>
              <a:ext uri="{FF2B5EF4-FFF2-40B4-BE49-F238E27FC236}">
                <a16:creationId xmlns:a16="http://schemas.microsoft.com/office/drawing/2014/main" id="{C065A0B4-82DB-49B6-AA4B-DE4C9864797C}"/>
              </a:ext>
            </a:extLst>
          </p:cNvPr>
          <p:cNvSpPr txBox="1"/>
          <p:nvPr/>
        </p:nvSpPr>
        <p:spPr>
          <a:xfrm>
            <a:off x="3675271" y="6436138"/>
            <a:ext cx="33837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Img</a:t>
            </a:r>
            <a:r>
              <a:rPr lang="en-US" dirty="0"/>
              <a:t>: mcdreeamiemusings.com</a:t>
            </a:r>
          </a:p>
        </p:txBody>
      </p:sp>
      <p:sp>
        <p:nvSpPr>
          <p:cNvPr id="3" name="Rectangle 2">
            <a:extLst>
              <a:ext uri="{FF2B5EF4-FFF2-40B4-BE49-F238E27FC236}">
                <a16:creationId xmlns:a16="http://schemas.microsoft.com/office/drawing/2014/main" id="{5A022C8E-2777-2E49-A2F5-55A791EAB046}"/>
              </a:ext>
            </a:extLst>
          </p:cNvPr>
          <p:cNvSpPr/>
          <p:nvPr/>
        </p:nvSpPr>
        <p:spPr>
          <a:xfrm>
            <a:off x="6279322" y="3429000"/>
            <a:ext cx="1716156" cy="1656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11" name="Group 10">
            <a:extLst>
              <a:ext uri="{FF2B5EF4-FFF2-40B4-BE49-F238E27FC236}">
                <a16:creationId xmlns:a16="http://schemas.microsoft.com/office/drawing/2014/main" id="{328C7A28-7F90-7E45-9D6F-CCE3DB477D27}"/>
              </a:ext>
            </a:extLst>
          </p:cNvPr>
          <p:cNvGrpSpPr/>
          <p:nvPr/>
        </p:nvGrpSpPr>
        <p:grpSpPr>
          <a:xfrm>
            <a:off x="6279013" y="3777355"/>
            <a:ext cx="1789661" cy="646331"/>
            <a:chOff x="6279013" y="3777355"/>
            <a:chExt cx="1789661" cy="646331"/>
          </a:xfrm>
        </p:grpSpPr>
        <p:sp>
          <p:nvSpPr>
            <p:cNvPr id="4" name="TextBox 3">
              <a:extLst>
                <a:ext uri="{FF2B5EF4-FFF2-40B4-BE49-F238E27FC236}">
                  <a16:creationId xmlns:a16="http://schemas.microsoft.com/office/drawing/2014/main" id="{07C4703A-9FC7-664B-918D-3CB3C5EE5B1A}"/>
                </a:ext>
              </a:extLst>
            </p:cNvPr>
            <p:cNvSpPr txBox="1"/>
            <p:nvPr/>
          </p:nvSpPr>
          <p:spPr>
            <a:xfrm>
              <a:off x="6754501" y="3777355"/>
              <a:ext cx="1314173" cy="646331"/>
            </a:xfrm>
            <a:prstGeom prst="rect">
              <a:avLst/>
            </a:prstGeom>
            <a:noFill/>
          </p:spPr>
          <p:txBody>
            <a:bodyPr wrap="square" rtlCol="0">
              <a:spAutoFit/>
            </a:bodyPr>
            <a:lstStyle/>
            <a:p>
              <a:r>
                <a:rPr lang="en-US" sz="1200" b="1" dirty="0">
                  <a:solidFill>
                    <a:schemeClr val="bg1"/>
                  </a:solidFill>
                  <a:latin typeface="Arial" panose="020B0604020202020204" pitchFamily="34" charset="0"/>
                  <a:ea typeface="Verdana" panose="020B0604030504040204" pitchFamily="34" charset="0"/>
                  <a:cs typeface="Arial" panose="020B0604020202020204" pitchFamily="34" charset="0"/>
                </a:rPr>
                <a:t>impact of</a:t>
              </a:r>
            </a:p>
            <a:p>
              <a:r>
                <a:rPr lang="en-US" sz="1200" b="1" dirty="0">
                  <a:solidFill>
                    <a:schemeClr val="bg1"/>
                  </a:solidFill>
                  <a:latin typeface="Arial" panose="020B0604020202020204" pitchFamily="34" charset="0"/>
                  <a:ea typeface="Verdana" panose="020B0604030504040204" pitchFamily="34" charset="0"/>
                  <a:cs typeface="Arial" panose="020B0604020202020204" pitchFamily="34" charset="0"/>
                </a:rPr>
                <a:t>affect/emotion</a:t>
              </a:r>
            </a:p>
            <a:p>
              <a:r>
                <a:rPr lang="en-US" sz="1200" b="1" dirty="0">
                  <a:solidFill>
                    <a:schemeClr val="bg1"/>
                  </a:solidFill>
                  <a:latin typeface="Arial" panose="020B0604020202020204" pitchFamily="34" charset="0"/>
                  <a:ea typeface="Verdana" panose="020B0604030504040204" pitchFamily="34" charset="0"/>
                  <a:cs typeface="Arial" panose="020B0604020202020204" pitchFamily="34" charset="0"/>
                </a:rPr>
                <a:t>support</a:t>
              </a:r>
            </a:p>
          </p:txBody>
        </p:sp>
        <p:sp>
          <p:nvSpPr>
            <p:cNvPr id="6" name="Oval 5">
              <a:extLst>
                <a:ext uri="{FF2B5EF4-FFF2-40B4-BE49-F238E27FC236}">
                  <a16:creationId xmlns:a16="http://schemas.microsoft.com/office/drawing/2014/main" id="{61BA43BE-ABC1-BD42-B39E-EA3B3AE6D673}"/>
                </a:ext>
              </a:extLst>
            </p:cNvPr>
            <p:cNvSpPr/>
            <p:nvPr/>
          </p:nvSpPr>
          <p:spPr>
            <a:xfrm>
              <a:off x="6279013" y="3777355"/>
              <a:ext cx="475488" cy="475488"/>
            </a:xfrm>
            <a:prstGeom prst="ellipse">
              <a:avLst/>
            </a:prstGeom>
            <a:solidFill>
              <a:srgbClr val="6B9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n 8">
              <a:extLst>
                <a:ext uri="{FF2B5EF4-FFF2-40B4-BE49-F238E27FC236}">
                  <a16:creationId xmlns:a16="http://schemas.microsoft.com/office/drawing/2014/main" id="{95169EE0-957D-DC4E-97AE-B54C1918C943}"/>
                </a:ext>
              </a:extLst>
            </p:cNvPr>
            <p:cNvSpPr/>
            <p:nvPr/>
          </p:nvSpPr>
          <p:spPr>
            <a:xfrm>
              <a:off x="6317182" y="3810000"/>
              <a:ext cx="410817" cy="410817"/>
            </a:xfrm>
            <a:prstGeom prst="sun">
              <a:avLst>
                <a:gd name="adj" fmla="val 34677"/>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530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laptops&#10;&#10;Description automatically generated with medium confidence">
            <a:extLst>
              <a:ext uri="{FF2B5EF4-FFF2-40B4-BE49-F238E27FC236}">
                <a16:creationId xmlns:a16="http://schemas.microsoft.com/office/drawing/2014/main" id="{E19D2326-B9DA-4942-A395-3674739EA482}"/>
              </a:ext>
            </a:extLst>
          </p:cNvPr>
          <p:cNvPicPr>
            <a:picLocks noChangeAspect="1"/>
          </p:cNvPicPr>
          <p:nvPr/>
        </p:nvPicPr>
        <p:blipFill>
          <a:blip r:embed="rId3">
            <a:alphaModFix amt="40000"/>
          </a:blip>
          <a:stretch>
            <a:fillRect/>
          </a:stretch>
        </p:blipFill>
        <p:spPr>
          <a:xfrm>
            <a:off x="1910141" y="-11112"/>
            <a:ext cx="10281859"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cs typeface="Calibri Light"/>
              </a:rPr>
              <a:t>New approaches</a:t>
            </a:r>
          </a:p>
        </p:txBody>
      </p:sp>
      <p:sp>
        <p:nvSpPr>
          <p:cNvPr id="3" name="TextBox 2">
            <a:extLst>
              <a:ext uri="{FF2B5EF4-FFF2-40B4-BE49-F238E27FC236}">
                <a16:creationId xmlns:a16="http://schemas.microsoft.com/office/drawing/2014/main" id="{1BDACE3B-4D80-4CF1-8041-1C1D2AB39195}"/>
              </a:ext>
            </a:extLst>
          </p:cNvPr>
          <p:cNvSpPr txBox="1"/>
          <p:nvPr/>
        </p:nvSpPr>
        <p:spPr>
          <a:xfrm>
            <a:off x="1201530" y="2151268"/>
            <a:ext cx="1068567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3200" dirty="0">
                <a:latin typeface="+mj-lt"/>
              </a:rPr>
              <a:t>Cognitive-affective theory of learning with media (CATLM), (Moreno, 2005):</a:t>
            </a:r>
          </a:p>
          <a:p>
            <a:pPr marL="457200" indent="-457200">
              <a:buAutoNum type="arabicPeriod"/>
            </a:pPr>
            <a:r>
              <a:rPr lang="en-US" sz="3200" dirty="0">
                <a:latin typeface="+mj-lt"/>
                <a:cs typeface="Calibri"/>
              </a:rPr>
              <a:t>Augmented Cognitive Load theory (Huk &amp; Ludwigs, 2009)</a:t>
            </a:r>
          </a:p>
          <a:p>
            <a:pPr marL="457200" indent="-457200">
              <a:buAutoNum type="arabicPeriod"/>
            </a:pPr>
            <a:r>
              <a:rPr lang="en-US" sz="3200" dirty="0">
                <a:latin typeface="+mj-lt"/>
                <a:cs typeface="Calibri"/>
              </a:rPr>
              <a:t>Integrated Model of Cognitive-Affective Learning with Media (ICALM), (</a:t>
            </a:r>
            <a:r>
              <a:rPr lang="en-US" sz="3200" dirty="0" err="1">
                <a:latin typeface="+mj-lt"/>
                <a:cs typeface="Calibri"/>
              </a:rPr>
              <a:t>Plass</a:t>
            </a:r>
            <a:r>
              <a:rPr lang="en-US" sz="3200" dirty="0">
                <a:latin typeface="+mj-lt"/>
                <a:cs typeface="Calibri"/>
              </a:rPr>
              <a:t> &amp; Kaplan, 2016)</a:t>
            </a:r>
          </a:p>
          <a:p>
            <a:pPr marL="457200" indent="-457200">
              <a:buAutoNum type="arabicPeriod"/>
            </a:pPr>
            <a:endParaRPr lang="en-US" sz="3200" dirty="0">
              <a:latin typeface="+mj-lt"/>
              <a:cs typeface="Calibri"/>
            </a:endParaRPr>
          </a:p>
        </p:txBody>
      </p:sp>
    </p:spTree>
    <p:extLst>
      <p:ext uri="{BB962C8B-B14F-4D97-AF65-F5344CB8AC3E}">
        <p14:creationId xmlns:p14="http://schemas.microsoft.com/office/powerpoint/2010/main" val="337032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tables&#10;&#10;Description automatically generated with medium confidence">
            <a:extLst>
              <a:ext uri="{FF2B5EF4-FFF2-40B4-BE49-F238E27FC236}">
                <a16:creationId xmlns:a16="http://schemas.microsoft.com/office/drawing/2014/main" id="{4B319A05-DF30-D54C-B6E4-671EF0E85F1B}"/>
              </a:ext>
            </a:extLst>
          </p:cNvPr>
          <p:cNvPicPr>
            <a:picLocks noChangeAspect="1"/>
          </p:cNvPicPr>
          <p:nvPr/>
        </p:nvPicPr>
        <p:blipFill>
          <a:blip r:embed="rId3">
            <a:alphaModFix amt="40000"/>
          </a:blip>
          <a:stretch>
            <a:fillRect/>
          </a:stretch>
        </p:blipFill>
        <p:spPr>
          <a:xfrm>
            <a:off x="3044824" y="0"/>
            <a:ext cx="9144000"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0"/>
            <a:ext cx="12188824"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3803D75-96E7-8144-82BC-7434DCEFEB93}"/>
              </a:ext>
            </a:extLst>
          </p:cNvPr>
          <p:cNvSpPr txBox="1"/>
          <p:nvPr/>
        </p:nvSpPr>
        <p:spPr>
          <a:xfrm>
            <a:off x="0" y="1274309"/>
            <a:ext cx="12188824" cy="6247864"/>
          </a:xfrm>
          <a:prstGeom prst="rect">
            <a:avLst/>
          </a:prstGeom>
          <a:noFill/>
        </p:spPr>
        <p:txBody>
          <a:bodyPr wrap="square" rtlCol="0">
            <a:spAutoFit/>
          </a:bodyPr>
          <a:lstStyle/>
          <a:p>
            <a:pPr algn="ctr"/>
            <a:r>
              <a:rPr lang="en-US" sz="40000" dirty="0">
                <a:solidFill>
                  <a:schemeClr val="tx1">
                    <a:alpha val="20000"/>
                  </a:schemeClr>
                </a:solidFill>
                <a:latin typeface="Helvetica" pitchFamily="2" charset="0"/>
              </a:rPr>
              <a:t>5</a:t>
            </a:r>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a:xfrm>
            <a:off x="1141413" y="609600"/>
            <a:ext cx="11464244" cy="1905000"/>
          </a:xfrm>
        </p:spPr>
        <p:txBody>
          <a:bodyPr>
            <a:normAutofit/>
          </a:bodyPr>
          <a:lstStyle/>
          <a:p>
            <a:r>
              <a:rPr lang="en-US" sz="4400" cap="none" dirty="0">
                <a:solidFill>
                  <a:schemeClr val="tx1"/>
                </a:solidFill>
                <a:effectLst/>
              </a:rPr>
              <a:t>Active Learning and Instructional Strategies</a:t>
            </a:r>
          </a:p>
        </p:txBody>
      </p:sp>
    </p:spTree>
    <p:extLst>
      <p:ext uri="{BB962C8B-B14F-4D97-AF65-F5344CB8AC3E}">
        <p14:creationId xmlns:p14="http://schemas.microsoft.com/office/powerpoint/2010/main" val="369098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sitting at a table with a computer&#10;&#10;Description automatically generated with medium confidence">
            <a:extLst>
              <a:ext uri="{FF2B5EF4-FFF2-40B4-BE49-F238E27FC236}">
                <a16:creationId xmlns:a16="http://schemas.microsoft.com/office/drawing/2014/main" id="{CBD40E54-F83E-7345-BC64-FF536453F977}"/>
              </a:ext>
            </a:extLst>
          </p:cNvPr>
          <p:cNvPicPr>
            <a:picLocks noChangeAspect="1"/>
          </p:cNvPicPr>
          <p:nvPr/>
        </p:nvPicPr>
        <p:blipFill>
          <a:blip r:embed="rId3">
            <a:alphaModFix amt="50000"/>
          </a:blip>
          <a:stretch>
            <a:fillRect/>
          </a:stretch>
        </p:blipFill>
        <p:spPr>
          <a:xfrm>
            <a:off x="2275243" y="-11112"/>
            <a:ext cx="9910405"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Problematizing Active Learning</a:t>
            </a:r>
          </a:p>
        </p:txBody>
      </p:sp>
      <p:sp>
        <p:nvSpPr>
          <p:cNvPr id="6" name="Content Placeholder 2">
            <a:extLst>
              <a:ext uri="{FF2B5EF4-FFF2-40B4-BE49-F238E27FC236}">
                <a16:creationId xmlns:a16="http://schemas.microsoft.com/office/drawing/2014/main" id="{9006FA59-6862-0F47-8845-D1BC77537209}"/>
              </a:ext>
            </a:extLst>
          </p:cNvPr>
          <p:cNvSpPr>
            <a:spLocks noGrp="1"/>
          </p:cNvSpPr>
          <p:nvPr>
            <p:ph idx="1"/>
          </p:nvPr>
        </p:nvSpPr>
        <p:spPr>
          <a:xfrm>
            <a:off x="1141412" y="2666999"/>
            <a:ext cx="10269050" cy="3124201"/>
          </a:xfrm>
        </p:spPr>
        <p:txBody>
          <a:bodyPr anchor="t">
            <a:normAutofit/>
          </a:bodyPr>
          <a:lstStyle/>
          <a:p>
            <a:pPr marL="0" indent="0">
              <a:buNone/>
            </a:pPr>
            <a:r>
              <a:rPr lang="en-US" sz="3200" cap="none" dirty="0">
                <a:solidFill>
                  <a:schemeClr val="tx1"/>
                </a:solidFill>
                <a:effectLst/>
                <a:latin typeface="+mj-lt"/>
              </a:rPr>
              <a:t>Goal: Provide principles for thinking about how best to overcome passivity by addressing the integrated cognitive and affective processing strategies.</a:t>
            </a:r>
            <a:endParaRPr lang="en-US" sz="3200" cap="none" dirty="0">
              <a:solidFill>
                <a:schemeClr val="tx1"/>
              </a:solidFill>
              <a:effectLst/>
              <a:latin typeface="Calibri Light"/>
              <a:cs typeface="Calibri Light"/>
            </a:endParaRPr>
          </a:p>
        </p:txBody>
      </p:sp>
    </p:spTree>
    <p:extLst>
      <p:ext uri="{BB962C8B-B14F-4D97-AF65-F5344CB8AC3E}">
        <p14:creationId xmlns:p14="http://schemas.microsoft.com/office/powerpoint/2010/main" val="198494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laptops&#10;&#10;Description automatically generated with medium confidence">
            <a:extLst>
              <a:ext uri="{FF2B5EF4-FFF2-40B4-BE49-F238E27FC236}">
                <a16:creationId xmlns:a16="http://schemas.microsoft.com/office/drawing/2014/main" id="{E19D2326-B9DA-4942-A395-3674739EA482}"/>
              </a:ext>
            </a:extLst>
          </p:cNvPr>
          <p:cNvPicPr>
            <a:picLocks noChangeAspect="1"/>
          </p:cNvPicPr>
          <p:nvPr/>
        </p:nvPicPr>
        <p:blipFill>
          <a:blip r:embed="rId3">
            <a:alphaModFix amt="40000"/>
          </a:blip>
          <a:stretch>
            <a:fillRect/>
          </a:stretch>
        </p:blipFill>
        <p:spPr>
          <a:xfrm>
            <a:off x="1910141" y="-11112"/>
            <a:ext cx="10281859"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7EAA7B7-192F-CF4E-9F4C-D76C9FD47184}"/>
              </a:ext>
            </a:extLst>
          </p:cNvPr>
          <p:cNvPicPr>
            <a:picLocks noChangeAspect="1"/>
          </p:cNvPicPr>
          <p:nvPr/>
        </p:nvPicPr>
        <p:blipFill>
          <a:blip r:embed="rId4"/>
          <a:stretch>
            <a:fillRect/>
          </a:stretch>
        </p:blipFill>
        <p:spPr>
          <a:xfrm>
            <a:off x="1910141" y="442408"/>
            <a:ext cx="7620000" cy="5715000"/>
          </a:xfrm>
          <a:prstGeom prst="rect">
            <a:avLst/>
          </a:prstGeom>
        </p:spPr>
      </p:pic>
    </p:spTree>
    <p:extLst>
      <p:ext uri="{BB962C8B-B14F-4D97-AF65-F5344CB8AC3E}">
        <p14:creationId xmlns:p14="http://schemas.microsoft.com/office/powerpoint/2010/main" val="204601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tables&#10;&#10;Description automatically generated with medium confidence">
            <a:extLst>
              <a:ext uri="{FF2B5EF4-FFF2-40B4-BE49-F238E27FC236}">
                <a16:creationId xmlns:a16="http://schemas.microsoft.com/office/drawing/2014/main" id="{4B319A05-DF30-D54C-B6E4-671EF0E85F1B}"/>
              </a:ext>
            </a:extLst>
          </p:cNvPr>
          <p:cNvPicPr>
            <a:picLocks noChangeAspect="1"/>
          </p:cNvPicPr>
          <p:nvPr/>
        </p:nvPicPr>
        <p:blipFill>
          <a:blip r:embed="rId3">
            <a:alphaModFix amt="40000"/>
          </a:blip>
          <a:stretch>
            <a:fillRect/>
          </a:stretch>
        </p:blipFill>
        <p:spPr>
          <a:xfrm>
            <a:off x="3044824" y="0"/>
            <a:ext cx="9144000"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0"/>
            <a:ext cx="12188824"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a:xfrm>
            <a:off x="1141413" y="609600"/>
            <a:ext cx="11464244" cy="977348"/>
          </a:xfrm>
        </p:spPr>
        <p:txBody>
          <a:bodyPr>
            <a:normAutofit/>
          </a:bodyPr>
          <a:lstStyle/>
          <a:p>
            <a:r>
              <a:rPr lang="en-US" sz="4400" cap="none" dirty="0">
                <a:solidFill>
                  <a:schemeClr val="tx1"/>
                </a:solidFill>
                <a:effectLst/>
              </a:rPr>
              <a:t>Active Learning and Instructional Strategies</a:t>
            </a:r>
          </a:p>
        </p:txBody>
      </p:sp>
      <p:sp>
        <p:nvSpPr>
          <p:cNvPr id="6" name="Content Placeholder 2">
            <a:extLst>
              <a:ext uri="{FF2B5EF4-FFF2-40B4-BE49-F238E27FC236}">
                <a16:creationId xmlns:a16="http://schemas.microsoft.com/office/drawing/2014/main" id="{A40A4972-07BC-F241-9776-BB033E5782CC}"/>
              </a:ext>
            </a:extLst>
          </p:cNvPr>
          <p:cNvSpPr>
            <a:spLocks noGrp="1"/>
          </p:cNvSpPr>
          <p:nvPr>
            <p:ph idx="1"/>
          </p:nvPr>
        </p:nvSpPr>
        <p:spPr>
          <a:xfrm>
            <a:off x="3057382" y="1927086"/>
            <a:ext cx="5774355" cy="672549"/>
          </a:xfrm>
        </p:spPr>
        <p:txBody>
          <a:bodyPr anchor="t">
            <a:normAutofit/>
          </a:bodyPr>
          <a:lstStyle/>
          <a:p>
            <a:pPr marL="0" indent="0" algn="ctr">
              <a:buNone/>
            </a:pPr>
            <a:r>
              <a:rPr lang="en-US" sz="3200" cap="none" dirty="0">
                <a:solidFill>
                  <a:schemeClr val="tx1"/>
                </a:solidFill>
                <a:effectLst/>
                <a:latin typeface="+mj-lt"/>
              </a:rPr>
              <a:t>Retrieval &amp; Reappraisal</a:t>
            </a:r>
            <a:endParaRPr lang="en-US" dirty="0">
              <a:latin typeface="+mj-lt"/>
            </a:endParaRPr>
          </a:p>
        </p:txBody>
      </p:sp>
      <p:cxnSp>
        <p:nvCxnSpPr>
          <p:cNvPr id="3" name="Straight Arrow Connector 2">
            <a:extLst>
              <a:ext uri="{FF2B5EF4-FFF2-40B4-BE49-F238E27FC236}">
                <a16:creationId xmlns:a16="http://schemas.microsoft.com/office/drawing/2014/main" id="{9B0FD09A-6B82-48A8-9946-7A6FD216318A}"/>
              </a:ext>
            </a:extLst>
          </p:cNvPr>
          <p:cNvCxnSpPr/>
          <p:nvPr/>
        </p:nvCxnSpPr>
        <p:spPr>
          <a:xfrm flipH="1">
            <a:off x="3781286" y="2585277"/>
            <a:ext cx="1194906" cy="969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CFD8C04-AD1E-422C-8242-DC2D99B85DD1}"/>
              </a:ext>
            </a:extLst>
          </p:cNvPr>
          <p:cNvCxnSpPr>
            <a:cxnSpLocks/>
          </p:cNvCxnSpPr>
          <p:nvPr/>
        </p:nvCxnSpPr>
        <p:spPr>
          <a:xfrm>
            <a:off x="6908800" y="2585277"/>
            <a:ext cx="1201528" cy="1002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AE8AEF6-BA4D-4A0D-A35B-77CCCB72F5D3}"/>
              </a:ext>
            </a:extLst>
          </p:cNvPr>
          <p:cNvSpPr txBox="1"/>
          <p:nvPr/>
        </p:nvSpPr>
        <p:spPr>
          <a:xfrm>
            <a:off x="7572927" y="3961709"/>
            <a:ext cx="38475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j-lt"/>
              </a:rPr>
              <a:t>Can I help my students reframe negative/deactivating emotions before beginning the activity?</a:t>
            </a:r>
          </a:p>
        </p:txBody>
      </p:sp>
      <p:sp>
        <p:nvSpPr>
          <p:cNvPr id="8" name="TextBox 7">
            <a:extLst>
              <a:ext uri="{FF2B5EF4-FFF2-40B4-BE49-F238E27FC236}">
                <a16:creationId xmlns:a16="http://schemas.microsoft.com/office/drawing/2014/main" id="{DDF793BA-BF32-479D-87C0-BDFEAEB24C64}"/>
              </a:ext>
            </a:extLst>
          </p:cNvPr>
          <p:cNvSpPr txBox="1"/>
          <p:nvPr/>
        </p:nvSpPr>
        <p:spPr>
          <a:xfrm>
            <a:off x="1641890" y="3961019"/>
            <a:ext cx="34245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j-lt"/>
              </a:rPr>
              <a:t>Can I provide opportunities for students to retrieve and apply knowledge &amp; skills across time? </a:t>
            </a:r>
          </a:p>
        </p:txBody>
      </p:sp>
    </p:spTree>
    <p:extLst>
      <p:ext uri="{BB962C8B-B14F-4D97-AF65-F5344CB8AC3E}">
        <p14:creationId xmlns:p14="http://schemas.microsoft.com/office/powerpoint/2010/main" val="288126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tables&#10;&#10;Description automatically generated with medium confidence">
            <a:extLst>
              <a:ext uri="{FF2B5EF4-FFF2-40B4-BE49-F238E27FC236}">
                <a16:creationId xmlns:a16="http://schemas.microsoft.com/office/drawing/2014/main" id="{4B319A05-DF30-D54C-B6E4-671EF0E85F1B}"/>
              </a:ext>
            </a:extLst>
          </p:cNvPr>
          <p:cNvPicPr>
            <a:picLocks noChangeAspect="1"/>
          </p:cNvPicPr>
          <p:nvPr/>
        </p:nvPicPr>
        <p:blipFill>
          <a:blip r:embed="rId3">
            <a:alphaModFix amt="40000"/>
          </a:blip>
          <a:stretch>
            <a:fillRect/>
          </a:stretch>
        </p:blipFill>
        <p:spPr>
          <a:xfrm>
            <a:off x="3044824" y="0"/>
            <a:ext cx="9144000"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297456"/>
            <a:ext cx="12188824"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a:xfrm>
            <a:off x="1141413" y="609600"/>
            <a:ext cx="11464244" cy="977348"/>
          </a:xfrm>
        </p:spPr>
        <p:txBody>
          <a:bodyPr>
            <a:normAutofit/>
          </a:bodyPr>
          <a:lstStyle/>
          <a:p>
            <a:r>
              <a:rPr lang="en-US" sz="4400" cap="none" dirty="0">
                <a:solidFill>
                  <a:schemeClr val="tx1"/>
                </a:solidFill>
                <a:effectLst/>
              </a:rPr>
              <a:t>Active Learning and Instructional Strategies</a:t>
            </a:r>
          </a:p>
        </p:txBody>
      </p:sp>
      <p:sp>
        <p:nvSpPr>
          <p:cNvPr id="6" name="Content Placeholder 2">
            <a:extLst>
              <a:ext uri="{FF2B5EF4-FFF2-40B4-BE49-F238E27FC236}">
                <a16:creationId xmlns:a16="http://schemas.microsoft.com/office/drawing/2014/main" id="{A40A4972-07BC-F241-9776-BB033E5782CC}"/>
              </a:ext>
            </a:extLst>
          </p:cNvPr>
          <p:cNvSpPr>
            <a:spLocks noGrp="1"/>
          </p:cNvSpPr>
          <p:nvPr>
            <p:ph idx="1"/>
          </p:nvPr>
        </p:nvSpPr>
        <p:spPr>
          <a:xfrm>
            <a:off x="3021747" y="1949173"/>
            <a:ext cx="5774355" cy="672549"/>
          </a:xfrm>
        </p:spPr>
        <p:txBody>
          <a:bodyPr anchor="t">
            <a:normAutofit/>
          </a:bodyPr>
          <a:lstStyle/>
          <a:p>
            <a:pPr marL="0" indent="0" algn="ctr">
              <a:buNone/>
            </a:pPr>
            <a:r>
              <a:rPr lang="en-US" sz="3200" cap="none" dirty="0">
                <a:solidFill>
                  <a:schemeClr val="tx1"/>
                </a:solidFill>
                <a:effectLst/>
                <a:latin typeface="+mj-lt"/>
              </a:rPr>
              <a:t>Agency &amp; Motivation</a:t>
            </a:r>
            <a:endParaRPr lang="en-US" dirty="0">
              <a:solidFill>
                <a:schemeClr val="tx1"/>
              </a:solidFill>
              <a:latin typeface="+mj-lt"/>
            </a:endParaRPr>
          </a:p>
        </p:txBody>
      </p:sp>
      <p:cxnSp>
        <p:nvCxnSpPr>
          <p:cNvPr id="3" name="Straight Arrow Connector 2">
            <a:extLst>
              <a:ext uri="{FF2B5EF4-FFF2-40B4-BE49-F238E27FC236}">
                <a16:creationId xmlns:a16="http://schemas.microsoft.com/office/drawing/2014/main" id="{9B0FD09A-6B82-48A8-9946-7A6FD216318A}"/>
              </a:ext>
            </a:extLst>
          </p:cNvPr>
          <p:cNvCxnSpPr/>
          <p:nvPr/>
        </p:nvCxnSpPr>
        <p:spPr>
          <a:xfrm flipH="1">
            <a:off x="3781286" y="2585277"/>
            <a:ext cx="1194906" cy="969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CFD8C04-AD1E-422C-8242-DC2D99B85DD1}"/>
              </a:ext>
            </a:extLst>
          </p:cNvPr>
          <p:cNvCxnSpPr>
            <a:cxnSpLocks/>
          </p:cNvCxnSpPr>
          <p:nvPr/>
        </p:nvCxnSpPr>
        <p:spPr>
          <a:xfrm>
            <a:off x="6908800" y="2585277"/>
            <a:ext cx="1201528" cy="1002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AE8AEF6-BA4D-4A0D-A35B-77CCCB72F5D3}"/>
              </a:ext>
            </a:extLst>
          </p:cNvPr>
          <p:cNvSpPr txBox="1"/>
          <p:nvPr/>
        </p:nvSpPr>
        <p:spPr>
          <a:xfrm>
            <a:off x="7572927" y="3961709"/>
            <a:ext cx="384754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j-lt"/>
              </a:rPr>
              <a:t>What opportunities can I provide for them to have choice/control with the assignment? How can I help them see the value?</a:t>
            </a:r>
          </a:p>
        </p:txBody>
      </p:sp>
      <p:sp>
        <p:nvSpPr>
          <p:cNvPr id="11" name="TextBox 10">
            <a:extLst>
              <a:ext uri="{FF2B5EF4-FFF2-40B4-BE49-F238E27FC236}">
                <a16:creationId xmlns:a16="http://schemas.microsoft.com/office/drawing/2014/main" id="{8AE4A1EC-A557-4748-94EF-61F11F999A4F}"/>
              </a:ext>
            </a:extLst>
          </p:cNvPr>
          <p:cNvSpPr txBox="1"/>
          <p:nvPr/>
        </p:nvSpPr>
        <p:spPr>
          <a:xfrm>
            <a:off x="2053644" y="3958459"/>
            <a:ext cx="325523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j-lt"/>
              </a:rPr>
              <a:t>Can I provide opportunities for students to choose their own paths of learning and expression.</a:t>
            </a:r>
          </a:p>
        </p:txBody>
      </p:sp>
    </p:spTree>
    <p:extLst>
      <p:ext uri="{BB962C8B-B14F-4D97-AF65-F5344CB8AC3E}">
        <p14:creationId xmlns:p14="http://schemas.microsoft.com/office/powerpoint/2010/main" val="161407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tables&#10;&#10;Description automatically generated with medium confidence">
            <a:extLst>
              <a:ext uri="{FF2B5EF4-FFF2-40B4-BE49-F238E27FC236}">
                <a16:creationId xmlns:a16="http://schemas.microsoft.com/office/drawing/2014/main" id="{4B319A05-DF30-D54C-B6E4-671EF0E85F1B}"/>
              </a:ext>
            </a:extLst>
          </p:cNvPr>
          <p:cNvPicPr>
            <a:picLocks noChangeAspect="1"/>
          </p:cNvPicPr>
          <p:nvPr/>
        </p:nvPicPr>
        <p:blipFill>
          <a:blip r:embed="rId3">
            <a:alphaModFix amt="40000"/>
          </a:blip>
          <a:stretch>
            <a:fillRect/>
          </a:stretch>
        </p:blipFill>
        <p:spPr>
          <a:xfrm>
            <a:off x="3044824" y="0"/>
            <a:ext cx="9144000"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0"/>
            <a:ext cx="12188824"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a:xfrm>
            <a:off x="1141413" y="609600"/>
            <a:ext cx="11464244" cy="977348"/>
          </a:xfrm>
        </p:spPr>
        <p:txBody>
          <a:bodyPr>
            <a:normAutofit/>
          </a:bodyPr>
          <a:lstStyle/>
          <a:p>
            <a:r>
              <a:rPr lang="en-US" sz="4400" cap="none" dirty="0">
                <a:solidFill>
                  <a:schemeClr val="tx1"/>
                </a:solidFill>
                <a:effectLst/>
              </a:rPr>
              <a:t>Active Learning and Instructional Strategies</a:t>
            </a:r>
          </a:p>
        </p:txBody>
      </p:sp>
      <p:sp>
        <p:nvSpPr>
          <p:cNvPr id="6" name="Content Placeholder 2">
            <a:extLst>
              <a:ext uri="{FF2B5EF4-FFF2-40B4-BE49-F238E27FC236}">
                <a16:creationId xmlns:a16="http://schemas.microsoft.com/office/drawing/2014/main" id="{A40A4972-07BC-F241-9776-BB033E5782CC}"/>
              </a:ext>
            </a:extLst>
          </p:cNvPr>
          <p:cNvSpPr>
            <a:spLocks noGrp="1"/>
          </p:cNvSpPr>
          <p:nvPr>
            <p:ph idx="1"/>
          </p:nvPr>
        </p:nvSpPr>
        <p:spPr>
          <a:xfrm>
            <a:off x="4443411" y="1971260"/>
            <a:ext cx="5774355" cy="672549"/>
          </a:xfrm>
        </p:spPr>
        <p:txBody>
          <a:bodyPr anchor="t">
            <a:normAutofit/>
          </a:bodyPr>
          <a:lstStyle/>
          <a:p>
            <a:pPr marL="0" indent="0">
              <a:buNone/>
            </a:pPr>
            <a:r>
              <a:rPr lang="en-US" sz="3200" cap="none" dirty="0">
                <a:solidFill>
                  <a:schemeClr val="tx1"/>
                </a:solidFill>
                <a:effectLst/>
                <a:latin typeface="+mj-lt"/>
                <a:cs typeface="Calibri Light"/>
              </a:rPr>
              <a:t>Flexibility &amp; Focus</a:t>
            </a:r>
          </a:p>
        </p:txBody>
      </p:sp>
      <p:cxnSp>
        <p:nvCxnSpPr>
          <p:cNvPr id="3" name="Straight Arrow Connector 2">
            <a:extLst>
              <a:ext uri="{FF2B5EF4-FFF2-40B4-BE49-F238E27FC236}">
                <a16:creationId xmlns:a16="http://schemas.microsoft.com/office/drawing/2014/main" id="{9B0FD09A-6B82-48A8-9946-7A6FD216318A}"/>
              </a:ext>
            </a:extLst>
          </p:cNvPr>
          <p:cNvCxnSpPr/>
          <p:nvPr/>
        </p:nvCxnSpPr>
        <p:spPr>
          <a:xfrm flipH="1">
            <a:off x="3781286" y="2585277"/>
            <a:ext cx="1194906" cy="969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CFD8C04-AD1E-422C-8242-DC2D99B85DD1}"/>
              </a:ext>
            </a:extLst>
          </p:cNvPr>
          <p:cNvCxnSpPr>
            <a:cxnSpLocks/>
          </p:cNvCxnSpPr>
          <p:nvPr/>
        </p:nvCxnSpPr>
        <p:spPr>
          <a:xfrm>
            <a:off x="6908800" y="2585277"/>
            <a:ext cx="1201528" cy="1002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AE8AEF6-BA4D-4A0D-A35B-77CCCB72F5D3}"/>
              </a:ext>
            </a:extLst>
          </p:cNvPr>
          <p:cNvSpPr txBox="1"/>
          <p:nvPr/>
        </p:nvSpPr>
        <p:spPr>
          <a:xfrm>
            <a:off x="7572927" y="3961709"/>
            <a:ext cx="38475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j-lt"/>
              </a:rPr>
              <a:t>How can I design activities to decrease extraneous load and provide them opportunities to focus?</a:t>
            </a:r>
          </a:p>
        </p:txBody>
      </p:sp>
      <p:sp>
        <p:nvSpPr>
          <p:cNvPr id="11" name="TextBox 10">
            <a:extLst>
              <a:ext uri="{FF2B5EF4-FFF2-40B4-BE49-F238E27FC236}">
                <a16:creationId xmlns:a16="http://schemas.microsoft.com/office/drawing/2014/main" id="{4E02367A-9DF5-BD47-A466-3AF4E97FCA9D}"/>
              </a:ext>
            </a:extLst>
          </p:cNvPr>
          <p:cNvSpPr txBox="1"/>
          <p:nvPr/>
        </p:nvSpPr>
        <p:spPr>
          <a:xfrm>
            <a:off x="2391036" y="3961709"/>
            <a:ext cx="32010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j-lt"/>
              </a:rPr>
              <a:t>Can I provide opportunities for students to practice in various ways and for various purposes? </a:t>
            </a:r>
          </a:p>
        </p:txBody>
      </p:sp>
    </p:spTree>
    <p:extLst>
      <p:ext uri="{BB962C8B-B14F-4D97-AF65-F5344CB8AC3E}">
        <p14:creationId xmlns:p14="http://schemas.microsoft.com/office/powerpoint/2010/main" val="24885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in a chair reading a book&#10;&#10;Description automatically generated with medium confidence">
            <a:extLst>
              <a:ext uri="{FF2B5EF4-FFF2-40B4-BE49-F238E27FC236}">
                <a16:creationId xmlns:a16="http://schemas.microsoft.com/office/drawing/2014/main" id="{17D88C63-D5C4-9A44-87BA-11DD560561D2}"/>
              </a:ext>
            </a:extLst>
          </p:cNvPr>
          <p:cNvPicPr>
            <a:picLocks noChangeAspect="1"/>
          </p:cNvPicPr>
          <p:nvPr/>
        </p:nvPicPr>
        <p:blipFill>
          <a:blip r:embed="rId3">
            <a:alphaModFix amt="50000"/>
          </a:blip>
          <a:stretch>
            <a:fillRect/>
          </a:stretch>
        </p:blipFill>
        <p:spPr>
          <a:xfrm>
            <a:off x="3028782" y="0"/>
            <a:ext cx="9160042" cy="6870032"/>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034684"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3803D75-96E7-8144-82BC-7434DCEFEB93}"/>
              </a:ext>
            </a:extLst>
          </p:cNvPr>
          <p:cNvSpPr txBox="1"/>
          <p:nvPr/>
        </p:nvSpPr>
        <p:spPr>
          <a:xfrm>
            <a:off x="0" y="1266624"/>
            <a:ext cx="11729884" cy="6247864"/>
          </a:xfrm>
          <a:prstGeom prst="rect">
            <a:avLst/>
          </a:prstGeom>
          <a:noFill/>
        </p:spPr>
        <p:txBody>
          <a:bodyPr wrap="square" rtlCol="0">
            <a:spAutoFit/>
          </a:bodyPr>
          <a:lstStyle/>
          <a:p>
            <a:pPr algn="ctr"/>
            <a:r>
              <a:rPr lang="en-US" sz="40000" dirty="0">
                <a:solidFill>
                  <a:schemeClr val="tx1">
                    <a:alpha val="20000"/>
                  </a:schemeClr>
                </a:solidFill>
                <a:latin typeface="Helvetica" pitchFamily="2" charset="0"/>
              </a:rPr>
              <a:t>1</a:t>
            </a:r>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Defining Active Learning: Part I</a:t>
            </a:r>
          </a:p>
        </p:txBody>
      </p:sp>
    </p:spTree>
    <p:extLst>
      <p:ext uri="{BB962C8B-B14F-4D97-AF65-F5344CB8AC3E}">
        <p14:creationId xmlns:p14="http://schemas.microsoft.com/office/powerpoint/2010/main" val="9444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13ABA1-ADE1-6F45-B711-A2F489BFA4DD}"/>
              </a:ext>
            </a:extLst>
          </p:cNvPr>
          <p:cNvPicPr>
            <a:picLocks noChangeAspect="1"/>
          </p:cNvPicPr>
          <p:nvPr/>
        </p:nvPicPr>
        <p:blipFill rotWithShape="1">
          <a:blip r:embed="rId3">
            <a:alphaModFix amt="20000"/>
          </a:blip>
          <a:srcRect t="22325" b="32651"/>
          <a:stretch/>
        </p:blipFill>
        <p:spPr>
          <a:xfrm>
            <a:off x="0" y="0"/>
            <a:ext cx="12192000" cy="6858000"/>
          </a:xfrm>
          <a:prstGeom prst="rect">
            <a:avLst/>
          </a:prstGeom>
        </p:spPr>
      </p:pic>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a:xfrm>
            <a:off x="508000" y="609600"/>
            <a:ext cx="11683999" cy="1905000"/>
          </a:xfrm>
        </p:spPr>
        <p:txBody>
          <a:bodyPr>
            <a:normAutofit/>
          </a:bodyPr>
          <a:lstStyle/>
          <a:p>
            <a:r>
              <a:rPr lang="en-US" sz="4400" cap="none" dirty="0">
                <a:solidFill>
                  <a:schemeClr val="tx1"/>
                </a:solidFill>
                <a:effectLst/>
              </a:rPr>
              <a:t>What No One’s Telling You About Active Learning</a:t>
            </a:r>
            <a:endParaRPr lang="en-US" sz="4400" cap="none" dirty="0">
              <a:solidFill>
                <a:schemeClr val="tx1">
                  <a:lumMod val="50000"/>
                </a:schemeClr>
              </a:solidFill>
              <a:effectLst/>
            </a:endParaRPr>
          </a:p>
        </p:txBody>
      </p:sp>
      <p:sp>
        <p:nvSpPr>
          <p:cNvPr id="3" name="Content Placeholder 2">
            <a:extLst>
              <a:ext uri="{FF2B5EF4-FFF2-40B4-BE49-F238E27FC236}">
                <a16:creationId xmlns:a16="http://schemas.microsoft.com/office/drawing/2014/main" id="{1F61F115-B4D7-A348-9F1E-1CB661B20531}"/>
              </a:ext>
            </a:extLst>
          </p:cNvPr>
          <p:cNvSpPr>
            <a:spLocks noGrp="1"/>
          </p:cNvSpPr>
          <p:nvPr>
            <p:ph idx="1"/>
          </p:nvPr>
        </p:nvSpPr>
        <p:spPr>
          <a:xfrm>
            <a:off x="562187" y="2666998"/>
            <a:ext cx="11629812" cy="4191001"/>
          </a:xfrm>
        </p:spPr>
        <p:txBody>
          <a:bodyPr anchor="t">
            <a:normAutofit/>
          </a:bodyPr>
          <a:lstStyle/>
          <a:p>
            <a:pPr marL="514350" indent="-514350">
              <a:buFont typeface="+mj-lt"/>
              <a:buAutoNum type="arabicPeriod"/>
            </a:pPr>
            <a:r>
              <a:rPr lang="en-US" sz="3200" cap="none" dirty="0">
                <a:solidFill>
                  <a:schemeClr val="tx1"/>
                </a:solidFill>
                <a:effectLst/>
                <a:latin typeface="+mj-lt"/>
              </a:rPr>
              <a:t>Active learning has no agreed upon definition.</a:t>
            </a:r>
          </a:p>
          <a:p>
            <a:pPr marL="514350" indent="-514350">
              <a:buFont typeface="+mj-lt"/>
              <a:buAutoNum type="arabicPeriod"/>
            </a:pPr>
            <a:r>
              <a:rPr lang="en-US" sz="3200" cap="none" dirty="0">
                <a:solidFill>
                  <a:schemeClr val="tx1"/>
                </a:solidFill>
                <a:effectLst/>
                <a:latin typeface="+mj-lt"/>
              </a:rPr>
              <a:t>Active learning is more complicated than a strategy. </a:t>
            </a:r>
          </a:p>
          <a:p>
            <a:pPr marL="514350" indent="-514350">
              <a:buFont typeface="+mj-lt"/>
              <a:buAutoNum type="arabicPeriod"/>
            </a:pPr>
            <a:r>
              <a:rPr lang="en-US" sz="3200" cap="none" dirty="0">
                <a:solidFill>
                  <a:schemeClr val="tx1"/>
                </a:solidFill>
                <a:effectLst/>
                <a:latin typeface="+mj-lt"/>
              </a:rPr>
              <a:t>Active learning fosters strong, deep, and controlled cognition. </a:t>
            </a:r>
          </a:p>
          <a:p>
            <a:pPr marL="514350" indent="-514350">
              <a:buFont typeface="+mj-lt"/>
              <a:buAutoNum type="arabicPeriod"/>
            </a:pPr>
            <a:r>
              <a:rPr lang="en-US" sz="3200" cap="none" dirty="0">
                <a:solidFill>
                  <a:schemeClr val="tx1"/>
                </a:solidFill>
                <a:effectLst/>
                <a:latin typeface="+mj-lt"/>
              </a:rPr>
              <a:t>Active </a:t>
            </a:r>
            <a:r>
              <a:rPr lang="en-US" sz="3200" cap="none">
                <a:solidFill>
                  <a:schemeClr val="tx1"/>
                </a:solidFill>
                <a:effectLst/>
                <a:latin typeface="+mj-lt"/>
              </a:rPr>
              <a:t>Learning leverages </a:t>
            </a:r>
            <a:r>
              <a:rPr lang="en-US" sz="3200" cap="none" dirty="0">
                <a:solidFill>
                  <a:schemeClr val="tx1"/>
                </a:solidFill>
                <a:effectLst/>
                <a:latin typeface="+mj-lt"/>
              </a:rPr>
              <a:t>emotions. </a:t>
            </a:r>
          </a:p>
          <a:p>
            <a:pPr marL="514350" indent="-514350">
              <a:buFont typeface="+mj-lt"/>
              <a:buAutoNum type="arabicPeriod"/>
            </a:pPr>
            <a:r>
              <a:rPr lang="en-US" sz="3200" cap="none" dirty="0">
                <a:solidFill>
                  <a:schemeClr val="tx1"/>
                </a:solidFill>
                <a:effectLst/>
                <a:latin typeface="+mj-lt"/>
              </a:rPr>
              <a:t>Active Learning is the synthesis of cognition, emotion, &amp; behavior.</a:t>
            </a:r>
          </a:p>
          <a:p>
            <a:endParaRPr lang="en-US" sz="3200" cap="none" dirty="0">
              <a:solidFill>
                <a:schemeClr val="tx1"/>
              </a:solidFill>
              <a:effectLst/>
              <a:latin typeface="+mj-lt"/>
            </a:endParaRPr>
          </a:p>
        </p:txBody>
      </p:sp>
    </p:spTree>
    <p:extLst>
      <p:ext uri="{BB962C8B-B14F-4D97-AF65-F5344CB8AC3E}">
        <p14:creationId xmlns:p14="http://schemas.microsoft.com/office/powerpoint/2010/main" val="312296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3422C6-2D73-C945-907B-CC83B8D6BE72}"/>
              </a:ext>
            </a:extLst>
          </p:cNvPr>
          <p:cNvPicPr>
            <a:picLocks noChangeAspect="1"/>
          </p:cNvPicPr>
          <p:nvPr/>
        </p:nvPicPr>
        <p:blipFill rotWithShape="1">
          <a:blip r:embed="rId2">
            <a:alphaModFix amt="20000"/>
          </a:blip>
          <a:srcRect t="22325" b="32651"/>
          <a:stretch/>
        </p:blipFill>
        <p:spPr>
          <a:xfrm>
            <a:off x="0" y="0"/>
            <a:ext cx="12192000" cy="6858000"/>
          </a:xfrm>
          <a:prstGeom prst="rect">
            <a:avLst/>
          </a:prstGeom>
        </p:spPr>
      </p:pic>
      <p:sp>
        <p:nvSpPr>
          <p:cNvPr id="2" name="Title 1">
            <a:extLst>
              <a:ext uri="{FF2B5EF4-FFF2-40B4-BE49-F238E27FC236}">
                <a16:creationId xmlns:a16="http://schemas.microsoft.com/office/drawing/2014/main" id="{93C23874-C5D7-1242-B8AE-355B8A8EDF27}"/>
              </a:ext>
            </a:extLst>
          </p:cNvPr>
          <p:cNvSpPr>
            <a:spLocks noGrp="1"/>
          </p:cNvSpPr>
          <p:nvPr>
            <p:ph type="ctrTitle"/>
          </p:nvPr>
        </p:nvSpPr>
        <p:spPr>
          <a:xfrm>
            <a:off x="0" y="609601"/>
            <a:ext cx="12192000" cy="1596188"/>
          </a:xfrm>
        </p:spPr>
        <p:txBody>
          <a:bodyPr/>
          <a:lstStyle/>
          <a:p>
            <a:r>
              <a:rPr lang="en-US" cap="none" dirty="0">
                <a:solidFill>
                  <a:schemeClr val="tx1">
                    <a:lumMod val="75000"/>
                  </a:schemeClr>
                </a:solidFill>
                <a:effectLst/>
              </a:rPr>
              <a:t>What No One’s Telling You About</a:t>
            </a:r>
            <a:br>
              <a:rPr lang="en-US" cap="none" dirty="0">
                <a:solidFill>
                  <a:schemeClr val="tx1"/>
                </a:solidFill>
                <a:effectLst/>
              </a:rPr>
            </a:br>
            <a:r>
              <a:rPr lang="en-US" cap="none" dirty="0">
                <a:solidFill>
                  <a:schemeClr val="tx1"/>
                </a:solidFill>
                <a:effectLst/>
              </a:rPr>
              <a:t>Active Learning</a:t>
            </a:r>
          </a:p>
        </p:txBody>
      </p:sp>
      <p:sp>
        <p:nvSpPr>
          <p:cNvPr id="3" name="Subtitle 2">
            <a:extLst>
              <a:ext uri="{FF2B5EF4-FFF2-40B4-BE49-F238E27FC236}">
                <a16:creationId xmlns:a16="http://schemas.microsoft.com/office/drawing/2014/main" id="{7314B7AB-5FC5-D74A-B198-7EB5BC2DCE49}"/>
              </a:ext>
            </a:extLst>
          </p:cNvPr>
          <p:cNvSpPr>
            <a:spLocks noGrp="1"/>
          </p:cNvSpPr>
          <p:nvPr>
            <p:ph type="subTitle" idx="1"/>
          </p:nvPr>
        </p:nvSpPr>
        <p:spPr>
          <a:xfrm>
            <a:off x="1751011" y="3886199"/>
            <a:ext cx="4729999" cy="2795337"/>
          </a:xfrm>
        </p:spPr>
        <p:txBody>
          <a:bodyPr>
            <a:normAutofit/>
          </a:bodyPr>
          <a:lstStyle/>
          <a:p>
            <a:pPr algn="l">
              <a:spcBef>
                <a:spcPts val="0"/>
              </a:spcBef>
              <a:spcAft>
                <a:spcPts val="0"/>
              </a:spcAft>
            </a:pPr>
            <a:r>
              <a:rPr lang="en-US" sz="2400" cap="none" dirty="0">
                <a:solidFill>
                  <a:schemeClr val="tx1"/>
                </a:solidFill>
                <a:effectLst/>
                <a:latin typeface="+mj-lt"/>
              </a:rPr>
              <a:t>Krista </a:t>
            </a:r>
            <a:r>
              <a:rPr lang="en-US" sz="2400" cap="none" dirty="0" err="1">
                <a:solidFill>
                  <a:schemeClr val="tx1"/>
                </a:solidFill>
                <a:effectLst/>
                <a:latin typeface="+mj-lt"/>
              </a:rPr>
              <a:t>Wojdak</a:t>
            </a:r>
            <a:r>
              <a:rPr lang="en-US" sz="2400" cap="none" dirty="0">
                <a:solidFill>
                  <a:schemeClr val="tx1"/>
                </a:solidFill>
                <a:effectLst/>
                <a:latin typeface="+mj-lt"/>
              </a:rPr>
              <a:t>, Professor</a:t>
            </a:r>
          </a:p>
          <a:p>
            <a:pPr algn="l">
              <a:spcBef>
                <a:spcPts val="0"/>
              </a:spcBef>
              <a:spcAft>
                <a:spcPts val="0"/>
              </a:spcAft>
            </a:pPr>
            <a:r>
              <a:rPr lang="en-US" sz="2400" cap="none" dirty="0">
                <a:solidFill>
                  <a:schemeClr val="tx1"/>
                </a:solidFill>
                <a:effectLst/>
                <a:latin typeface="+mj-lt"/>
              </a:rPr>
              <a:t>Appalachian State University</a:t>
            </a:r>
          </a:p>
          <a:p>
            <a:pPr algn="l">
              <a:spcBef>
                <a:spcPts val="0"/>
              </a:spcBef>
              <a:spcAft>
                <a:spcPts val="0"/>
              </a:spcAft>
            </a:pPr>
            <a:r>
              <a:rPr lang="en-US" sz="2400" cap="none" dirty="0" err="1">
                <a:solidFill>
                  <a:schemeClr val="tx1"/>
                </a:solidFill>
                <a:effectLst/>
                <a:latin typeface="+mj-lt"/>
              </a:rPr>
              <a:t>wojdakkp@appstate.edu</a:t>
            </a:r>
            <a:endParaRPr lang="en-US" sz="2400" cap="none" dirty="0">
              <a:solidFill>
                <a:schemeClr val="tx1"/>
              </a:solidFill>
              <a:effectLst/>
              <a:latin typeface="+mj-lt"/>
            </a:endParaRPr>
          </a:p>
          <a:p>
            <a:pPr algn="l">
              <a:spcBef>
                <a:spcPts val="0"/>
              </a:spcBef>
              <a:spcAft>
                <a:spcPts val="0"/>
              </a:spcAft>
            </a:pPr>
            <a:endParaRPr lang="en-US" sz="2400" cap="none" dirty="0">
              <a:solidFill>
                <a:schemeClr val="tx1"/>
              </a:solidFill>
              <a:effectLst/>
              <a:latin typeface="+mj-lt"/>
            </a:endParaRPr>
          </a:p>
          <a:p>
            <a:pPr algn="l">
              <a:spcBef>
                <a:spcPts val="0"/>
              </a:spcBef>
              <a:spcAft>
                <a:spcPts val="0"/>
              </a:spcAft>
            </a:pPr>
            <a:r>
              <a:rPr lang="en-US" sz="2400" cap="none" dirty="0">
                <a:solidFill>
                  <a:schemeClr val="tx1"/>
                </a:solidFill>
                <a:effectLst/>
                <a:latin typeface="+mj-lt"/>
              </a:rPr>
              <a:t>Peter Doolittle, Professor</a:t>
            </a:r>
          </a:p>
          <a:p>
            <a:pPr algn="l">
              <a:spcBef>
                <a:spcPts val="0"/>
              </a:spcBef>
              <a:spcAft>
                <a:spcPts val="0"/>
              </a:spcAft>
            </a:pPr>
            <a:r>
              <a:rPr lang="en-US" sz="2400" cap="none" dirty="0">
                <a:solidFill>
                  <a:schemeClr val="tx1"/>
                </a:solidFill>
                <a:effectLst/>
                <a:latin typeface="+mj-lt"/>
              </a:rPr>
              <a:t>Virginia Tech</a:t>
            </a:r>
          </a:p>
          <a:p>
            <a:pPr algn="l">
              <a:spcBef>
                <a:spcPts val="0"/>
              </a:spcBef>
              <a:spcAft>
                <a:spcPts val="0"/>
              </a:spcAft>
            </a:pPr>
            <a:r>
              <a:rPr lang="en-US" sz="2400" cap="none" dirty="0" err="1">
                <a:solidFill>
                  <a:schemeClr val="tx1"/>
                </a:solidFill>
                <a:effectLst/>
                <a:latin typeface="+mj-lt"/>
              </a:rPr>
              <a:t>pdoo@vt.edu</a:t>
            </a:r>
            <a:endParaRPr lang="en-US" sz="2400" cap="none" dirty="0">
              <a:solidFill>
                <a:schemeClr val="tx1"/>
              </a:solidFill>
              <a:effectLst/>
              <a:latin typeface="+mj-lt"/>
            </a:endParaRPr>
          </a:p>
        </p:txBody>
      </p:sp>
      <p:sp>
        <p:nvSpPr>
          <p:cNvPr id="8" name="TextBox 7">
            <a:extLst>
              <a:ext uri="{FF2B5EF4-FFF2-40B4-BE49-F238E27FC236}">
                <a16:creationId xmlns:a16="http://schemas.microsoft.com/office/drawing/2014/main" id="{9AFC5DC3-8BDD-C348-A41A-3CF43B473CC8}"/>
              </a:ext>
            </a:extLst>
          </p:cNvPr>
          <p:cNvSpPr txBox="1"/>
          <p:nvPr/>
        </p:nvSpPr>
        <p:spPr>
          <a:xfrm>
            <a:off x="8854213" y="6434754"/>
            <a:ext cx="3286538" cy="400110"/>
          </a:xfrm>
          <a:prstGeom prst="rect">
            <a:avLst/>
          </a:prstGeom>
          <a:noFill/>
        </p:spPr>
        <p:txBody>
          <a:bodyPr wrap="square" rtlCol="0">
            <a:spAutoFit/>
          </a:bodyPr>
          <a:lstStyle/>
          <a:p>
            <a:r>
              <a:rPr lang="en-US" sz="2000" dirty="0">
                <a:solidFill>
                  <a:schemeClr val="tx1">
                    <a:lumMod val="75000"/>
                  </a:schemeClr>
                </a:solidFill>
                <a:latin typeface="+mj-lt"/>
              </a:rPr>
              <a:t>All images from </a:t>
            </a:r>
            <a:r>
              <a:rPr lang="en-US" sz="2000" dirty="0" err="1">
                <a:solidFill>
                  <a:schemeClr val="tx1">
                    <a:lumMod val="75000"/>
                  </a:schemeClr>
                </a:solidFill>
                <a:latin typeface="+mj-lt"/>
              </a:rPr>
              <a:t>Unsplash.com</a:t>
            </a:r>
            <a:endParaRPr lang="en-US" sz="2000" dirty="0">
              <a:solidFill>
                <a:schemeClr val="tx1">
                  <a:lumMod val="75000"/>
                </a:schemeClr>
              </a:solidFill>
              <a:latin typeface="+mj-lt"/>
            </a:endParaRPr>
          </a:p>
        </p:txBody>
      </p:sp>
    </p:spTree>
    <p:extLst>
      <p:ext uri="{BB962C8B-B14F-4D97-AF65-F5344CB8AC3E}">
        <p14:creationId xmlns:p14="http://schemas.microsoft.com/office/powerpoint/2010/main" val="315195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in a chair reading a book&#10;&#10;Description automatically generated with medium confidence">
            <a:extLst>
              <a:ext uri="{FF2B5EF4-FFF2-40B4-BE49-F238E27FC236}">
                <a16:creationId xmlns:a16="http://schemas.microsoft.com/office/drawing/2014/main" id="{0330A1E5-11DF-9542-80D0-DA686DCDC3F8}"/>
              </a:ext>
            </a:extLst>
          </p:cNvPr>
          <p:cNvPicPr>
            <a:picLocks noChangeAspect="1"/>
          </p:cNvPicPr>
          <p:nvPr/>
        </p:nvPicPr>
        <p:blipFill>
          <a:blip r:embed="rId3">
            <a:alphaModFix amt="50000"/>
          </a:blip>
          <a:stretch>
            <a:fillRect/>
          </a:stretch>
        </p:blipFill>
        <p:spPr>
          <a:xfrm>
            <a:off x="3028782" y="0"/>
            <a:ext cx="9160042" cy="6870032"/>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256034"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Defining Active Learning</a:t>
            </a:r>
          </a:p>
        </p:txBody>
      </p:sp>
      <p:sp>
        <p:nvSpPr>
          <p:cNvPr id="6" name="Content Placeholder 2">
            <a:extLst>
              <a:ext uri="{FF2B5EF4-FFF2-40B4-BE49-F238E27FC236}">
                <a16:creationId xmlns:a16="http://schemas.microsoft.com/office/drawing/2014/main" id="{9006FA59-6862-0F47-8845-D1BC77537209}"/>
              </a:ext>
            </a:extLst>
          </p:cNvPr>
          <p:cNvSpPr>
            <a:spLocks noGrp="1"/>
          </p:cNvSpPr>
          <p:nvPr>
            <p:ph idx="1"/>
          </p:nvPr>
        </p:nvSpPr>
        <p:spPr>
          <a:xfrm>
            <a:off x="1141412" y="2666999"/>
            <a:ext cx="10269050" cy="3124201"/>
          </a:xfrm>
        </p:spPr>
        <p:txBody>
          <a:bodyPr anchor="t">
            <a:normAutofit/>
          </a:bodyPr>
          <a:lstStyle/>
          <a:p>
            <a:pPr marL="0" indent="0">
              <a:buNone/>
            </a:pPr>
            <a:r>
              <a:rPr lang="en-US" sz="3200" cap="none" dirty="0">
                <a:solidFill>
                  <a:schemeClr val="tx1"/>
                </a:solidFill>
                <a:effectLst/>
                <a:latin typeface="+mj-lt"/>
              </a:rPr>
              <a:t>What do you think? </a:t>
            </a:r>
          </a:p>
          <a:p>
            <a:pPr marL="0" indent="0">
              <a:buNone/>
            </a:pPr>
            <a:r>
              <a:rPr lang="en-US" sz="3200" cap="none" dirty="0">
                <a:solidFill>
                  <a:schemeClr val="tx1"/>
                </a:solidFill>
                <a:effectLst/>
                <a:latin typeface="+mj-lt"/>
              </a:rPr>
              <a:t>	Write a one sentence definition of active learning.</a:t>
            </a:r>
          </a:p>
        </p:txBody>
      </p:sp>
    </p:spTree>
    <p:extLst>
      <p:ext uri="{BB962C8B-B14F-4D97-AF65-F5344CB8AC3E}">
        <p14:creationId xmlns:p14="http://schemas.microsoft.com/office/powerpoint/2010/main" val="384066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in a chair reading a book&#10;&#10;Description automatically generated with medium confidence">
            <a:extLst>
              <a:ext uri="{FF2B5EF4-FFF2-40B4-BE49-F238E27FC236}">
                <a16:creationId xmlns:a16="http://schemas.microsoft.com/office/drawing/2014/main" id="{C8A09260-5997-5F4A-9D83-D28520420A0E}"/>
              </a:ext>
            </a:extLst>
          </p:cNvPr>
          <p:cNvPicPr>
            <a:picLocks noChangeAspect="1"/>
          </p:cNvPicPr>
          <p:nvPr/>
        </p:nvPicPr>
        <p:blipFill>
          <a:blip r:embed="rId3">
            <a:alphaModFix amt="50000"/>
          </a:blip>
          <a:stretch>
            <a:fillRect/>
          </a:stretch>
        </p:blipFill>
        <p:spPr>
          <a:xfrm>
            <a:off x="3028782" y="0"/>
            <a:ext cx="9160042" cy="6870032"/>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Defining Active Learning</a:t>
            </a:r>
          </a:p>
        </p:txBody>
      </p:sp>
      <p:sp>
        <p:nvSpPr>
          <p:cNvPr id="6" name="Content Placeholder 2">
            <a:extLst>
              <a:ext uri="{FF2B5EF4-FFF2-40B4-BE49-F238E27FC236}">
                <a16:creationId xmlns:a16="http://schemas.microsoft.com/office/drawing/2014/main" id="{9006FA59-6862-0F47-8845-D1BC77537209}"/>
              </a:ext>
            </a:extLst>
          </p:cNvPr>
          <p:cNvSpPr>
            <a:spLocks noGrp="1"/>
          </p:cNvSpPr>
          <p:nvPr>
            <p:ph idx="1"/>
          </p:nvPr>
        </p:nvSpPr>
        <p:spPr>
          <a:xfrm>
            <a:off x="1141412" y="2666999"/>
            <a:ext cx="9160042" cy="4179889"/>
          </a:xfrm>
        </p:spPr>
        <p:txBody>
          <a:bodyPr anchor="t">
            <a:normAutofit/>
          </a:bodyPr>
          <a:lstStyle/>
          <a:p>
            <a:pPr marL="0" indent="0">
              <a:buNone/>
            </a:pPr>
            <a:r>
              <a:rPr lang="en-US" sz="3200" cap="none" dirty="0">
                <a:solidFill>
                  <a:schemeClr val="tx1"/>
                </a:solidFill>
                <a:effectLst/>
                <a:latin typeface="+mj-lt"/>
              </a:rPr>
              <a:t>Driessen et al. (2020) </a:t>
            </a:r>
            <a:endParaRPr lang="en-US" cap="none" dirty="0">
              <a:solidFill>
                <a:schemeClr val="tx1">
                  <a:lumMod val="75000"/>
                </a:schemeClr>
              </a:solidFill>
              <a:effectLst/>
              <a:latin typeface="+mj-lt"/>
            </a:endParaRPr>
          </a:p>
          <a:p>
            <a:pPr lvl="1"/>
            <a:r>
              <a:rPr lang="en-US" sz="3200" cap="none" dirty="0">
                <a:solidFill>
                  <a:schemeClr val="tx1"/>
                </a:solidFill>
                <a:effectLst/>
                <a:latin typeface="+mj-lt"/>
              </a:rPr>
              <a:t>Defining Active Learning in Biology Education</a:t>
            </a:r>
          </a:p>
          <a:p>
            <a:pPr lvl="1"/>
            <a:r>
              <a:rPr lang="en-US" sz="3200" cap="none" dirty="0">
                <a:solidFill>
                  <a:schemeClr val="tx1"/>
                </a:solidFill>
                <a:effectLst/>
                <a:latin typeface="+mj-lt"/>
              </a:rPr>
              <a:t>Examined 148 Articles</a:t>
            </a:r>
          </a:p>
        </p:txBody>
      </p:sp>
    </p:spTree>
    <p:extLst>
      <p:ext uri="{BB962C8B-B14F-4D97-AF65-F5344CB8AC3E}">
        <p14:creationId xmlns:p14="http://schemas.microsoft.com/office/powerpoint/2010/main" val="56107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in a chair reading a book&#10;&#10;Description automatically generated with medium confidence">
            <a:extLst>
              <a:ext uri="{FF2B5EF4-FFF2-40B4-BE49-F238E27FC236}">
                <a16:creationId xmlns:a16="http://schemas.microsoft.com/office/drawing/2014/main" id="{C8A09260-5997-5F4A-9D83-D28520420A0E}"/>
              </a:ext>
            </a:extLst>
          </p:cNvPr>
          <p:cNvPicPr>
            <a:picLocks noChangeAspect="1"/>
          </p:cNvPicPr>
          <p:nvPr/>
        </p:nvPicPr>
        <p:blipFill>
          <a:blip r:embed="rId3">
            <a:alphaModFix amt="50000"/>
          </a:blip>
          <a:stretch>
            <a:fillRect/>
          </a:stretch>
        </p:blipFill>
        <p:spPr>
          <a:xfrm>
            <a:off x="3028782" y="0"/>
            <a:ext cx="9160042" cy="6870032"/>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Defining Active Learning</a:t>
            </a:r>
          </a:p>
        </p:txBody>
      </p:sp>
      <p:sp>
        <p:nvSpPr>
          <p:cNvPr id="6" name="Content Placeholder 2">
            <a:extLst>
              <a:ext uri="{FF2B5EF4-FFF2-40B4-BE49-F238E27FC236}">
                <a16:creationId xmlns:a16="http://schemas.microsoft.com/office/drawing/2014/main" id="{9006FA59-6862-0F47-8845-D1BC77537209}"/>
              </a:ext>
            </a:extLst>
          </p:cNvPr>
          <p:cNvSpPr>
            <a:spLocks noGrp="1"/>
          </p:cNvSpPr>
          <p:nvPr>
            <p:ph idx="1"/>
          </p:nvPr>
        </p:nvSpPr>
        <p:spPr>
          <a:xfrm>
            <a:off x="1141412" y="2666999"/>
            <a:ext cx="11050588" cy="4179889"/>
          </a:xfrm>
        </p:spPr>
        <p:txBody>
          <a:bodyPr anchor="t">
            <a:normAutofit/>
          </a:bodyPr>
          <a:lstStyle/>
          <a:p>
            <a:pPr marL="0" indent="0">
              <a:buNone/>
            </a:pPr>
            <a:r>
              <a:rPr lang="en-US" sz="3200" cap="none" dirty="0">
                <a:solidFill>
                  <a:schemeClr val="tx1"/>
                </a:solidFill>
                <a:effectLst/>
                <a:latin typeface="+mj-lt"/>
              </a:rPr>
              <a:t>Driessen et al. (2020) </a:t>
            </a:r>
          </a:p>
          <a:p>
            <a:pPr lvl="1"/>
            <a:r>
              <a:rPr lang="en-US" sz="3200" cap="none" dirty="0">
                <a:solidFill>
                  <a:schemeClr val="tx1"/>
                </a:solidFill>
                <a:effectLst/>
                <a:latin typeface="+mj-lt"/>
              </a:rPr>
              <a:t>30%	No Definition</a:t>
            </a:r>
          </a:p>
          <a:p>
            <a:pPr lvl="1"/>
            <a:r>
              <a:rPr lang="en-US" sz="3200" cap="none" dirty="0">
                <a:solidFill>
                  <a:schemeClr val="tx1"/>
                </a:solidFill>
                <a:effectLst/>
                <a:latin typeface="+mj-lt"/>
              </a:rPr>
              <a:t>53%	No Definition, But Listed Active Learning Strategies</a:t>
            </a:r>
          </a:p>
          <a:p>
            <a:pPr lvl="1">
              <a:spcAft>
                <a:spcPts val="0"/>
              </a:spcAft>
            </a:pPr>
            <a:r>
              <a:rPr lang="en-US" sz="3200" cap="none" dirty="0">
                <a:solidFill>
                  <a:schemeClr val="tx1"/>
                </a:solidFill>
                <a:effectLst/>
                <a:latin typeface="+mj-lt"/>
              </a:rPr>
              <a:t>17%	Yes Definition, Primary Theme:</a:t>
            </a:r>
          </a:p>
          <a:p>
            <a:pPr marL="457200" lvl="1" indent="0">
              <a:spcBef>
                <a:spcPts val="0"/>
              </a:spcBef>
              <a:buNone/>
            </a:pPr>
            <a:r>
              <a:rPr lang="en-US" sz="3200" cap="none" dirty="0">
                <a:solidFill>
                  <a:schemeClr val="tx1"/>
                </a:solidFill>
                <a:effectLst/>
                <a:latin typeface="+mj-lt"/>
              </a:rPr>
              <a:t>			Students Interacting or Engaging with Course Materials</a:t>
            </a:r>
          </a:p>
        </p:txBody>
      </p:sp>
    </p:spTree>
    <p:extLst>
      <p:ext uri="{BB962C8B-B14F-4D97-AF65-F5344CB8AC3E}">
        <p14:creationId xmlns:p14="http://schemas.microsoft.com/office/powerpoint/2010/main" val="281042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childTnLst>
                          </p:cTn>
                        </p:par>
                        <p:par>
                          <p:cTn id="19" fill="hold">
                            <p:stCondLst>
                              <p:cond delay="500"/>
                            </p:stCondLst>
                            <p:childTnLst>
                              <p:par>
                                <p:cTn id="20" presetID="3" presetClass="emph" presetSubtype="2" fill="hold" nodeType="afterEffect">
                                  <p:stCondLst>
                                    <p:cond delay="1000"/>
                                  </p:stCondLst>
                                  <p:childTnLst>
                                    <p:animClr clrSpc="rgb" dir="cw">
                                      <p:cBhvr override="childStyle">
                                        <p:cTn id="21" dur="2000" fill="hold"/>
                                        <p:tgtEl>
                                          <p:spTgt spid="6">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in a chair reading a book&#10;&#10;Description automatically generated with medium confidence">
            <a:extLst>
              <a:ext uri="{FF2B5EF4-FFF2-40B4-BE49-F238E27FC236}">
                <a16:creationId xmlns:a16="http://schemas.microsoft.com/office/drawing/2014/main" id="{C8A09260-5997-5F4A-9D83-D28520420A0E}"/>
              </a:ext>
            </a:extLst>
          </p:cNvPr>
          <p:cNvPicPr>
            <a:picLocks noChangeAspect="1"/>
          </p:cNvPicPr>
          <p:nvPr/>
        </p:nvPicPr>
        <p:blipFill>
          <a:blip r:embed="rId3">
            <a:alphaModFix amt="50000"/>
          </a:blip>
          <a:stretch>
            <a:fillRect/>
          </a:stretch>
        </p:blipFill>
        <p:spPr>
          <a:xfrm>
            <a:off x="3028782" y="0"/>
            <a:ext cx="9160042" cy="6870032"/>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92000"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Defining Active Learning</a:t>
            </a:r>
          </a:p>
        </p:txBody>
      </p:sp>
      <p:sp>
        <p:nvSpPr>
          <p:cNvPr id="6" name="Content Placeholder 2">
            <a:extLst>
              <a:ext uri="{FF2B5EF4-FFF2-40B4-BE49-F238E27FC236}">
                <a16:creationId xmlns:a16="http://schemas.microsoft.com/office/drawing/2014/main" id="{9006FA59-6862-0F47-8845-D1BC77537209}"/>
              </a:ext>
            </a:extLst>
          </p:cNvPr>
          <p:cNvSpPr>
            <a:spLocks noGrp="1"/>
          </p:cNvSpPr>
          <p:nvPr>
            <p:ph idx="1"/>
          </p:nvPr>
        </p:nvSpPr>
        <p:spPr>
          <a:xfrm>
            <a:off x="1141412" y="2666999"/>
            <a:ext cx="8924608" cy="4179889"/>
          </a:xfrm>
        </p:spPr>
        <p:txBody>
          <a:bodyPr anchor="t">
            <a:normAutofit/>
          </a:bodyPr>
          <a:lstStyle/>
          <a:p>
            <a:pPr marL="0" indent="0">
              <a:buNone/>
            </a:pPr>
            <a:r>
              <a:rPr lang="en-US" sz="3200" cap="none" dirty="0">
                <a:effectLst/>
                <a:latin typeface="+mj-lt"/>
              </a:rPr>
              <a:t>The many definitions of active learning all boil down to getting students to learn by doing something other than passively listening to lectures, watching videos, or reading.        </a:t>
            </a:r>
          </a:p>
          <a:p>
            <a:pPr marL="0" indent="0">
              <a:buNone/>
            </a:pPr>
            <a:r>
              <a:rPr lang="en-US" sz="3200" cap="none" dirty="0">
                <a:effectLst/>
                <a:latin typeface="+mj-lt"/>
              </a:rPr>
              <a:t>										(</a:t>
            </a:r>
            <a:r>
              <a:rPr lang="en-US" sz="3200" cap="none" dirty="0" err="1">
                <a:effectLst/>
                <a:latin typeface="+mj-lt"/>
              </a:rPr>
              <a:t>Berstein</a:t>
            </a:r>
            <a:r>
              <a:rPr lang="en-US" sz="3200" cap="none" dirty="0">
                <a:effectLst/>
                <a:latin typeface="+mj-lt"/>
              </a:rPr>
              <a:t>, 2018, p. 291)</a:t>
            </a:r>
          </a:p>
        </p:txBody>
      </p:sp>
    </p:spTree>
    <p:extLst>
      <p:ext uri="{BB962C8B-B14F-4D97-AF65-F5344CB8AC3E}">
        <p14:creationId xmlns:p14="http://schemas.microsoft.com/office/powerpoint/2010/main" val="140643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nd person sitting at a table with a computer&#10;&#10;Description automatically generated with medium confidence">
            <a:extLst>
              <a:ext uri="{FF2B5EF4-FFF2-40B4-BE49-F238E27FC236}">
                <a16:creationId xmlns:a16="http://schemas.microsoft.com/office/drawing/2014/main" id="{715BD689-8C76-A541-80C8-82F3EC005C9F}"/>
              </a:ext>
            </a:extLst>
          </p:cNvPr>
          <p:cNvPicPr>
            <a:picLocks noChangeAspect="1"/>
          </p:cNvPicPr>
          <p:nvPr/>
        </p:nvPicPr>
        <p:blipFill>
          <a:blip r:embed="rId3">
            <a:alphaModFix amt="50000"/>
          </a:blip>
          <a:stretch>
            <a:fillRect/>
          </a:stretch>
        </p:blipFill>
        <p:spPr>
          <a:xfrm>
            <a:off x="2275243" y="-11112"/>
            <a:ext cx="9910405" cy="6858000"/>
          </a:xfrm>
          <a:prstGeom prst="rect">
            <a:avLst/>
          </a:prstGeom>
        </p:spPr>
      </p:pic>
      <p:sp>
        <p:nvSpPr>
          <p:cNvPr id="10" name="Rectangle 9">
            <a:extLst>
              <a:ext uri="{FF2B5EF4-FFF2-40B4-BE49-F238E27FC236}">
                <a16:creationId xmlns:a16="http://schemas.microsoft.com/office/drawing/2014/main" id="{4AA43795-BC5E-9F45-9248-ECCC852CFF14}"/>
              </a:ext>
            </a:extLst>
          </p:cNvPr>
          <p:cNvSpPr/>
          <p:nvPr/>
        </p:nvSpPr>
        <p:spPr>
          <a:xfrm>
            <a:off x="0" y="-11112"/>
            <a:ext cx="12185648" cy="6858000"/>
          </a:xfrm>
          <a:prstGeom prst="rect">
            <a:avLst/>
          </a:prstGeom>
          <a:gradFill flip="none" rotWithShape="1">
            <a:gsLst>
              <a:gs pos="0">
                <a:schemeClr val="tx1">
                  <a:alpha val="10000"/>
                </a:schemeClr>
              </a:gs>
              <a:gs pos="74000">
                <a:schemeClr val="bg1"/>
              </a:gs>
              <a:gs pos="83000">
                <a:schemeClr val="bg1">
                  <a:lumMod val="95000"/>
                  <a:lumOff val="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3803D75-96E7-8144-82BC-7434DCEFEB93}"/>
              </a:ext>
            </a:extLst>
          </p:cNvPr>
          <p:cNvSpPr txBox="1"/>
          <p:nvPr/>
        </p:nvSpPr>
        <p:spPr>
          <a:xfrm>
            <a:off x="0" y="1266624"/>
            <a:ext cx="12192000" cy="6247864"/>
          </a:xfrm>
          <a:prstGeom prst="rect">
            <a:avLst/>
          </a:prstGeom>
          <a:noFill/>
        </p:spPr>
        <p:txBody>
          <a:bodyPr wrap="square" rtlCol="0">
            <a:spAutoFit/>
          </a:bodyPr>
          <a:lstStyle/>
          <a:p>
            <a:pPr algn="ctr"/>
            <a:r>
              <a:rPr lang="en-US" sz="40000" dirty="0">
                <a:solidFill>
                  <a:schemeClr val="tx1">
                    <a:alpha val="20000"/>
                  </a:schemeClr>
                </a:solidFill>
                <a:latin typeface="Helvetica" pitchFamily="2" charset="0"/>
              </a:rPr>
              <a:t>2</a:t>
            </a:r>
          </a:p>
        </p:txBody>
      </p:sp>
      <p:sp>
        <p:nvSpPr>
          <p:cNvPr id="2" name="Title 1">
            <a:extLst>
              <a:ext uri="{FF2B5EF4-FFF2-40B4-BE49-F238E27FC236}">
                <a16:creationId xmlns:a16="http://schemas.microsoft.com/office/drawing/2014/main" id="{D81A5117-6FFA-6844-98AC-11FAAB3DE8FC}"/>
              </a:ext>
            </a:extLst>
          </p:cNvPr>
          <p:cNvSpPr>
            <a:spLocks noGrp="1"/>
          </p:cNvSpPr>
          <p:nvPr>
            <p:ph type="title"/>
          </p:nvPr>
        </p:nvSpPr>
        <p:spPr/>
        <p:txBody>
          <a:bodyPr>
            <a:normAutofit/>
          </a:bodyPr>
          <a:lstStyle/>
          <a:p>
            <a:r>
              <a:rPr lang="en-US" sz="4400" cap="none" dirty="0">
                <a:solidFill>
                  <a:schemeClr val="tx1"/>
                </a:solidFill>
                <a:effectLst/>
              </a:rPr>
              <a:t>Problematizing Active Learning</a:t>
            </a:r>
          </a:p>
        </p:txBody>
      </p:sp>
    </p:spTree>
    <p:extLst>
      <p:ext uri="{BB962C8B-B14F-4D97-AF65-F5344CB8AC3E}">
        <p14:creationId xmlns:p14="http://schemas.microsoft.com/office/powerpoint/2010/main" val="345918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Custom 1">
      <a:dk1>
        <a:srgbClr val="000000"/>
      </a:dk1>
      <a:lt1>
        <a:srgbClr val="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{2B54D3B1-9E37-A74A-9723-C7CD80D5C0E8}tf10001063</Template>
  <TotalTime>1126</TotalTime>
  <Words>1282</Words>
  <Application>Microsoft Macintosh PowerPoint</Application>
  <PresentationFormat>Widescreen</PresentationFormat>
  <Paragraphs>217</Paragraphs>
  <Slides>41</Slides>
  <Notes>38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Helvetica</vt:lpstr>
      <vt:lpstr>Mesh</vt:lpstr>
      <vt:lpstr>What No One’s Telling You About Active Learning</vt:lpstr>
      <vt:lpstr>Agenda</vt:lpstr>
      <vt:lpstr>PowerPoint Presentation</vt:lpstr>
      <vt:lpstr>Defining Active Learning: Part I</vt:lpstr>
      <vt:lpstr>Defining Active Learning</vt:lpstr>
      <vt:lpstr>Defining Active Learning</vt:lpstr>
      <vt:lpstr>Defining Active Learning</vt:lpstr>
      <vt:lpstr>Defining Active Learning</vt:lpstr>
      <vt:lpstr>Problematizing Active Learning</vt:lpstr>
      <vt:lpstr>Problematizing Active Learning</vt:lpstr>
      <vt:lpstr>PowerPoint Presentation</vt:lpstr>
      <vt:lpstr>PowerPoint Presentation</vt:lpstr>
      <vt:lpstr>PowerPoint Presentation</vt:lpstr>
      <vt:lpstr>Problematizing Active Learning</vt:lpstr>
      <vt:lpstr>Active Learning and Cognition</vt:lpstr>
      <vt:lpstr>Active Learning and Cognition</vt:lpstr>
      <vt:lpstr>Active Learning and Cognition</vt:lpstr>
      <vt:lpstr>Active Learning and Cognition</vt:lpstr>
      <vt:lpstr>Active Learning and Cognition</vt:lpstr>
      <vt:lpstr>Active Learning and Cognition</vt:lpstr>
      <vt:lpstr>Active Learning and Emotions</vt:lpstr>
      <vt:lpstr>One minute reflection</vt:lpstr>
      <vt:lpstr>Affect/Emotion</vt:lpstr>
      <vt:lpstr>Active Learning and Emotions</vt:lpstr>
      <vt:lpstr>Regulating emotions</vt:lpstr>
      <vt:lpstr>Regulating emotions</vt:lpstr>
      <vt:lpstr>PowerPoint Presentation</vt:lpstr>
      <vt:lpstr>Regulating Emotions</vt:lpstr>
      <vt:lpstr>Motivating Emotions</vt:lpstr>
      <vt:lpstr>Motivating emotions</vt:lpstr>
      <vt:lpstr>Emotions and motivation: A study</vt:lpstr>
      <vt:lpstr>Managing emotional/cognitive resources</vt:lpstr>
      <vt:lpstr>New approaches</vt:lpstr>
      <vt:lpstr>Active Learning and Instructional Strategies</vt:lpstr>
      <vt:lpstr>Problematizing Active Learning</vt:lpstr>
      <vt:lpstr>PowerPoint Presentation</vt:lpstr>
      <vt:lpstr>Active Learning and Instructional Strategies</vt:lpstr>
      <vt:lpstr>Active Learning and Instructional Strategies</vt:lpstr>
      <vt:lpstr>Active Learning and Instructional Strategies</vt:lpstr>
      <vt:lpstr>What No One’s Telling You About Active Learning</vt:lpstr>
      <vt:lpstr>What No One’s Telling You About Active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No One’s Telling You About Active Learning</dc:title>
  <dc:creator>Doolittle, Peter</dc:creator>
  <cp:lastModifiedBy>Microsoft Office User</cp:lastModifiedBy>
  <cp:revision>713</cp:revision>
  <dcterms:created xsi:type="dcterms:W3CDTF">2021-12-31T04:05:29Z</dcterms:created>
  <dcterms:modified xsi:type="dcterms:W3CDTF">2022-01-20T16:00:15Z</dcterms:modified>
</cp:coreProperties>
</file>