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81"/>
  </p:notesMasterIdLst>
  <p:sldIdLst>
    <p:sldId id="256" r:id="rId3"/>
    <p:sldId id="1120" r:id="rId4"/>
    <p:sldId id="257" r:id="rId5"/>
    <p:sldId id="1116" r:id="rId6"/>
    <p:sldId id="1117" r:id="rId7"/>
    <p:sldId id="1191" r:id="rId8"/>
    <p:sldId id="271" r:id="rId9"/>
    <p:sldId id="1147" r:id="rId10"/>
    <p:sldId id="1146" r:id="rId11"/>
    <p:sldId id="1089" r:id="rId12"/>
    <p:sldId id="1052" r:id="rId13"/>
    <p:sldId id="1190" r:id="rId14"/>
    <p:sldId id="1091" r:id="rId15"/>
    <p:sldId id="1148" r:id="rId16"/>
    <p:sldId id="1158" r:id="rId17"/>
    <p:sldId id="1067" r:id="rId18"/>
    <p:sldId id="1001" r:id="rId19"/>
    <p:sldId id="1000" r:id="rId20"/>
    <p:sldId id="1160" r:id="rId21"/>
    <p:sldId id="1138" r:id="rId22"/>
    <p:sldId id="1144" r:id="rId23"/>
    <p:sldId id="1157" r:id="rId24"/>
    <p:sldId id="1165" r:id="rId25"/>
    <p:sldId id="1159" r:id="rId26"/>
    <p:sldId id="486" r:id="rId27"/>
    <p:sldId id="1167" r:id="rId28"/>
    <p:sldId id="1042" r:id="rId29"/>
    <p:sldId id="1045" r:id="rId30"/>
    <p:sldId id="1044" r:id="rId31"/>
    <p:sldId id="1084" r:id="rId32"/>
    <p:sldId id="1166" r:id="rId33"/>
    <p:sldId id="1189" r:id="rId34"/>
    <p:sldId id="1187" r:id="rId35"/>
    <p:sldId id="1188" r:id="rId36"/>
    <p:sldId id="1141" r:id="rId37"/>
    <p:sldId id="1192" r:id="rId38"/>
    <p:sldId id="1193" r:id="rId39"/>
    <p:sldId id="1194" r:id="rId40"/>
    <p:sldId id="1220" r:id="rId41"/>
    <p:sldId id="958" r:id="rId42"/>
    <p:sldId id="1221" r:id="rId43"/>
    <p:sldId id="1222" r:id="rId44"/>
    <p:sldId id="1174" r:id="rId45"/>
    <p:sldId id="1177" r:id="rId46"/>
    <p:sldId id="1223" r:id="rId47"/>
    <p:sldId id="1180" r:id="rId48"/>
    <p:sldId id="1197" r:id="rId49"/>
    <p:sldId id="1198" r:id="rId50"/>
    <p:sldId id="998" r:id="rId51"/>
    <p:sldId id="999" r:id="rId52"/>
    <p:sldId id="1224" r:id="rId53"/>
    <p:sldId id="1218" r:id="rId54"/>
    <p:sldId id="1219" r:id="rId55"/>
    <p:sldId id="1225" r:id="rId56"/>
    <p:sldId id="1208" r:id="rId57"/>
    <p:sldId id="1205" r:id="rId58"/>
    <p:sldId id="1206" r:id="rId59"/>
    <p:sldId id="1200" r:id="rId60"/>
    <p:sldId id="1202" r:id="rId61"/>
    <p:sldId id="1214" r:id="rId62"/>
    <p:sldId id="1209" r:id="rId63"/>
    <p:sldId id="1199" r:id="rId64"/>
    <p:sldId id="1181" r:id="rId65"/>
    <p:sldId id="1182" r:id="rId66"/>
    <p:sldId id="1183" r:id="rId67"/>
    <p:sldId id="1216" r:id="rId68"/>
    <p:sldId id="1203" r:id="rId69"/>
    <p:sldId id="1201" r:id="rId70"/>
    <p:sldId id="1217" r:id="rId71"/>
    <p:sldId id="1211" r:id="rId72"/>
    <p:sldId id="1210" r:id="rId73"/>
    <p:sldId id="1212" r:id="rId74"/>
    <p:sldId id="1213" r:id="rId75"/>
    <p:sldId id="1228" r:id="rId76"/>
    <p:sldId id="1229" r:id="rId77"/>
    <p:sldId id="1215" r:id="rId78"/>
    <p:sldId id="1163" r:id="rId79"/>
    <p:sldId id="1230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93B"/>
    <a:srgbClr val="817932"/>
    <a:srgbClr val="353215"/>
    <a:srgbClr val="322F14"/>
    <a:srgbClr val="5C5624"/>
    <a:srgbClr val="696228"/>
    <a:srgbClr val="E3D353"/>
    <a:srgbClr val="CA1E50"/>
    <a:srgbClr val="850928"/>
    <a:srgbClr val="133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38"/>
    <p:restoredTop sz="94762"/>
  </p:normalViewPr>
  <p:slideViewPr>
    <p:cSldViewPr snapToGrid="0" showGuides="1">
      <p:cViewPr varScale="1">
        <p:scale>
          <a:sx n="121" d="100"/>
          <a:sy n="121" d="100"/>
        </p:scale>
        <p:origin x="8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6BD08-0C9F-984E-986A-4BFB0B7ED52B}" type="datetimeFigureOut">
              <a:rPr lang="en-US" smtClean="0"/>
              <a:t>8/18/23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C7188-E883-DB4D-8999-E2E84D66F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8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99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48% of definitions were ”definition by strategy”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0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83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25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0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50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49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5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3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5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41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1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5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94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5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85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41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3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5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2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52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15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84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18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14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14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775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4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19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57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230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559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709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14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833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Physiological Response (feeling) -&gt; Emotion (label); cognitive reappraisal; affective processing interfaces with cognitive, behavioral, social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506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-&gt; Relevant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657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39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Halloween was invented in Ireland - </a:t>
            </a:r>
            <a:r>
              <a:rPr lang="en-US" b="0" i="0" u="none" strike="noStrike" dirty="0">
                <a:solidFill>
                  <a:srgbClr val="34444B"/>
                </a:solidFill>
                <a:effectLst/>
                <a:latin typeface="ArcherPro"/>
              </a:rPr>
              <a:t>2,000 years to the Celtic Samhain (SAH-win) festival: </a:t>
            </a:r>
            <a:r>
              <a:rPr lang="en-US" b="0" i="0" u="none" strike="noStrike" dirty="0">
                <a:solidFill>
                  <a:srgbClr val="181818"/>
                </a:solidFill>
                <a:effectLst/>
                <a:latin typeface="Open Sans" panose="020F0502020204030204" pitchFamily="34" charset="0"/>
              </a:rPr>
              <a:t>usher in “the dark half of the year.”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5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2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9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Dreissen</a:t>
            </a:r>
            <a:r>
              <a:rPr lang="en-US" dirty="0"/>
              <a:t>: Top 2 Strategies: Discussion, Group Work                      Top Definition: Engaging and interacting</a:t>
            </a:r>
          </a:p>
          <a:p>
            <a:r>
              <a:rPr lang="en-US" dirty="0"/>
              <a:t>Doolittle: Top 2 Strategies: Group Work, Problem Solving              Top Definition: ? ?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38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Dreissen</a:t>
            </a:r>
            <a:r>
              <a:rPr lang="en-US" dirty="0"/>
              <a:t>: Top 2 Strategies: Discussion, Group Work                      Top Definition: Engaging and interacting</a:t>
            </a:r>
          </a:p>
          <a:p>
            <a:r>
              <a:rPr lang="en-US" dirty="0"/>
              <a:t>Doolittle: Top 2 Strategies: Group Work, Problem Solving              Top Definition: ? ?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8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WHATEVER ACTIVE LEARNING IS . . </a:t>
            </a:r>
            <a:r>
              <a:rPr lang="en-US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3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2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8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01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2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7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1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7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1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5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4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4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B12FA-BC46-5F4E-97FF-2FF2ECFC7F5F}" type="datetimeFigureOut">
              <a:rPr lang="en-US" smtClean="0"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09D3-BE50-4D44-8F8D-EC1CEC3ECA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187D1-594B-55C0-AEA3-96067FB44053}"/>
              </a:ext>
            </a:extLst>
          </p:cNvPr>
          <p:cNvSpPr/>
          <p:nvPr userDrawn="1"/>
        </p:nvSpPr>
        <p:spPr>
          <a:xfrm>
            <a:off x="0" y="141"/>
            <a:ext cx="12183907" cy="143311"/>
          </a:xfrm>
          <a:prstGeom prst="rect">
            <a:avLst/>
          </a:prstGeom>
          <a:solidFill>
            <a:srgbClr val="8509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5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39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women walking under a tree&#10;&#10;Description automatically generated">
            <a:extLst>
              <a:ext uri="{FF2B5EF4-FFF2-40B4-BE49-F238E27FC236}">
                <a16:creationId xmlns:a16="http://schemas.microsoft.com/office/drawing/2014/main" id="{782E7D31-FC7C-C32D-F5B2-56166122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05" y="148854"/>
            <a:ext cx="10034425" cy="6709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6850DB-B7E9-1130-C0DF-329D108A4D05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17CA9-134C-411F-843E-AB79AF494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Teaching • Learning • Engagement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B31-46E5-FC3A-3C00-CFFD6CE57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16728-F311-B6E0-5608-8AB228F82C19}"/>
              </a:ext>
            </a:extLst>
          </p:cNvPr>
          <p:cNvSpPr txBox="1"/>
          <p:nvPr/>
        </p:nvSpPr>
        <p:spPr>
          <a:xfrm>
            <a:off x="3897407" y="5335634"/>
            <a:ext cx="4420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Peter Doolittle, Professor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Educational Psychology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Virginia Tech •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pdoo@vt.edu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 descr="A close-up of a statue&#10;&#10;Description automatically generated">
            <a:extLst>
              <a:ext uri="{FF2B5EF4-FFF2-40B4-BE49-F238E27FC236}">
                <a16:creationId xmlns:a16="http://schemas.microsoft.com/office/drawing/2014/main" id="{A0BFE238-30B8-FC38-FD91-71595128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" y="4646428"/>
            <a:ext cx="3330507" cy="2222204"/>
          </a:xfrm>
          <a:prstGeom prst="rect">
            <a:avLst/>
          </a:prstGeom>
        </p:spPr>
      </p:pic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DB71CB-1996-F40C-3F61-4E73B92B6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147" y="-231554"/>
            <a:ext cx="39751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B54A732F-DCAB-C31B-7213-9697E69C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8" b="3794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– Part 1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ws of chairs in a conference room&#10;&#10;Description automatically generated">
            <a:extLst>
              <a:ext uri="{FF2B5EF4-FFF2-40B4-BE49-F238E27FC236}">
                <a16:creationId xmlns:a16="http://schemas.microsoft.com/office/drawing/2014/main" id="{178A479C-9563-6663-C8D6-25130308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7632"/>
          <a:stretch/>
        </p:blipFill>
        <p:spPr>
          <a:xfrm>
            <a:off x="0" y="157018"/>
            <a:ext cx="12203040" cy="6700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283FB4-300D-7178-6AA5-5573D0E3BB45}"/>
              </a:ext>
            </a:extLst>
          </p:cNvPr>
          <p:cNvSpPr/>
          <p:nvPr/>
        </p:nvSpPr>
        <p:spPr>
          <a:xfrm>
            <a:off x="-13548" y="157018"/>
            <a:ext cx="12205548" cy="670098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3F455-3728-DCAE-8E8D-17994C8B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Learning: A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6D8F0-D85E-5DBC-DE38-678C29EB2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61" y="1825625"/>
            <a:ext cx="629443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Freeman et al. (2014)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 vs Lecture Courses (225)</a:t>
            </a:r>
          </a:p>
          <a:p>
            <a:pPr marL="0" indent="0">
              <a:buNone/>
            </a:pPr>
            <a:r>
              <a:rPr lang="en-US" dirty="0"/>
              <a:t>UG STEM Courses</a:t>
            </a:r>
          </a:p>
          <a:p>
            <a:pPr marL="0" indent="0">
              <a:buNone/>
            </a:pPr>
            <a:r>
              <a:rPr lang="en-US" dirty="0"/>
              <a:t>Exam Scores &amp; DFW Rates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 → ↑ Exams &amp; ↓ DFWs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C2E9C-D237-DAA8-19BC-296AFA45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1" y="1825624"/>
            <a:ext cx="60198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Theobald et al. (2020)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 vs Lecture Courses (41)</a:t>
            </a:r>
          </a:p>
          <a:p>
            <a:pPr marL="0" indent="0">
              <a:buNone/>
            </a:pPr>
            <a:r>
              <a:rPr lang="en-US" dirty="0"/>
              <a:t>UG STEM Courses</a:t>
            </a:r>
          </a:p>
          <a:p>
            <a:pPr marL="0" indent="0">
              <a:buNone/>
            </a:pPr>
            <a:r>
              <a:rPr lang="en-US" dirty="0"/>
              <a:t>Exam Scores &amp; DFW Rates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 → ↑ Exams &amp; ↓ DFWs</a:t>
            </a:r>
          </a:p>
          <a:p>
            <a:r>
              <a:rPr lang="en-US" dirty="0"/>
              <a:t>Larger gains for students from underrepresented groups (narrowed achievement gap)</a:t>
            </a:r>
          </a:p>
        </p:txBody>
      </p:sp>
    </p:spTree>
    <p:extLst>
      <p:ext uri="{BB962C8B-B14F-4D97-AF65-F5344CB8AC3E}">
        <p14:creationId xmlns:p14="http://schemas.microsoft.com/office/powerpoint/2010/main" val="40230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ws of chairs in a conference room&#10;&#10;Description automatically generated">
            <a:extLst>
              <a:ext uri="{FF2B5EF4-FFF2-40B4-BE49-F238E27FC236}">
                <a16:creationId xmlns:a16="http://schemas.microsoft.com/office/drawing/2014/main" id="{178A479C-9563-6663-C8D6-25130308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7632"/>
          <a:stretch/>
        </p:blipFill>
        <p:spPr>
          <a:xfrm>
            <a:off x="0" y="157018"/>
            <a:ext cx="12203040" cy="6700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283FB4-300D-7178-6AA5-5573D0E3BB45}"/>
              </a:ext>
            </a:extLst>
          </p:cNvPr>
          <p:cNvSpPr/>
          <p:nvPr/>
        </p:nvSpPr>
        <p:spPr>
          <a:xfrm>
            <a:off x="-13548" y="157018"/>
            <a:ext cx="12205548" cy="670098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3F455-3728-DCAE-8E8D-17994C8B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Learning: A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6D8F0-D85E-5DBC-DE38-678C29EB2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61" y="1825625"/>
            <a:ext cx="6294434" cy="763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Freeman et al. (2014)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C2E9C-D237-DAA8-19BC-296AFA45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1" y="1825624"/>
            <a:ext cx="6019800" cy="8979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Theobald et al. (2020)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A8798-FC5D-8D3D-5F48-109421E1728C}"/>
              </a:ext>
            </a:extLst>
          </p:cNvPr>
          <p:cNvSpPr txBox="1"/>
          <p:nvPr/>
        </p:nvSpPr>
        <p:spPr>
          <a:xfrm>
            <a:off x="-103034" y="2718555"/>
            <a:ext cx="5550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Lecture Classroom</a:t>
            </a:r>
          </a:p>
          <a:p>
            <a:pPr algn="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Scores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878BD4-3075-F95E-25AD-35EA4873164F}"/>
              </a:ext>
            </a:extLst>
          </p:cNvPr>
          <p:cNvSpPr txBox="1"/>
          <p:nvPr/>
        </p:nvSpPr>
        <p:spPr>
          <a:xfrm>
            <a:off x="6747694" y="2728568"/>
            <a:ext cx="5550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Classroom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Scores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493981-D524-FF97-FE98-441391700516}"/>
              </a:ext>
            </a:extLst>
          </p:cNvPr>
          <p:cNvCxnSpPr/>
          <p:nvPr/>
        </p:nvCxnSpPr>
        <p:spPr>
          <a:xfrm>
            <a:off x="5589430" y="3205621"/>
            <a:ext cx="1013143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75888A-C712-3655-4DAA-CDF5B658ACEE}"/>
              </a:ext>
            </a:extLst>
          </p:cNvPr>
          <p:cNvSpPr txBox="1"/>
          <p:nvPr/>
        </p:nvSpPr>
        <p:spPr>
          <a:xfrm>
            <a:off x="4211389" y="4043958"/>
            <a:ext cx="377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Effect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2814A-BFB4-5304-6C8C-7F1A26169EB8}"/>
              </a:ext>
            </a:extLst>
          </p:cNvPr>
          <p:cNvSpPr txBox="1"/>
          <p:nvPr/>
        </p:nvSpPr>
        <p:spPr>
          <a:xfrm>
            <a:off x="3648680" y="5049994"/>
            <a:ext cx="490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 Variables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C7D9B0-3412-46D6-770C-BD1D4258EEE5}"/>
              </a:ext>
            </a:extLst>
          </p:cNvPr>
          <p:cNvCxnSpPr/>
          <p:nvPr/>
        </p:nvCxnSpPr>
        <p:spPr>
          <a:xfrm flipV="1">
            <a:off x="6108879" y="4605673"/>
            <a:ext cx="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229246C-8D93-CE97-7550-4965B4978854}"/>
              </a:ext>
            </a:extLst>
          </p:cNvPr>
          <p:cNvSpPr txBox="1"/>
          <p:nvPr/>
        </p:nvSpPr>
        <p:spPr>
          <a:xfrm>
            <a:off x="0" y="5672887"/>
            <a:ext cx="12162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Intensity → ↓ Achievement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F71CB-87A1-99BF-B7BE-0FAFE8EE4794}"/>
              </a:ext>
            </a:extLst>
          </p:cNvPr>
          <p:cNvSpPr txBox="1"/>
          <p:nvPr/>
        </p:nvSpPr>
        <p:spPr>
          <a:xfrm>
            <a:off x="10731" y="6288927"/>
            <a:ext cx="12162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trike="sngStrike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 Size, Course Level</a:t>
            </a:r>
          </a:p>
        </p:txBody>
      </p:sp>
    </p:spTree>
    <p:extLst>
      <p:ext uri="{BB962C8B-B14F-4D97-AF65-F5344CB8AC3E}">
        <p14:creationId xmlns:p14="http://schemas.microsoft.com/office/powerpoint/2010/main" val="25049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ws of chairs in a conference room&#10;&#10;Description automatically generated">
            <a:extLst>
              <a:ext uri="{FF2B5EF4-FFF2-40B4-BE49-F238E27FC236}">
                <a16:creationId xmlns:a16="http://schemas.microsoft.com/office/drawing/2014/main" id="{A3B040B8-EF00-935A-4FC5-E19CB7A0D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7632"/>
          <a:stretch/>
        </p:blipFill>
        <p:spPr>
          <a:xfrm>
            <a:off x="0" y="157018"/>
            <a:ext cx="12203040" cy="6700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-13548" y="153562"/>
            <a:ext cx="12205548" cy="670443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B2B8-767D-5BCC-0412-105B379773E0}"/>
              </a:ext>
            </a:extLst>
          </p:cNvPr>
          <p:cNvSpPr txBox="1"/>
          <p:nvPr/>
        </p:nvSpPr>
        <p:spPr>
          <a:xfrm>
            <a:off x="1359671" y="2224463"/>
            <a:ext cx="10515599" cy="445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Generation		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Research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Generation	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Research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Bernstein, 2018 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Freeman et al., 2014 </a:t>
            </a:r>
          </a:p>
          <a:p>
            <a:pPr algn="r">
              <a:lnSpc>
                <a:spcPct val="150000"/>
              </a:lnSpc>
            </a:pPr>
            <a:r>
              <a:rPr lang="en-US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Streveler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US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Menekse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96733-680D-7E1A-D57E-F0D5A315DD2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Active Learning?</a:t>
            </a:r>
          </a:p>
        </p:txBody>
      </p:sp>
    </p:spTree>
    <p:extLst>
      <p:ext uri="{BB962C8B-B14F-4D97-AF65-F5344CB8AC3E}">
        <p14:creationId xmlns:p14="http://schemas.microsoft.com/office/powerpoint/2010/main" val="32678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8BBDD15-A68F-2ACF-8475-1DE351D3D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33" r="102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– Part 2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computer&#10;&#10;Description automatically generated">
            <a:extLst>
              <a:ext uri="{FF2B5EF4-FFF2-40B4-BE49-F238E27FC236}">
                <a16:creationId xmlns:a16="http://schemas.microsoft.com/office/drawing/2014/main" id="{CFDC05B5-A7F9-2F90-1C73-1907D14AF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7187"/>
          <a:stretch/>
        </p:blipFill>
        <p:spPr>
          <a:xfrm>
            <a:off x="0" y="152400"/>
            <a:ext cx="12192000" cy="673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0" y="148202"/>
            <a:ext cx="12192000" cy="6730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Active Learning?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E15F5E-4AEB-3648-B1E0-2C085E4EA415}"/>
              </a:ext>
            </a:extLst>
          </p:cNvPr>
          <p:cNvSpPr txBox="1">
            <a:spLocks/>
          </p:cNvSpPr>
          <p:nvPr/>
        </p:nvSpPr>
        <p:spPr>
          <a:xfrm>
            <a:off x="7089820" y="1577429"/>
            <a:ext cx="4402976" cy="4909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Doolittle et al., 2023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 &amp; Social Sci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2017-2022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586 articles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70.1%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29.9%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E0AA2A-EDF7-0B4C-B303-1ABF1D0BAB9B}"/>
              </a:ext>
            </a:extLst>
          </p:cNvPr>
          <p:cNvSpPr txBox="1">
            <a:spLocks/>
          </p:cNvSpPr>
          <p:nvPr/>
        </p:nvSpPr>
        <p:spPr>
          <a:xfrm>
            <a:off x="2289924" y="1577428"/>
            <a:ext cx="4402976" cy="50323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Driessen et al., 2020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Biology Ed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2016-2018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148 articles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83.5%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16.5%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482AC3-C776-6B44-9883-F3EDCCDD0C68}"/>
              </a:ext>
            </a:extLst>
          </p:cNvPr>
          <p:cNvSpPr txBox="1">
            <a:spLocks/>
          </p:cNvSpPr>
          <p:nvPr/>
        </p:nvSpPr>
        <p:spPr>
          <a:xfrm>
            <a:off x="-1606285" y="4814295"/>
            <a:ext cx="4788581" cy="119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Definition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computer&#10;&#10;Description automatically generated">
            <a:extLst>
              <a:ext uri="{FF2B5EF4-FFF2-40B4-BE49-F238E27FC236}">
                <a16:creationId xmlns:a16="http://schemas.microsoft.com/office/drawing/2014/main" id="{5AC33268-2102-0659-AC36-7D9D419E4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7187"/>
          <a:stretch/>
        </p:blipFill>
        <p:spPr>
          <a:xfrm>
            <a:off x="0" y="152400"/>
            <a:ext cx="12192000" cy="673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0" y="152400"/>
            <a:ext cx="12192000" cy="671082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Active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176C-A6F3-06B9-5028-9EB41F512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Qualitative Analysis  : 161 Definitions – 3 Themes </a:t>
            </a:r>
          </a:p>
          <a:p>
            <a:pPr marL="0" indent="0">
              <a:buNone/>
            </a:pPr>
            <a:endParaRPr lang="en-US" sz="3200" dirty="0"/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Active learning as grounded in </a:t>
            </a:r>
            <a:r>
              <a:rPr lang="en-US" sz="3200" dirty="0">
                <a:solidFill>
                  <a:srgbClr val="FFC000"/>
                </a:solidFill>
              </a:rPr>
              <a:t>student-centered constructivist theory</a:t>
            </a:r>
            <a:r>
              <a:rPr lang="en-US" sz="3200" dirty="0"/>
              <a:t>.</a:t>
            </a:r>
          </a:p>
          <a:p>
            <a:pPr marL="971550" lvl="1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sz="3200" dirty="0"/>
              <a:t>Active learning promotes </a:t>
            </a:r>
            <a:r>
              <a:rPr lang="en-US" sz="3200" dirty="0">
                <a:solidFill>
                  <a:srgbClr val="FFC000"/>
                </a:solidFill>
              </a:rPr>
              <a:t>higher-order thinking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C000"/>
                </a:solidFill>
              </a:rPr>
              <a:t>deeper learning</a:t>
            </a:r>
            <a:r>
              <a:rPr lang="en-US" sz="3200" dirty="0"/>
              <a:t>.</a:t>
            </a:r>
          </a:p>
          <a:p>
            <a:pPr marL="971550" lvl="1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sz="3200" dirty="0"/>
              <a:t>Active learning as an instructional strategy involving </a:t>
            </a:r>
            <a:r>
              <a:rPr lang="en-US" sz="3200" dirty="0">
                <a:solidFill>
                  <a:srgbClr val="FFC000"/>
                </a:solidFill>
              </a:rPr>
              <a:t>activity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C000"/>
                </a:solidFill>
              </a:rPr>
              <a:t>participation</a:t>
            </a:r>
            <a:r>
              <a:rPr lang="en-US" sz="3200" dirty="0"/>
              <a:t>, and </a:t>
            </a:r>
            <a:r>
              <a:rPr lang="en-US" sz="3200" dirty="0">
                <a:solidFill>
                  <a:srgbClr val="FFC000"/>
                </a:solidFill>
              </a:rPr>
              <a:t>engagement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0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a computer&#10;&#10;Description automatically generated">
            <a:extLst>
              <a:ext uri="{FF2B5EF4-FFF2-40B4-BE49-F238E27FC236}">
                <a16:creationId xmlns:a16="http://schemas.microsoft.com/office/drawing/2014/main" id="{3A335B47-DCED-50A5-762F-F9A2A24C4C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7187"/>
          <a:stretch/>
        </p:blipFill>
        <p:spPr>
          <a:xfrm>
            <a:off x="0" y="148281"/>
            <a:ext cx="12192000" cy="67097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DCD8FF-36E1-2646-B07E-FCE6A0ADDC35}"/>
              </a:ext>
            </a:extLst>
          </p:cNvPr>
          <p:cNvSpPr/>
          <p:nvPr/>
        </p:nvSpPr>
        <p:spPr>
          <a:xfrm>
            <a:off x="0" y="151293"/>
            <a:ext cx="12192000" cy="670971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65125"/>
            <a:ext cx="11353800" cy="1325563"/>
          </a:xfrm>
        </p:spPr>
        <p:txBody>
          <a:bodyPr/>
          <a:lstStyle/>
          <a:p>
            <a:r>
              <a:rPr lang="en-US" dirty="0"/>
              <a:t>What is Active Learning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accounting</a:t>
            </a:r>
          </a:p>
          <a:p>
            <a:pPr marL="0" indent="0">
              <a:buNone/>
            </a:pPr>
            <a:r>
              <a:rPr lang="en-US" sz="2400" dirty="0"/>
              <a:t>biology</a:t>
            </a:r>
          </a:p>
          <a:p>
            <a:pPr marL="0" indent="0">
              <a:buNone/>
            </a:pPr>
            <a:r>
              <a:rPr lang="en-US" sz="2400" dirty="0"/>
              <a:t>biomedical education</a:t>
            </a:r>
          </a:p>
          <a:p>
            <a:pPr marL="0" indent="0">
              <a:buNone/>
            </a:pPr>
            <a:r>
              <a:rPr lang="en-US" sz="2400" dirty="0"/>
              <a:t>calculus</a:t>
            </a:r>
          </a:p>
          <a:p>
            <a:pPr marL="0" indent="0">
              <a:buNone/>
            </a:pPr>
            <a:r>
              <a:rPr lang="en-US" sz="2400" dirty="0"/>
              <a:t>chemical education</a:t>
            </a:r>
          </a:p>
          <a:p>
            <a:pPr marL="0" indent="0">
              <a:buNone/>
            </a:pPr>
            <a:r>
              <a:rPr lang="en-US" sz="2400" dirty="0"/>
              <a:t>chemistry</a:t>
            </a:r>
          </a:p>
          <a:p>
            <a:pPr marL="0" indent="0">
              <a:buNone/>
            </a:pPr>
            <a:r>
              <a:rPr lang="en-US" sz="2400" dirty="0"/>
              <a:t>computer science</a:t>
            </a:r>
          </a:p>
          <a:p>
            <a:pPr marL="0" indent="0">
              <a:buNone/>
            </a:pPr>
            <a:r>
              <a:rPr lang="en-US" sz="2400" dirty="0"/>
              <a:t>construction </a:t>
            </a:r>
            <a:r>
              <a:rPr lang="en-US" sz="2400" dirty="0" err="1"/>
              <a:t>mgmt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cybersecurity</a:t>
            </a:r>
          </a:p>
          <a:p>
            <a:pPr marL="0" indent="0">
              <a:buNone/>
            </a:pPr>
            <a:r>
              <a:rPr lang="en-US" sz="2400" dirty="0"/>
              <a:t>economics</a:t>
            </a:r>
          </a:p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engineering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English as a FL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geosciences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sciences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 technology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library science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mathematics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 education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moral education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 education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pharmacy education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philosophy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 therapy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political science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quantum field theory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recreational therapy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</a:p>
          <a:p>
            <a:pPr marL="0" indent="0" algn="just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CE582-440E-9F4D-B6F6-5C65C86ED7E3}"/>
              </a:ext>
            </a:extLst>
          </p:cNvPr>
          <p:cNvSpPr txBox="1"/>
          <p:nvPr/>
        </p:nvSpPr>
        <p:spPr>
          <a:xfrm>
            <a:off x="0" y="32072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is not domain specific.</a:t>
            </a:r>
          </a:p>
        </p:txBody>
      </p:sp>
    </p:spTree>
    <p:extLst>
      <p:ext uri="{BB962C8B-B14F-4D97-AF65-F5344CB8AC3E}">
        <p14:creationId xmlns:p14="http://schemas.microsoft.com/office/powerpoint/2010/main" val="29865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computer&#10;&#10;Description automatically generated">
            <a:extLst>
              <a:ext uri="{FF2B5EF4-FFF2-40B4-BE49-F238E27FC236}">
                <a16:creationId xmlns:a16="http://schemas.microsoft.com/office/drawing/2014/main" id="{13F6F315-DF31-D34B-6EDC-B6EF21E4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7187"/>
          <a:stretch/>
        </p:blipFill>
        <p:spPr>
          <a:xfrm>
            <a:off x="0" y="152400"/>
            <a:ext cx="12192000" cy="6731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0752E-EFE3-5B4C-8BDB-CF40ECD5304E}"/>
              </a:ext>
            </a:extLst>
          </p:cNvPr>
          <p:cNvSpPr/>
          <p:nvPr/>
        </p:nvSpPr>
        <p:spPr>
          <a:xfrm>
            <a:off x="0" y="152400"/>
            <a:ext cx="12192000" cy="67056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65125"/>
            <a:ext cx="12395200" cy="1325563"/>
          </a:xfrm>
        </p:spPr>
        <p:txBody>
          <a:bodyPr/>
          <a:lstStyle/>
          <a:p>
            <a:r>
              <a:rPr lang="en-US" dirty="0"/>
              <a:t>What is Active Learning? 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190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16185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case-based learning</a:t>
            </a:r>
          </a:p>
          <a:p>
            <a:pPr marL="0" indent="0">
              <a:buNone/>
            </a:pPr>
            <a:r>
              <a:rPr lang="en-US" sz="2400" dirty="0"/>
              <a:t>clickers</a:t>
            </a:r>
          </a:p>
          <a:p>
            <a:pPr marL="0" indent="0">
              <a:buNone/>
            </a:pPr>
            <a:r>
              <a:rPr lang="en-US" sz="2400" dirty="0"/>
              <a:t>concept-point-recovery</a:t>
            </a:r>
          </a:p>
          <a:p>
            <a:pPr marL="0" indent="0">
              <a:buNone/>
            </a:pPr>
            <a:r>
              <a:rPr lang="en-US" sz="2400" dirty="0"/>
              <a:t>controversial issues</a:t>
            </a:r>
          </a:p>
          <a:p>
            <a:pPr marL="0" indent="0">
              <a:buNone/>
            </a:pPr>
            <a:r>
              <a:rPr lang="en-US" sz="2400" dirty="0"/>
              <a:t>cooperative learning</a:t>
            </a:r>
          </a:p>
          <a:p>
            <a:pPr marL="0" indent="0">
              <a:buNone/>
            </a:pPr>
            <a:r>
              <a:rPr lang="en-US" sz="2400" dirty="0"/>
              <a:t>debate</a:t>
            </a:r>
          </a:p>
          <a:p>
            <a:pPr marL="0" indent="0">
              <a:buNone/>
            </a:pPr>
            <a:r>
              <a:rPr lang="en-US" sz="2400" dirty="0"/>
              <a:t>design-based learning</a:t>
            </a:r>
          </a:p>
          <a:p>
            <a:pPr marL="0" indent="0">
              <a:buNone/>
            </a:pPr>
            <a:r>
              <a:rPr lang="en-US" sz="2400" dirty="0"/>
              <a:t>discussion</a:t>
            </a:r>
          </a:p>
          <a:p>
            <a:pPr marL="0" indent="0">
              <a:buNone/>
            </a:pPr>
            <a:r>
              <a:rPr lang="en-US" sz="2400" dirty="0"/>
              <a:t>dramatization</a:t>
            </a:r>
          </a:p>
          <a:p>
            <a:pPr marL="0" indent="0">
              <a:buNone/>
            </a:pPr>
            <a:r>
              <a:rPr lang="en-US" sz="2400" dirty="0"/>
              <a:t>films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focused listening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 work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inquiry-based learning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jigsaw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learning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minute papers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music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 forums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peer instruction</a:t>
            </a:r>
          </a:p>
          <a:p>
            <a:pPr marL="0" indent="0" algn="ctr">
              <a:buNone/>
            </a:pPr>
            <a:endParaRPr lang="en-US" sz="24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questioning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reflection journals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role play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serious games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learning 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 media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 presentations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team-based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22DCF-B43A-2F4F-9BFC-8581562FA729}"/>
              </a:ext>
            </a:extLst>
          </p:cNvPr>
          <p:cNvSpPr txBox="1"/>
          <p:nvPr/>
        </p:nvSpPr>
        <p:spPr>
          <a:xfrm>
            <a:off x="0" y="32072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is not a strategy.</a:t>
            </a:r>
          </a:p>
        </p:txBody>
      </p:sp>
    </p:spTree>
    <p:extLst>
      <p:ext uri="{BB962C8B-B14F-4D97-AF65-F5344CB8AC3E}">
        <p14:creationId xmlns:p14="http://schemas.microsoft.com/office/powerpoint/2010/main" val="21916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computer&#10;&#10;Description automatically generated">
            <a:extLst>
              <a:ext uri="{FF2B5EF4-FFF2-40B4-BE49-F238E27FC236}">
                <a16:creationId xmlns:a16="http://schemas.microsoft.com/office/drawing/2014/main" id="{082C6317-D74F-E494-D437-055F7DD9E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7187"/>
          <a:stretch/>
        </p:blipFill>
        <p:spPr>
          <a:xfrm>
            <a:off x="0" y="152400"/>
            <a:ext cx="12192000" cy="6731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0752E-EFE3-5B4C-8BDB-CF40ECD5304E}"/>
              </a:ext>
            </a:extLst>
          </p:cNvPr>
          <p:cNvSpPr/>
          <p:nvPr/>
        </p:nvSpPr>
        <p:spPr>
          <a:xfrm>
            <a:off x="-2004" y="152400"/>
            <a:ext cx="12192000" cy="66952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65125"/>
            <a:ext cx="12192000" cy="1325563"/>
          </a:xfrm>
        </p:spPr>
        <p:txBody>
          <a:bodyPr/>
          <a:lstStyle/>
          <a:p>
            <a:r>
              <a:rPr lang="en-US" dirty="0"/>
              <a:t>What is Active Learning?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</a:rPr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r>
              <a:rPr lang="en-US" sz="2400" dirty="0"/>
              <a:t>flipping the class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flipping the class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E5D28-DBBE-D317-FB39-9E67262F5588}"/>
              </a:ext>
            </a:extLst>
          </p:cNvPr>
          <p:cNvSpPr txBox="1"/>
          <p:nvPr/>
        </p:nvSpPr>
        <p:spPr>
          <a:xfrm>
            <a:off x="0" y="32072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is NOT a strategy.</a:t>
            </a:r>
          </a:p>
        </p:txBody>
      </p:sp>
    </p:spTree>
    <p:extLst>
      <p:ext uri="{BB962C8B-B14F-4D97-AF65-F5344CB8AC3E}">
        <p14:creationId xmlns:p14="http://schemas.microsoft.com/office/powerpoint/2010/main" val="32836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women walking under a tree&#10;&#10;Description automatically generated">
            <a:extLst>
              <a:ext uri="{FF2B5EF4-FFF2-40B4-BE49-F238E27FC236}">
                <a16:creationId xmlns:a16="http://schemas.microsoft.com/office/drawing/2014/main" id="{782E7D31-FC7C-C32D-F5B2-56166122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05" y="148854"/>
            <a:ext cx="10034425" cy="6709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6850DB-B7E9-1130-C0DF-329D108A4D05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17CA9-134C-411F-843E-AB79AF494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Teaching • Learning • Engagement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B31-46E5-FC3A-3C00-CFFD6CE57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tx1">
                    <a:lumMod val="95000"/>
                  </a:schemeClr>
                </a:solidFill>
                <a:latin typeface="Montserrat Medium" pitchFamily="2" charset="77"/>
              </a:rPr>
              <a:t>Active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16728-F311-B6E0-5608-8AB228F82C19}"/>
              </a:ext>
            </a:extLst>
          </p:cNvPr>
          <p:cNvSpPr txBox="1"/>
          <p:nvPr/>
        </p:nvSpPr>
        <p:spPr>
          <a:xfrm>
            <a:off x="3906551" y="5335634"/>
            <a:ext cx="4420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Peter Doolittle, Professor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Educational Psychology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Virginia Tech •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pdoo@vt.edu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9" name="Picture 18" descr="A close-up of a statue&#10;&#10;Description automatically generated">
            <a:extLst>
              <a:ext uri="{FF2B5EF4-FFF2-40B4-BE49-F238E27FC236}">
                <a16:creationId xmlns:a16="http://schemas.microsoft.com/office/drawing/2014/main" id="{A0BFE238-30B8-FC38-FD91-71595128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" y="4646428"/>
            <a:ext cx="3330507" cy="2222204"/>
          </a:xfrm>
          <a:prstGeom prst="rect">
            <a:avLst/>
          </a:prstGeom>
        </p:spPr>
      </p:pic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DB71CB-1996-F40C-3F61-4E73B92B6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147" y="-231554"/>
            <a:ext cx="3975100" cy="1473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8A4F0F-4215-62D1-A009-3281496A49FF}"/>
              </a:ext>
            </a:extLst>
          </p:cNvPr>
          <p:cNvSpPr/>
          <p:nvPr/>
        </p:nvSpPr>
        <p:spPr>
          <a:xfrm>
            <a:off x="1" y="148855"/>
            <a:ext cx="12192000" cy="67091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417B0-C364-89DD-34C4-C09A3F5578CF}"/>
              </a:ext>
            </a:extLst>
          </p:cNvPr>
          <p:cNvSpPr txBox="1"/>
          <p:nvPr/>
        </p:nvSpPr>
        <p:spPr>
          <a:xfrm>
            <a:off x="40639" y="165465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 dirty="0">
                <a:latin typeface="Andale Mono" panose="020B0509000000000004" pitchFamily="49" charset="0"/>
              </a:rPr>
              <a:t>I</a:t>
            </a:r>
          </a:p>
        </p:txBody>
      </p:sp>
      <p:pic>
        <p:nvPicPr>
          <p:cNvPr id="10" name="Picture 9" descr="A logo with wings and claws&#10;&#10;Description automatically generated">
            <a:extLst>
              <a:ext uri="{FF2B5EF4-FFF2-40B4-BE49-F238E27FC236}">
                <a16:creationId xmlns:a16="http://schemas.microsoft.com/office/drawing/2014/main" id="{31CE3A4B-DF3C-0C44-134F-DD29CC524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908" y="1948449"/>
            <a:ext cx="4501896" cy="3001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74BB5-368C-8CFA-D93F-E20A848C0CAC}"/>
              </a:ext>
            </a:extLst>
          </p:cNvPr>
          <p:cNvSpPr txBox="1"/>
          <p:nvPr/>
        </p:nvSpPr>
        <p:spPr>
          <a:xfrm>
            <a:off x="6921501" y="6341460"/>
            <a:ext cx="533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either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twu.edu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unsplash.com</a:t>
            </a:r>
            <a:endParaRPr lang="en-US" dirty="0">
              <a:solidFill>
                <a:schemeClr val="tx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se-up of a computer&#10;&#10;Description automatically generated">
            <a:extLst>
              <a:ext uri="{FF2B5EF4-FFF2-40B4-BE49-F238E27FC236}">
                <a16:creationId xmlns:a16="http://schemas.microsoft.com/office/drawing/2014/main" id="{D96C4981-CFFB-2D64-4E3C-80A62E525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7187"/>
          <a:stretch/>
        </p:blipFill>
        <p:spPr>
          <a:xfrm>
            <a:off x="0" y="152400"/>
            <a:ext cx="12192000" cy="6731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0752E-EFE3-5B4C-8BDB-CF40ECD5304E}"/>
              </a:ext>
            </a:extLst>
          </p:cNvPr>
          <p:cNvSpPr/>
          <p:nvPr/>
        </p:nvSpPr>
        <p:spPr>
          <a:xfrm>
            <a:off x="-2004" y="152400"/>
            <a:ext cx="12192000" cy="67056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Active Learning? 	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9989D-D02F-8EAA-D74D-9C98465FD78B}"/>
              </a:ext>
            </a:extLst>
          </p:cNvPr>
          <p:cNvSpPr txBox="1"/>
          <p:nvPr/>
        </p:nvSpPr>
        <p:spPr>
          <a:xfrm>
            <a:off x="0" y="2320531"/>
            <a:ext cx="12192000" cy="3024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is not domain specific.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is not a strategy.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is not magic.</a:t>
            </a:r>
          </a:p>
        </p:txBody>
      </p:sp>
    </p:spTree>
    <p:extLst>
      <p:ext uri="{BB962C8B-B14F-4D97-AF65-F5344CB8AC3E}">
        <p14:creationId xmlns:p14="http://schemas.microsoft.com/office/powerpoint/2010/main" val="5782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sitting in chairs&#10;&#10;Description automatically generated">
            <a:extLst>
              <a:ext uri="{FF2B5EF4-FFF2-40B4-BE49-F238E27FC236}">
                <a16:creationId xmlns:a16="http://schemas.microsoft.com/office/drawing/2014/main" id="{1621EA23-3E87-C774-FAC2-8305968B0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42"/>
          <a:stretch/>
        </p:blipFill>
        <p:spPr>
          <a:xfrm>
            <a:off x="0" y="0"/>
            <a:ext cx="1220630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– Part 3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7E15B-2F19-352C-DEFE-5BD099584B01}"/>
              </a:ext>
            </a:extLst>
          </p:cNvPr>
          <p:cNvSpPr txBox="1"/>
          <p:nvPr/>
        </p:nvSpPr>
        <p:spPr>
          <a:xfrm>
            <a:off x="0" y="4745736"/>
            <a:ext cx="12192000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really, what is it? 😳</a:t>
            </a:r>
          </a:p>
        </p:txBody>
      </p:sp>
    </p:spTree>
    <p:extLst>
      <p:ext uri="{BB962C8B-B14F-4D97-AF65-F5344CB8AC3E}">
        <p14:creationId xmlns:p14="http://schemas.microsoft.com/office/powerpoint/2010/main" val="4681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C8169003-4CD9-FF86-739B-BB47A044E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ADA40-CA75-0FCA-5AB6-1B983BED1967}"/>
              </a:ext>
            </a:extLst>
          </p:cNvPr>
          <p:cNvSpPr txBox="1"/>
          <p:nvPr/>
        </p:nvSpPr>
        <p:spPr>
          <a:xfrm>
            <a:off x="8601241" y="1584366"/>
            <a:ext cx="310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4453-8398-A936-5D6F-7BDA6324C9B7}"/>
              </a:ext>
            </a:extLst>
          </p:cNvPr>
          <p:cNvSpPr txBox="1"/>
          <p:nvPr/>
        </p:nvSpPr>
        <p:spPr>
          <a:xfrm>
            <a:off x="4458050" y="1588708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C1132-8DF8-605D-09A9-E192F4507A51}"/>
              </a:ext>
            </a:extLst>
          </p:cNvPr>
          <p:cNvSpPr txBox="1"/>
          <p:nvPr/>
        </p:nvSpPr>
        <p:spPr>
          <a:xfrm>
            <a:off x="333773" y="1592604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4AC56-57CD-6E17-9909-144A12FEE633}"/>
              </a:ext>
            </a:extLst>
          </p:cNvPr>
          <p:cNvSpPr txBox="1"/>
          <p:nvPr/>
        </p:nvSpPr>
        <p:spPr>
          <a:xfrm>
            <a:off x="7916660" y="1550997"/>
            <a:ext cx="901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0DBF6-EB1E-DC14-1686-ACA2621A9522}"/>
              </a:ext>
            </a:extLst>
          </p:cNvPr>
          <p:cNvSpPr txBox="1"/>
          <p:nvPr/>
        </p:nvSpPr>
        <p:spPr>
          <a:xfrm>
            <a:off x="4195075" y="1548680"/>
            <a:ext cx="901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C2EFF-0799-DE84-B539-DB23317D3570}"/>
              </a:ext>
            </a:extLst>
          </p:cNvPr>
          <p:cNvSpPr txBox="1"/>
          <p:nvPr/>
        </p:nvSpPr>
        <p:spPr>
          <a:xfrm>
            <a:off x="-669200" y="2624917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F3CE8-D76F-77D4-A32E-165A51A53105}"/>
              </a:ext>
            </a:extLst>
          </p:cNvPr>
          <p:cNvSpPr txBox="1"/>
          <p:nvPr/>
        </p:nvSpPr>
        <p:spPr>
          <a:xfrm>
            <a:off x="2315475" y="2639644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</a:t>
            </a:r>
          </a:p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83AAFE-3CB4-A8A8-DD10-010DC0F50BD7}"/>
              </a:ext>
            </a:extLst>
          </p:cNvPr>
          <p:cNvCxnSpPr>
            <a:cxnSpLocks/>
          </p:cNvCxnSpPr>
          <p:nvPr/>
        </p:nvCxnSpPr>
        <p:spPr>
          <a:xfrm>
            <a:off x="2315475" y="2690444"/>
            <a:ext cx="0" cy="1011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68F7E8-8118-1C9F-0E1B-A2E05CC5D4BE}"/>
              </a:ext>
            </a:extLst>
          </p:cNvPr>
          <p:cNvSpPr txBox="1"/>
          <p:nvPr/>
        </p:nvSpPr>
        <p:spPr>
          <a:xfrm>
            <a:off x="759551" y="4179862"/>
            <a:ext cx="5542915" cy="169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Meaningful Learning		NK → PK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Elaborative Learning 	NK ← PK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Learning 		PK ⚡︎ PK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E1146-9A92-15A1-6E57-2BC348EA175E}"/>
              </a:ext>
            </a:extLst>
          </p:cNvPr>
          <p:cNvSpPr txBox="1"/>
          <p:nvPr/>
        </p:nvSpPr>
        <p:spPr>
          <a:xfrm>
            <a:off x="222738" y="6295288"/>
            <a:ext cx="1173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Agarwal et al., 2021; </a:t>
            </a:r>
            <a:r>
              <a:rPr lang="en-US" sz="2000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Dunlosky</a:t>
            </a:r>
            <a:r>
              <a:rPr lang="en-US" sz="2000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2013;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Norris &amp; Kalm, 2021)</a:t>
            </a:r>
          </a:p>
        </p:txBody>
      </p:sp>
    </p:spTree>
    <p:extLst>
      <p:ext uri="{BB962C8B-B14F-4D97-AF65-F5344CB8AC3E}">
        <p14:creationId xmlns:p14="http://schemas.microsoft.com/office/powerpoint/2010/main" val="30094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C8169003-4CD9-FF86-739B-BB47A044E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ADA40-CA75-0FCA-5AB6-1B983BED1967}"/>
              </a:ext>
            </a:extLst>
          </p:cNvPr>
          <p:cNvSpPr txBox="1"/>
          <p:nvPr/>
        </p:nvSpPr>
        <p:spPr>
          <a:xfrm>
            <a:off x="8601241" y="1584366"/>
            <a:ext cx="310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4453-8398-A936-5D6F-7BDA6324C9B7}"/>
              </a:ext>
            </a:extLst>
          </p:cNvPr>
          <p:cNvSpPr txBox="1"/>
          <p:nvPr/>
        </p:nvSpPr>
        <p:spPr>
          <a:xfrm>
            <a:off x="4458050" y="1588708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C1132-8DF8-605D-09A9-E192F4507A51}"/>
              </a:ext>
            </a:extLst>
          </p:cNvPr>
          <p:cNvSpPr txBox="1"/>
          <p:nvPr/>
        </p:nvSpPr>
        <p:spPr>
          <a:xfrm>
            <a:off x="333773" y="1592604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EC0131-DF2E-56CE-30A3-01F8F9EB7CA7}"/>
              </a:ext>
            </a:extLst>
          </p:cNvPr>
          <p:cNvSpPr txBox="1"/>
          <p:nvPr/>
        </p:nvSpPr>
        <p:spPr>
          <a:xfrm>
            <a:off x="6416598" y="1791933"/>
            <a:ext cx="74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F2BE32-4C5C-1F43-1659-98D90C2474C4}"/>
              </a:ext>
            </a:extLst>
          </p:cNvPr>
          <p:cNvSpPr txBox="1"/>
          <p:nvPr/>
        </p:nvSpPr>
        <p:spPr>
          <a:xfrm>
            <a:off x="-69665" y="1586778"/>
            <a:ext cx="327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59BD08-7021-B20E-87A1-42EFD0DB9C52}"/>
              </a:ext>
            </a:extLst>
          </p:cNvPr>
          <p:cNvSpPr txBox="1"/>
          <p:nvPr/>
        </p:nvSpPr>
        <p:spPr>
          <a:xfrm>
            <a:off x="2809798" y="1791933"/>
            <a:ext cx="90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8B970-AB18-4FDC-2598-0456650E8C14}"/>
              </a:ext>
            </a:extLst>
          </p:cNvPr>
          <p:cNvSpPr txBox="1"/>
          <p:nvPr/>
        </p:nvSpPr>
        <p:spPr>
          <a:xfrm>
            <a:off x="7916660" y="1550997"/>
            <a:ext cx="901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02AD58-6281-4AEF-433B-B8B6FBB51270}"/>
              </a:ext>
            </a:extLst>
          </p:cNvPr>
          <p:cNvSpPr txBox="1"/>
          <p:nvPr/>
        </p:nvSpPr>
        <p:spPr>
          <a:xfrm>
            <a:off x="9134883" y="1794250"/>
            <a:ext cx="720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311D4B-68E2-9022-F3B3-672D5830486E}"/>
              </a:ext>
            </a:extLst>
          </p:cNvPr>
          <p:cNvSpPr txBox="1"/>
          <p:nvPr/>
        </p:nvSpPr>
        <p:spPr>
          <a:xfrm>
            <a:off x="4195075" y="1548680"/>
            <a:ext cx="901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35499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86 0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959 0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266 0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9114 -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7461 -0.004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29" grpId="0"/>
      <p:bldP spid="38" grpId="0"/>
      <p:bldP spid="36" grpId="0"/>
      <p:bldP spid="39" grpId="0"/>
      <p:bldP spid="22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C8169003-4CD9-FF86-739B-BB47A044E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ADA40-CA75-0FCA-5AB6-1B983BED1967}"/>
              </a:ext>
            </a:extLst>
          </p:cNvPr>
          <p:cNvSpPr txBox="1"/>
          <p:nvPr/>
        </p:nvSpPr>
        <p:spPr>
          <a:xfrm>
            <a:off x="9325141" y="1584372"/>
            <a:ext cx="310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4453-8398-A936-5D6F-7BDA6324C9B7}"/>
              </a:ext>
            </a:extLst>
          </p:cNvPr>
          <p:cNvSpPr txBox="1"/>
          <p:nvPr/>
        </p:nvSpPr>
        <p:spPr>
          <a:xfrm>
            <a:off x="6807551" y="1588714"/>
            <a:ext cx="2645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C1132-8DF8-605D-09A9-E192F4507A51}"/>
              </a:ext>
            </a:extLst>
          </p:cNvPr>
          <p:cNvSpPr txBox="1"/>
          <p:nvPr/>
        </p:nvSpPr>
        <p:spPr>
          <a:xfrm>
            <a:off x="3051573" y="1592610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24330-9A31-4611-0A5A-63F74009CEE5}"/>
              </a:ext>
            </a:extLst>
          </p:cNvPr>
          <p:cNvSpPr txBox="1"/>
          <p:nvPr/>
        </p:nvSpPr>
        <p:spPr>
          <a:xfrm>
            <a:off x="-50001" y="1586784"/>
            <a:ext cx="327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C3F2F-6E15-08F2-184E-E7D4F98ABF2C}"/>
              </a:ext>
            </a:extLst>
          </p:cNvPr>
          <p:cNvSpPr txBox="1"/>
          <p:nvPr/>
        </p:nvSpPr>
        <p:spPr>
          <a:xfrm>
            <a:off x="2809798" y="1791939"/>
            <a:ext cx="90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4AC56-57CD-6E17-9909-144A12FEE633}"/>
              </a:ext>
            </a:extLst>
          </p:cNvPr>
          <p:cNvSpPr txBox="1"/>
          <p:nvPr/>
        </p:nvSpPr>
        <p:spPr>
          <a:xfrm>
            <a:off x="9134883" y="1794256"/>
            <a:ext cx="720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0DBF6-EB1E-DC14-1686-ACA2621A9522}"/>
              </a:ext>
            </a:extLst>
          </p:cNvPr>
          <p:cNvSpPr txBox="1"/>
          <p:nvPr/>
        </p:nvSpPr>
        <p:spPr>
          <a:xfrm>
            <a:off x="6416598" y="1791939"/>
            <a:ext cx="74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8E535C-C5B7-D156-7645-3901B5343D3D}"/>
              </a:ext>
            </a:extLst>
          </p:cNvPr>
          <p:cNvSpPr txBox="1"/>
          <p:nvPr/>
        </p:nvSpPr>
        <p:spPr>
          <a:xfrm>
            <a:off x="157163" y="394522"/>
            <a:ext cx="6386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2DDE1A-C6E7-12FE-DAC9-CEFB9D9A1682}"/>
              </a:ext>
            </a:extLst>
          </p:cNvPr>
          <p:cNvSpPr txBox="1"/>
          <p:nvPr/>
        </p:nvSpPr>
        <p:spPr>
          <a:xfrm>
            <a:off x="6989227" y="401313"/>
            <a:ext cx="504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ED8FF-8678-B6C5-73FA-736B14B39B92}"/>
              </a:ext>
            </a:extLst>
          </p:cNvPr>
          <p:cNvSpPr txBox="1"/>
          <p:nvPr/>
        </p:nvSpPr>
        <p:spPr>
          <a:xfrm>
            <a:off x="14281" y="3161934"/>
            <a:ext cx="12177719" cy="220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Active learning </a:t>
            </a:r>
            <a:r>
              <a:rPr lang="en-US" sz="32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fosters</a:t>
            </a:r>
            <a:r>
              <a:rPr lang="en-US" sz="32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deep &amp; flexible knowledge through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cognitive, social, behavioral, and affective </a:t>
            </a:r>
            <a:r>
              <a:rPr lang="en-US" sz="3200" b="0" i="1" u="none" strike="noStrike" cap="none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processing</a:t>
            </a:r>
            <a:r>
              <a:rPr lang="en-US" sz="3200" b="0" i="0" u="none" strike="noStrike" cap="none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of one’s knowledge and experience.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3162E-5266-2294-5CCA-E4171239BD67}"/>
              </a:ext>
            </a:extLst>
          </p:cNvPr>
          <p:cNvSpPr txBox="1"/>
          <p:nvPr/>
        </p:nvSpPr>
        <p:spPr>
          <a:xfrm>
            <a:off x="4813601" y="3305907"/>
            <a:ext cx="11837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AE8D9-37C8-29AD-BF4A-0EFBA3691773}"/>
              </a:ext>
            </a:extLst>
          </p:cNvPr>
          <p:cNvSpPr txBox="1"/>
          <p:nvPr/>
        </p:nvSpPr>
        <p:spPr>
          <a:xfrm>
            <a:off x="6389496" y="3311423"/>
            <a:ext cx="16921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D80D0-A2F7-81FD-661D-90DAF005945A}"/>
              </a:ext>
            </a:extLst>
          </p:cNvPr>
          <p:cNvSpPr txBox="1"/>
          <p:nvPr/>
        </p:nvSpPr>
        <p:spPr>
          <a:xfrm>
            <a:off x="13447" y="3892512"/>
            <a:ext cx="12192000" cy="731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buSzPts val="2400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cognitive, social, behavioral, and affective </a:t>
            </a:r>
            <a:r>
              <a:rPr lang="en-US" sz="3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processing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69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3F7AE16C-78C4-4A28-75E0-F170EB46D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7667" y="1916974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1767" y="1269278"/>
            <a:ext cx="274320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2167" y="496783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2167" y="131023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Behavioral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1767" y="5003077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Affective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(feeling)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52878"/>
            <a:ext cx="31241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4907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-0.2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-0.202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0.2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in lab coats&#10;&#10;Description automatically generated">
            <a:extLst>
              <a:ext uri="{FF2B5EF4-FFF2-40B4-BE49-F238E27FC236}">
                <a16:creationId xmlns:a16="http://schemas.microsoft.com/office/drawing/2014/main" id="{92C2BC9E-12D4-ADBF-D4E0-2AA22E771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4" b="1225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– Part 4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F58603C3-CA8F-1719-BFE6-B95436F79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25E57-D965-5D4B-B7E7-83F423585DC5}"/>
              </a:ext>
            </a:extLst>
          </p:cNvPr>
          <p:cNvSpPr txBox="1"/>
          <p:nvPr/>
        </p:nvSpPr>
        <p:spPr>
          <a:xfrm>
            <a:off x="9995" y="17563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Laughing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205C-4308-EC48-BC3E-160D1BB5470E}"/>
              </a:ext>
            </a:extLst>
          </p:cNvPr>
          <p:cNvSpPr txBox="1"/>
          <p:nvPr/>
        </p:nvSpPr>
        <p:spPr>
          <a:xfrm>
            <a:off x="5000" y="175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Picture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EB00-A112-C740-8276-D66E44911A0E}"/>
              </a:ext>
            </a:extLst>
          </p:cNvPr>
          <p:cNvSpPr txBox="1"/>
          <p:nvPr/>
        </p:nvSpPr>
        <p:spPr>
          <a:xfrm>
            <a:off x="7500" y="176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Cold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63A5A-37F6-4345-9381-1E030F6D20A2}"/>
              </a:ext>
            </a:extLst>
          </p:cNvPr>
          <p:cNvSpPr txBox="1"/>
          <p:nvPr/>
        </p:nvSpPr>
        <p:spPr>
          <a:xfrm>
            <a:off x="17495" y="175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Friendly Wolf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D4BC2-D78E-A444-9A50-B5FA5B9CE5C4}"/>
              </a:ext>
            </a:extLst>
          </p:cNvPr>
          <p:cNvSpPr txBox="1"/>
          <p:nvPr/>
        </p:nvSpPr>
        <p:spPr>
          <a:xfrm>
            <a:off x="5005" y="1766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Bright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4499-9C6C-BF44-A63C-E7E6A2666FB1}"/>
              </a:ext>
            </a:extLst>
          </p:cNvPr>
          <p:cNvSpPr txBox="1"/>
          <p:nvPr/>
        </p:nvSpPr>
        <p:spPr>
          <a:xfrm>
            <a:off x="7505" y="176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Windy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3539E-314F-1540-B7CC-4EC83DC8A75F}"/>
              </a:ext>
            </a:extLst>
          </p:cNvPr>
          <p:cNvSpPr txBox="1"/>
          <p:nvPr/>
        </p:nvSpPr>
        <p:spPr>
          <a:xfrm>
            <a:off x="10005" y="177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Big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6FF9-252B-D445-8452-513E8879CF73}"/>
              </a:ext>
            </a:extLst>
          </p:cNvPr>
          <p:cNvSpPr txBox="1"/>
          <p:nvPr/>
        </p:nvSpPr>
        <p:spPr>
          <a:xfrm>
            <a:off x="5010" y="176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Writing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9261A-5738-C34D-91A8-F89158D32749}"/>
              </a:ext>
            </a:extLst>
          </p:cNvPr>
          <p:cNvSpPr txBox="1"/>
          <p:nvPr/>
        </p:nvSpPr>
        <p:spPr>
          <a:xfrm>
            <a:off x="7510" y="17688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Quiet Forest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971-CF89-704B-A2A5-85A0CA787B07}"/>
              </a:ext>
            </a:extLst>
          </p:cNvPr>
          <p:cNvSpPr txBox="1"/>
          <p:nvPr/>
        </p:nvSpPr>
        <p:spPr>
          <a:xfrm>
            <a:off x="10010" y="177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Walking Tiger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4BEF4-B2E2-9949-8561-C1C7A9FD6582}"/>
              </a:ext>
            </a:extLst>
          </p:cNvPr>
          <p:cNvSpPr txBox="1"/>
          <p:nvPr/>
        </p:nvSpPr>
        <p:spPr>
          <a:xfrm>
            <a:off x="-2480" y="178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Blue Sky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211B95-20CA-234B-9AA6-1D10CB9EBC3D}"/>
              </a:ext>
            </a:extLst>
          </p:cNvPr>
          <p:cNvSpPr txBox="1"/>
          <p:nvPr/>
        </p:nvSpPr>
        <p:spPr>
          <a:xfrm>
            <a:off x="17495" y="35601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DD1-BA33-3E41-9273-CB7F7BCE41BB}"/>
              </a:ext>
            </a:extLst>
          </p:cNvPr>
          <p:cNvSpPr txBox="1"/>
          <p:nvPr/>
        </p:nvSpPr>
        <p:spPr>
          <a:xfrm>
            <a:off x="0" y="175385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Falling Snow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830F2-46BD-F4C2-D54C-D14C2C205A1C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Word Pairs</a:t>
            </a:r>
          </a:p>
        </p:txBody>
      </p:sp>
    </p:spTree>
    <p:extLst>
      <p:ext uri="{BB962C8B-B14F-4D97-AF65-F5344CB8AC3E}">
        <p14:creationId xmlns:p14="http://schemas.microsoft.com/office/powerpoint/2010/main" val="974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A9FFB2F8-B000-2DEE-6B23-3AFFF4853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25E57-D965-5D4B-B7E7-83F423585DC5}"/>
              </a:ext>
            </a:extLst>
          </p:cNvPr>
          <p:cNvSpPr txBox="1"/>
          <p:nvPr/>
        </p:nvSpPr>
        <p:spPr>
          <a:xfrm>
            <a:off x="9995" y="18639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205C-4308-EC48-BC3E-160D1BB5470E}"/>
              </a:ext>
            </a:extLst>
          </p:cNvPr>
          <p:cNvSpPr txBox="1"/>
          <p:nvPr/>
        </p:nvSpPr>
        <p:spPr>
          <a:xfrm>
            <a:off x="5000" y="1852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Picture 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EB00-A112-C740-8276-D66E44911A0E}"/>
              </a:ext>
            </a:extLst>
          </p:cNvPr>
          <p:cNvSpPr txBox="1"/>
          <p:nvPr/>
        </p:nvSpPr>
        <p:spPr>
          <a:xfrm>
            <a:off x="7500" y="186892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63A5A-37F6-4345-9381-1E030F6D20A2}"/>
              </a:ext>
            </a:extLst>
          </p:cNvPr>
          <p:cNvSpPr txBox="1"/>
          <p:nvPr/>
        </p:nvSpPr>
        <p:spPr>
          <a:xfrm>
            <a:off x="17495" y="18504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Friendly 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D4BC2-D78E-A444-9A50-B5FA5B9CE5C4}"/>
              </a:ext>
            </a:extLst>
          </p:cNvPr>
          <p:cNvSpPr txBox="1"/>
          <p:nvPr/>
        </p:nvSpPr>
        <p:spPr>
          <a:xfrm>
            <a:off x="5005" y="18604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4499-9C6C-BF44-A63C-E7E6A2666FB1}"/>
              </a:ext>
            </a:extLst>
          </p:cNvPr>
          <p:cNvSpPr txBox="1"/>
          <p:nvPr/>
        </p:nvSpPr>
        <p:spPr>
          <a:xfrm>
            <a:off x="7505" y="1862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3539E-314F-1540-B7CC-4EC83DC8A75F}"/>
              </a:ext>
            </a:extLst>
          </p:cNvPr>
          <p:cNvSpPr txBox="1"/>
          <p:nvPr/>
        </p:nvSpPr>
        <p:spPr>
          <a:xfrm>
            <a:off x="10005" y="18654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6FF9-252B-D445-8452-513E8879CF73}"/>
              </a:ext>
            </a:extLst>
          </p:cNvPr>
          <p:cNvSpPr txBox="1"/>
          <p:nvPr/>
        </p:nvSpPr>
        <p:spPr>
          <a:xfrm>
            <a:off x="5010" y="18604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9261A-5738-C34D-91A8-F89158D32749}"/>
              </a:ext>
            </a:extLst>
          </p:cNvPr>
          <p:cNvSpPr txBox="1"/>
          <p:nvPr/>
        </p:nvSpPr>
        <p:spPr>
          <a:xfrm>
            <a:off x="7510" y="184953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Quiet 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971-CF89-704B-A2A5-85A0CA787B07}"/>
              </a:ext>
            </a:extLst>
          </p:cNvPr>
          <p:cNvSpPr txBox="1"/>
          <p:nvPr/>
        </p:nvSpPr>
        <p:spPr>
          <a:xfrm>
            <a:off x="10010" y="18595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Walking 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4BEF4-B2E2-9949-8561-C1C7A9FD6582}"/>
              </a:ext>
            </a:extLst>
          </p:cNvPr>
          <p:cNvSpPr txBox="1"/>
          <p:nvPr/>
        </p:nvSpPr>
        <p:spPr>
          <a:xfrm>
            <a:off x="-2480" y="184857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Blue 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211B95-20CA-234B-9AA6-1D10CB9EBC3D}"/>
              </a:ext>
            </a:extLst>
          </p:cNvPr>
          <p:cNvSpPr txBox="1"/>
          <p:nvPr/>
        </p:nvSpPr>
        <p:spPr>
          <a:xfrm>
            <a:off x="17495" y="376188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DD1-BA33-3E41-9273-CB7F7BCE41BB}"/>
              </a:ext>
            </a:extLst>
          </p:cNvPr>
          <p:cNvSpPr txBox="1"/>
          <p:nvPr/>
        </p:nvSpPr>
        <p:spPr>
          <a:xfrm>
            <a:off x="0" y="184798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Falling 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35471-1AD9-7312-BF63-E412F57C656E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Let’s See What You Remember</a:t>
            </a:r>
          </a:p>
        </p:txBody>
      </p:sp>
    </p:spTree>
    <p:extLst>
      <p:ext uri="{BB962C8B-B14F-4D97-AF65-F5344CB8AC3E}">
        <p14:creationId xmlns:p14="http://schemas.microsoft.com/office/powerpoint/2010/main" val="9179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3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9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25DB0115-36D8-7EC7-49D7-38EA04C37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B9FE0B-7823-A747-859D-E5A1025C9F29}"/>
              </a:ext>
            </a:extLst>
          </p:cNvPr>
          <p:cNvCxnSpPr/>
          <p:nvPr/>
        </p:nvCxnSpPr>
        <p:spPr>
          <a:xfrm>
            <a:off x="2450892" y="4954249"/>
            <a:ext cx="79223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956EE4-0BE2-5C4D-B3A1-6F951CA8F711}"/>
              </a:ext>
            </a:extLst>
          </p:cNvPr>
          <p:cNvCxnSpPr>
            <a:cxnSpLocks/>
          </p:cNvCxnSpPr>
          <p:nvPr/>
        </p:nvCxnSpPr>
        <p:spPr>
          <a:xfrm flipV="1">
            <a:off x="2458387" y="1821305"/>
            <a:ext cx="0" cy="31404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CE4F1C-F1CC-0C44-8F34-6176AFFA25A1}"/>
              </a:ext>
            </a:extLst>
          </p:cNvPr>
          <p:cNvSpPr/>
          <p:nvPr/>
        </p:nvSpPr>
        <p:spPr>
          <a:xfrm>
            <a:off x="3447738" y="4062334"/>
            <a:ext cx="929390" cy="884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049E01-03B9-0645-92E1-E5C034B86AD8}"/>
              </a:ext>
            </a:extLst>
          </p:cNvPr>
          <p:cNvSpPr/>
          <p:nvPr/>
        </p:nvSpPr>
        <p:spPr>
          <a:xfrm>
            <a:off x="4634459" y="3903406"/>
            <a:ext cx="929390" cy="10433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E3B778-DF2F-084F-AF60-A5749AF9476E}"/>
              </a:ext>
            </a:extLst>
          </p:cNvPr>
          <p:cNvSpPr/>
          <p:nvPr/>
        </p:nvSpPr>
        <p:spPr>
          <a:xfrm>
            <a:off x="6382061" y="2788170"/>
            <a:ext cx="929390" cy="2158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4D5C7E-4F4B-5E4F-A191-1CD669FF94D8}"/>
              </a:ext>
            </a:extLst>
          </p:cNvPr>
          <p:cNvSpPr/>
          <p:nvPr/>
        </p:nvSpPr>
        <p:spPr>
          <a:xfrm>
            <a:off x="7568782" y="2784240"/>
            <a:ext cx="929390" cy="2158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75A8D0-CA40-B048-8BD4-A6D9C2DBF2DC}"/>
              </a:ext>
            </a:extLst>
          </p:cNvPr>
          <p:cNvSpPr txBox="1"/>
          <p:nvPr/>
        </p:nvSpPr>
        <p:spPr>
          <a:xfrm>
            <a:off x="3447738" y="5066675"/>
            <a:ext cx="92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 of</a:t>
            </a:r>
          </a:p>
          <a:p>
            <a:pPr algn="ctr"/>
            <a:r>
              <a:rPr lang="en-US" dirty="0"/>
              <a:t>Vowels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85E52-8974-8547-B4B6-5CEE6CB33BCC}"/>
              </a:ext>
            </a:extLst>
          </p:cNvPr>
          <p:cNvSpPr txBox="1"/>
          <p:nvPr/>
        </p:nvSpPr>
        <p:spPr>
          <a:xfrm>
            <a:off x="4634460" y="5066674"/>
            <a:ext cx="93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Repeat</a:t>
            </a:r>
          </a:p>
          <a:p>
            <a:pPr algn="ctr"/>
            <a:r>
              <a:rPr lang="en-US" dirty="0"/>
              <a:t>5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D1A4F-8892-0A4F-83D6-71D29EA0B50F}"/>
              </a:ext>
            </a:extLst>
          </p:cNvPr>
          <p:cNvSpPr txBox="1"/>
          <p:nvPr/>
        </p:nvSpPr>
        <p:spPr>
          <a:xfrm>
            <a:off x="6382062" y="5066674"/>
            <a:ext cx="9293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Write a</a:t>
            </a:r>
          </a:p>
          <a:p>
            <a:pPr algn="ctr"/>
            <a:r>
              <a:rPr lang="en-US" dirty="0"/>
              <a:t>Sentence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3B921-3B19-B644-8D89-33E490CBB5A3}"/>
              </a:ext>
            </a:extLst>
          </p:cNvPr>
          <p:cNvSpPr txBox="1"/>
          <p:nvPr/>
        </p:nvSpPr>
        <p:spPr>
          <a:xfrm>
            <a:off x="7499958" y="5066673"/>
            <a:ext cx="108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an</a:t>
            </a:r>
          </a:p>
          <a:p>
            <a:pPr algn="ctr"/>
            <a:r>
              <a:rPr lang="en-US" dirty="0"/>
              <a:t>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C7772-5762-D34E-B7B6-72D7CF0EB22A}"/>
              </a:ext>
            </a:extLst>
          </p:cNvPr>
          <p:cNvSpPr txBox="1"/>
          <p:nvPr/>
        </p:nvSpPr>
        <p:spPr>
          <a:xfrm rot="16200000">
            <a:off x="571688" y="3107429"/>
            <a:ext cx="314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08EE7-A658-1741-B6C5-F23C6CABDC52}"/>
              </a:ext>
            </a:extLst>
          </p:cNvPr>
          <p:cNvSpPr txBox="1"/>
          <p:nvPr/>
        </p:nvSpPr>
        <p:spPr>
          <a:xfrm>
            <a:off x="2458388" y="5868652"/>
            <a:ext cx="71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7DC940-7564-864D-85E5-F855ED387251}"/>
              </a:ext>
            </a:extLst>
          </p:cNvPr>
          <p:cNvSpPr txBox="1"/>
          <p:nvPr/>
        </p:nvSpPr>
        <p:spPr>
          <a:xfrm>
            <a:off x="3447737" y="4431029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0F259A-B64E-5F46-9118-2EA9EB0FE063}"/>
              </a:ext>
            </a:extLst>
          </p:cNvPr>
          <p:cNvSpPr txBox="1"/>
          <p:nvPr/>
        </p:nvSpPr>
        <p:spPr>
          <a:xfrm>
            <a:off x="4634458" y="4429592"/>
            <a:ext cx="92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3F56C9-0B06-D147-BEAB-FC0508738A2E}"/>
              </a:ext>
            </a:extLst>
          </p:cNvPr>
          <p:cNvSpPr txBox="1"/>
          <p:nvPr/>
        </p:nvSpPr>
        <p:spPr>
          <a:xfrm>
            <a:off x="6382060" y="4429576"/>
            <a:ext cx="92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CD852E-2DB6-D946-AC58-00FA1EBD70ED}"/>
              </a:ext>
            </a:extLst>
          </p:cNvPr>
          <p:cNvSpPr txBox="1"/>
          <p:nvPr/>
        </p:nvSpPr>
        <p:spPr>
          <a:xfrm>
            <a:off x="7568783" y="4432776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6AED9-A8A9-0B71-B9CB-0AE755CDE206}"/>
              </a:ext>
            </a:extLst>
          </p:cNvPr>
          <p:cNvSpPr txBox="1"/>
          <p:nvPr/>
        </p:nvSpPr>
        <p:spPr>
          <a:xfrm>
            <a:off x="3334545" y="1148968"/>
            <a:ext cx="6154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Where’s the active learning?</a:t>
            </a:r>
          </a:p>
        </p:txBody>
      </p:sp>
    </p:spTree>
    <p:extLst>
      <p:ext uri="{BB962C8B-B14F-4D97-AF65-F5344CB8AC3E}">
        <p14:creationId xmlns:p14="http://schemas.microsoft.com/office/powerpoint/2010/main" val="34512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532FE5C-7A63-E5D5-3786-1236EEB99C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E2FB5-158C-38DE-20CE-26BF64B90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143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active learning?</a:t>
            </a:r>
          </a:p>
        </p:txBody>
      </p:sp>
    </p:spTree>
    <p:extLst>
      <p:ext uri="{BB962C8B-B14F-4D97-AF65-F5344CB8AC3E}">
        <p14:creationId xmlns:p14="http://schemas.microsoft.com/office/powerpoint/2010/main" val="19591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209D718E-1ACA-DE44-6A00-56E57561E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2D8B05-9B58-F7B5-CAFA-9D08786E99B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0FAE8-EDCE-7981-2666-185F722C4A80}"/>
              </a:ext>
            </a:extLst>
          </p:cNvPr>
          <p:cNvSpPr txBox="1"/>
          <p:nvPr/>
        </p:nvSpPr>
        <p:spPr>
          <a:xfrm>
            <a:off x="4174173" y="560536"/>
            <a:ext cx="72775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Retrieved Relevant Prior Knowledge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Made Meaning of the Statement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Evaluated the Statement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Edited the Statement, as Needed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Indicated the Judgement</a:t>
            </a: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n-US" sz="2400" dirty="0">
                <a:latin typeface="Helvetica Light" panose="020B0403020202020204" pitchFamily="34" charset="0"/>
              </a:rPr>
              <a:t>Retrieved Previous Judgement &amp; Rationale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Organized an Explanation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Expressed the Explanation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Read Your Colleague for Understanding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Re-Generate a Response &amp; Re-Express</a:t>
            </a: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n-US" sz="2400" dirty="0">
                <a:latin typeface="Helvetica Light" panose="020B0403020202020204" pitchFamily="34" charset="0"/>
              </a:rPr>
              <a:t>Listen to Other’s Response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Make Meaning of their Response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Ask Questions, as Needed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Compare Self and Other’s Meanings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Generate Response and Respond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189A0-2173-E849-96B4-B32B86124CF9}"/>
              </a:ext>
            </a:extLst>
          </p:cNvPr>
          <p:cNvSpPr txBox="1"/>
          <p:nvPr/>
        </p:nvSpPr>
        <p:spPr>
          <a:xfrm rot="5400000">
            <a:off x="10901418" y="3206966"/>
            <a:ext cx="192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00B6BF6-4154-EA26-4EFD-638AF6EAE44D}"/>
              </a:ext>
            </a:extLst>
          </p:cNvPr>
          <p:cNvSpPr/>
          <p:nvPr/>
        </p:nvSpPr>
        <p:spPr>
          <a:xfrm>
            <a:off x="11245388" y="176108"/>
            <a:ext cx="323845" cy="6648994"/>
          </a:xfrm>
          <a:prstGeom prst="rightBrac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E96C8-519D-F470-A993-935A0AE18E05}"/>
              </a:ext>
            </a:extLst>
          </p:cNvPr>
          <p:cNvSpPr txBox="1"/>
          <p:nvPr/>
        </p:nvSpPr>
        <p:spPr>
          <a:xfrm>
            <a:off x="4680804" y="110068"/>
            <a:ext cx="334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06234E-AAE6-3EBB-4906-CF8DDD51E5B5}"/>
              </a:ext>
            </a:extLst>
          </p:cNvPr>
          <p:cNvSpPr txBox="1"/>
          <p:nvPr/>
        </p:nvSpPr>
        <p:spPr>
          <a:xfrm>
            <a:off x="336639" y="4207644"/>
            <a:ext cx="294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 is NOT a strategy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531346-C486-69E9-53F4-573155602229}"/>
              </a:ext>
            </a:extLst>
          </p:cNvPr>
          <p:cNvSpPr txBox="1"/>
          <p:nvPr/>
        </p:nvSpPr>
        <p:spPr>
          <a:xfrm>
            <a:off x="336639" y="4888099"/>
            <a:ext cx="289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 is processing</a:t>
            </a: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026093AA-C848-2DDC-BD25-0F90799D42B4}"/>
              </a:ext>
            </a:extLst>
          </p:cNvPr>
          <p:cNvSpPr/>
          <p:nvPr/>
        </p:nvSpPr>
        <p:spPr>
          <a:xfrm>
            <a:off x="3570908" y="804335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C06FF129-51A8-DE8F-27B8-8A2E76DFF670}"/>
              </a:ext>
            </a:extLst>
          </p:cNvPr>
          <p:cNvSpPr/>
          <p:nvPr/>
        </p:nvSpPr>
        <p:spPr>
          <a:xfrm>
            <a:off x="3570907" y="2988738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41947316-2E1C-6D48-26C9-57DA1F7494AB}"/>
              </a:ext>
            </a:extLst>
          </p:cNvPr>
          <p:cNvSpPr/>
          <p:nvPr/>
        </p:nvSpPr>
        <p:spPr>
          <a:xfrm>
            <a:off x="3570905" y="5173142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41D84-B6BE-29BA-FF69-894D704F1B1C}"/>
              </a:ext>
            </a:extLst>
          </p:cNvPr>
          <p:cNvSpPr txBox="1"/>
          <p:nvPr/>
        </p:nvSpPr>
        <p:spPr>
          <a:xfrm rot="5400000">
            <a:off x="10067593" y="3206966"/>
            <a:ext cx="192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Meaning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A221B-1368-B20F-F8BD-C3A32A735F08}"/>
              </a:ext>
            </a:extLst>
          </p:cNvPr>
          <p:cNvSpPr txBox="1"/>
          <p:nvPr/>
        </p:nvSpPr>
        <p:spPr>
          <a:xfrm>
            <a:off x="170208" y="341562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Think-Pair-Share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2F222-EAC0-3FE2-BE6F-AD5B9E0088FF}"/>
              </a:ext>
            </a:extLst>
          </p:cNvPr>
          <p:cNvSpPr txBox="1"/>
          <p:nvPr/>
        </p:nvSpPr>
        <p:spPr>
          <a:xfrm>
            <a:off x="761620" y="920960"/>
            <a:ext cx="1803042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</a:t>
            </a:r>
          </a:p>
          <a:p>
            <a:pPr algn="ctr"/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</a:p>
          <a:p>
            <a:pPr algn="ctr"/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</p:txBody>
      </p:sp>
    </p:spTree>
    <p:extLst>
      <p:ext uri="{BB962C8B-B14F-4D97-AF65-F5344CB8AC3E}">
        <p14:creationId xmlns:p14="http://schemas.microsoft.com/office/powerpoint/2010/main" val="31147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9" grpId="0"/>
      <p:bldP spid="20" grpId="0"/>
      <p:bldP spid="22" grpId="0" animBg="1"/>
      <p:bldP spid="23" grpId="0" animBg="1"/>
      <p:bldP spid="24" grpId="0" animBg="1"/>
      <p:bldP spid="4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209D718E-1ACA-DE44-6A00-56E57561E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2D8B05-9B58-F7B5-CAFA-9D08786E99B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7EE4A-6020-FB34-215A-A6D9040A3D43}"/>
              </a:ext>
            </a:extLst>
          </p:cNvPr>
          <p:cNvSpPr txBox="1"/>
          <p:nvPr/>
        </p:nvSpPr>
        <p:spPr>
          <a:xfrm>
            <a:off x="170208" y="341562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Think-Pair-Share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0FAE8-EDCE-7981-2666-185F722C4A80}"/>
              </a:ext>
            </a:extLst>
          </p:cNvPr>
          <p:cNvSpPr txBox="1"/>
          <p:nvPr/>
        </p:nvSpPr>
        <p:spPr>
          <a:xfrm>
            <a:off x="4174173" y="560536"/>
            <a:ext cx="72775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Retrieve Prior Knowledge as “true” or “false”</a:t>
            </a: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n-US" sz="2400" dirty="0">
                <a:latin typeface="Helvetica Light" panose="020B0403020202020204" pitchFamily="34" charset="0"/>
              </a:rPr>
              <a:t>Express “true” or “false”</a:t>
            </a: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endParaRPr lang="en-US" sz="2400" dirty="0">
              <a:latin typeface="Helvetica Light" panose="020B0403020202020204" pitchFamily="34" charset="0"/>
            </a:endParaRPr>
          </a:p>
          <a:p>
            <a:r>
              <a:rPr lang="en-US" sz="2400" dirty="0">
                <a:latin typeface="Helvetica Light" panose="020B0403020202020204" pitchFamily="34" charset="0"/>
              </a:rPr>
              <a:t>Listen to Other’s Response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Compare Self and Other’s Meanings</a:t>
            </a:r>
          </a:p>
          <a:p>
            <a:r>
              <a:rPr lang="en-US" sz="2400" dirty="0">
                <a:latin typeface="Helvetica Light" panose="020B0403020202020204" pitchFamily="34" charset="0"/>
              </a:rPr>
              <a:t>Generate Response and Respond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189A0-2173-E849-96B4-B32B86124CF9}"/>
              </a:ext>
            </a:extLst>
          </p:cNvPr>
          <p:cNvSpPr txBox="1"/>
          <p:nvPr/>
        </p:nvSpPr>
        <p:spPr>
          <a:xfrm rot="5400000">
            <a:off x="10810829" y="3209067"/>
            <a:ext cx="210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Learning?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00B6BF6-4154-EA26-4EFD-638AF6EAE44D}"/>
              </a:ext>
            </a:extLst>
          </p:cNvPr>
          <p:cNvSpPr/>
          <p:nvPr/>
        </p:nvSpPr>
        <p:spPr>
          <a:xfrm>
            <a:off x="11245388" y="176108"/>
            <a:ext cx="323845" cy="6648994"/>
          </a:xfrm>
          <a:prstGeom prst="rightBrac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E96C8-519D-F470-A993-935A0AE18E05}"/>
              </a:ext>
            </a:extLst>
          </p:cNvPr>
          <p:cNvSpPr txBox="1"/>
          <p:nvPr/>
        </p:nvSpPr>
        <p:spPr>
          <a:xfrm>
            <a:off x="4680804" y="110068"/>
            <a:ext cx="334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026093AA-C848-2DDC-BD25-0F90799D42B4}"/>
              </a:ext>
            </a:extLst>
          </p:cNvPr>
          <p:cNvSpPr/>
          <p:nvPr/>
        </p:nvSpPr>
        <p:spPr>
          <a:xfrm>
            <a:off x="3570908" y="804335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C06FF129-51A8-DE8F-27B8-8A2E76DFF670}"/>
              </a:ext>
            </a:extLst>
          </p:cNvPr>
          <p:cNvSpPr/>
          <p:nvPr/>
        </p:nvSpPr>
        <p:spPr>
          <a:xfrm>
            <a:off x="3570907" y="2988738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41947316-2E1C-6D48-26C9-57DA1F7494AB}"/>
              </a:ext>
            </a:extLst>
          </p:cNvPr>
          <p:cNvSpPr/>
          <p:nvPr/>
        </p:nvSpPr>
        <p:spPr>
          <a:xfrm>
            <a:off x="3570905" y="5173142"/>
            <a:ext cx="503207" cy="1439336"/>
          </a:xfrm>
          <a:prstGeom prst="leftBracket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FF394-86A5-4E00-51E0-11717ABA7965}"/>
              </a:ext>
            </a:extLst>
          </p:cNvPr>
          <p:cNvSpPr txBox="1"/>
          <p:nvPr/>
        </p:nvSpPr>
        <p:spPr>
          <a:xfrm>
            <a:off x="170208" y="1293170"/>
            <a:ext cx="330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True / False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E2DF2-5D08-181C-E477-BF9C12E12F56}"/>
              </a:ext>
            </a:extLst>
          </p:cNvPr>
          <p:cNvSpPr txBox="1"/>
          <p:nvPr/>
        </p:nvSpPr>
        <p:spPr>
          <a:xfrm rot="5400000">
            <a:off x="9861255" y="3135512"/>
            <a:ext cx="210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Meaning?</a:t>
            </a:r>
          </a:p>
        </p:txBody>
      </p:sp>
    </p:spTree>
    <p:extLst>
      <p:ext uri="{BB962C8B-B14F-4D97-AF65-F5344CB8AC3E}">
        <p14:creationId xmlns:p14="http://schemas.microsoft.com/office/powerpoint/2010/main" val="1720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58622F1D-7C49-0462-A580-AA498B797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40"/>
          <a:stretch/>
        </p:blipFill>
        <p:spPr>
          <a:xfrm>
            <a:off x="-6416" y="0"/>
            <a:ext cx="1219841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– Part 5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14269B37-378C-A5DE-0D6A-5748871B61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495674" y="148855"/>
            <a:ext cx="11701458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ADA40-CA75-0FCA-5AB6-1B983BED1967}"/>
              </a:ext>
            </a:extLst>
          </p:cNvPr>
          <p:cNvSpPr txBox="1"/>
          <p:nvPr/>
        </p:nvSpPr>
        <p:spPr>
          <a:xfrm>
            <a:off x="9325141" y="1279924"/>
            <a:ext cx="310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4453-8398-A936-5D6F-7BDA6324C9B7}"/>
              </a:ext>
            </a:extLst>
          </p:cNvPr>
          <p:cNvSpPr txBox="1"/>
          <p:nvPr/>
        </p:nvSpPr>
        <p:spPr>
          <a:xfrm>
            <a:off x="6807551" y="1284266"/>
            <a:ext cx="2645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C1132-8DF8-605D-09A9-E192F4507A51}"/>
              </a:ext>
            </a:extLst>
          </p:cNvPr>
          <p:cNvSpPr txBox="1"/>
          <p:nvPr/>
        </p:nvSpPr>
        <p:spPr>
          <a:xfrm>
            <a:off x="3051573" y="1288162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24330-9A31-4611-0A5A-63F74009CEE5}"/>
              </a:ext>
            </a:extLst>
          </p:cNvPr>
          <p:cNvSpPr txBox="1"/>
          <p:nvPr/>
        </p:nvSpPr>
        <p:spPr>
          <a:xfrm>
            <a:off x="-50001" y="1282336"/>
            <a:ext cx="327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C3F2F-6E15-08F2-184E-E7D4F98ABF2C}"/>
              </a:ext>
            </a:extLst>
          </p:cNvPr>
          <p:cNvSpPr txBox="1"/>
          <p:nvPr/>
        </p:nvSpPr>
        <p:spPr>
          <a:xfrm>
            <a:off x="2798075" y="1358538"/>
            <a:ext cx="90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4AC56-57CD-6E17-9909-144A12FEE633}"/>
              </a:ext>
            </a:extLst>
          </p:cNvPr>
          <p:cNvSpPr txBox="1"/>
          <p:nvPr/>
        </p:nvSpPr>
        <p:spPr>
          <a:xfrm>
            <a:off x="9123160" y="1360855"/>
            <a:ext cx="72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0DBF6-EB1E-DC14-1686-ACA2621A9522}"/>
              </a:ext>
            </a:extLst>
          </p:cNvPr>
          <p:cNvSpPr txBox="1"/>
          <p:nvPr/>
        </p:nvSpPr>
        <p:spPr>
          <a:xfrm>
            <a:off x="6404875" y="1358538"/>
            <a:ext cx="74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8E535C-C5B7-D156-7645-3901B5343D3D}"/>
              </a:ext>
            </a:extLst>
          </p:cNvPr>
          <p:cNvSpPr txBox="1"/>
          <p:nvPr/>
        </p:nvSpPr>
        <p:spPr>
          <a:xfrm>
            <a:off x="157163" y="475840"/>
            <a:ext cx="6386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2DDE1A-C6E7-12FE-DAC9-CEFB9D9A1682}"/>
              </a:ext>
            </a:extLst>
          </p:cNvPr>
          <p:cNvSpPr txBox="1"/>
          <p:nvPr/>
        </p:nvSpPr>
        <p:spPr>
          <a:xfrm>
            <a:off x="6989227" y="482631"/>
            <a:ext cx="504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37151-029F-385B-A8CB-1A814FDEB728}"/>
              </a:ext>
            </a:extLst>
          </p:cNvPr>
          <p:cNvSpPr txBox="1"/>
          <p:nvPr/>
        </p:nvSpPr>
        <p:spPr>
          <a:xfrm>
            <a:off x="2198357" y="2261132"/>
            <a:ext cx="664423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Retrieval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Generation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Enactment Effect</a:t>
            </a: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51DC6354-B66D-C77C-9A65-2A597BC5196D}"/>
              </a:ext>
            </a:extLst>
          </p:cNvPr>
          <p:cNvSpPr/>
          <p:nvPr/>
        </p:nvSpPr>
        <p:spPr>
          <a:xfrm flipV="1">
            <a:off x="157163" y="2057601"/>
            <a:ext cx="1381674" cy="2257224"/>
          </a:xfrm>
          <a:prstGeom prst="bentArrow">
            <a:avLst>
              <a:gd name="adj1" fmla="val 3462"/>
              <a:gd name="adj2" fmla="val 6923"/>
              <a:gd name="adj3" fmla="val 23846"/>
              <a:gd name="adj4" fmla="val 1605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B46477-0FF8-D540-DA02-5FF6A809F56A}"/>
              </a:ext>
            </a:extLst>
          </p:cNvPr>
          <p:cNvCxnSpPr>
            <a:cxnSpLocks/>
          </p:cNvCxnSpPr>
          <p:nvPr/>
        </p:nvCxnSpPr>
        <p:spPr>
          <a:xfrm>
            <a:off x="1928813" y="2500313"/>
            <a:ext cx="0" cy="3470168"/>
          </a:xfrm>
          <a:prstGeom prst="line">
            <a:avLst/>
          </a:prstGeom>
          <a:ln w="254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92C980-B80E-F987-2A52-9A20CB5390F2}"/>
              </a:ext>
            </a:extLst>
          </p:cNvPr>
          <p:cNvSpPr txBox="1"/>
          <p:nvPr/>
        </p:nvSpPr>
        <p:spPr>
          <a:xfrm>
            <a:off x="8101003" y="2986067"/>
            <a:ext cx="2671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Intuition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0688A-1A82-00B5-DB88-22083EBB4065}"/>
              </a:ext>
            </a:extLst>
          </p:cNvPr>
          <p:cNvSpPr txBox="1"/>
          <p:nvPr/>
        </p:nvSpPr>
        <p:spPr>
          <a:xfrm>
            <a:off x="7182396" y="4200504"/>
            <a:ext cx="4519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35867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7EB93A70-400D-D1A5-FE1D-DAE0C09C2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3" b="31579"/>
          <a:stretch/>
        </p:blipFill>
        <p:spPr>
          <a:xfrm>
            <a:off x="0" y="2165685"/>
            <a:ext cx="12192000" cy="4692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Closure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9E313EDD-F421-4D79-DADD-4E75EEEED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2D8B05-9B58-F7B5-CAFA-9D08786E99B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3BC94-8C25-6AD6-188B-8C3BD973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1153"/>
            <a:ext cx="10515600" cy="36592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is active learning?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(In your own words.)</a:t>
            </a:r>
          </a:p>
        </p:txBody>
      </p:sp>
    </p:spTree>
    <p:extLst>
      <p:ext uri="{BB962C8B-B14F-4D97-AF65-F5344CB8AC3E}">
        <p14:creationId xmlns:p14="http://schemas.microsoft.com/office/powerpoint/2010/main" val="2803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women walking under a tree&#10;&#10;Description automatically generated">
            <a:extLst>
              <a:ext uri="{FF2B5EF4-FFF2-40B4-BE49-F238E27FC236}">
                <a16:creationId xmlns:a16="http://schemas.microsoft.com/office/drawing/2014/main" id="{782E7D31-FC7C-C32D-F5B2-56166122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05" y="148854"/>
            <a:ext cx="10034425" cy="6709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6850DB-B7E9-1130-C0DF-329D108A4D05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17CA9-134C-411F-843E-AB79AF494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Teaching • Learning • Engagement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B31-46E5-FC3A-3C00-CFFD6CE57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tx1">
                    <a:lumMod val="95000"/>
                  </a:schemeClr>
                </a:solidFill>
                <a:latin typeface="Montserrat Medium" pitchFamily="2" charset="77"/>
              </a:rPr>
              <a:t>Active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16728-F311-B6E0-5608-8AB228F82C19}"/>
              </a:ext>
            </a:extLst>
          </p:cNvPr>
          <p:cNvSpPr txBox="1"/>
          <p:nvPr/>
        </p:nvSpPr>
        <p:spPr>
          <a:xfrm>
            <a:off x="3906551" y="5335634"/>
            <a:ext cx="4420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Peter Doolittle, Professor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Educational Psychology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Virginia Tech •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Montserrat" pitchFamily="2" charset="77"/>
              </a:rPr>
              <a:t>pdoo@vt.edu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9" name="Picture 18" descr="A close-up of a statue&#10;&#10;Description automatically generated">
            <a:extLst>
              <a:ext uri="{FF2B5EF4-FFF2-40B4-BE49-F238E27FC236}">
                <a16:creationId xmlns:a16="http://schemas.microsoft.com/office/drawing/2014/main" id="{A0BFE238-30B8-FC38-FD91-71595128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" y="4646428"/>
            <a:ext cx="3330507" cy="2222204"/>
          </a:xfrm>
          <a:prstGeom prst="rect">
            <a:avLst/>
          </a:prstGeom>
        </p:spPr>
      </p:pic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DB71CB-1996-F40C-3F61-4E73B92B6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147" y="-231554"/>
            <a:ext cx="3975100" cy="1473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8A4F0F-4215-62D1-A009-3281496A49FF}"/>
              </a:ext>
            </a:extLst>
          </p:cNvPr>
          <p:cNvSpPr/>
          <p:nvPr/>
        </p:nvSpPr>
        <p:spPr>
          <a:xfrm>
            <a:off x="1" y="148855"/>
            <a:ext cx="12192000" cy="67091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417B0-C364-89DD-34C4-C09A3F5578CF}"/>
              </a:ext>
            </a:extLst>
          </p:cNvPr>
          <p:cNvSpPr txBox="1"/>
          <p:nvPr/>
        </p:nvSpPr>
        <p:spPr>
          <a:xfrm>
            <a:off x="40639" y="165465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 dirty="0">
                <a:latin typeface="Andale Mono" panose="020B0509000000000004" pitchFamily="49" charset="0"/>
              </a:rPr>
              <a:t>II</a:t>
            </a:r>
          </a:p>
        </p:txBody>
      </p:sp>
      <p:pic>
        <p:nvPicPr>
          <p:cNvPr id="10" name="Picture 9" descr="A logo with wings and claws&#10;&#10;Description automatically generated">
            <a:extLst>
              <a:ext uri="{FF2B5EF4-FFF2-40B4-BE49-F238E27FC236}">
                <a16:creationId xmlns:a16="http://schemas.microsoft.com/office/drawing/2014/main" id="{31CE3A4B-DF3C-0C44-134F-DD29CC524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908" y="1948449"/>
            <a:ext cx="4501896" cy="3001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74BB5-368C-8CFA-D93F-E20A848C0CAC}"/>
              </a:ext>
            </a:extLst>
          </p:cNvPr>
          <p:cNvSpPr txBox="1"/>
          <p:nvPr/>
        </p:nvSpPr>
        <p:spPr>
          <a:xfrm>
            <a:off x="6921501" y="6341460"/>
            <a:ext cx="533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either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twu.edu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unsplash.com</a:t>
            </a:r>
            <a:endParaRPr lang="en-US" dirty="0">
              <a:solidFill>
                <a:schemeClr val="tx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AA843CAC-78B9-33F1-B201-AAEF49E0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E2FB5-158C-38DE-20CE-26BF64B90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143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Teaching </a:t>
            </a:r>
            <a:r>
              <a:rPr lang="en-US" sz="4400" dirty="0"/>
              <a:t>for</a:t>
            </a: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Active </a:t>
            </a:r>
            <a:r>
              <a:rPr lang="en-US" sz="4400" dirty="0"/>
              <a:t>L</a:t>
            </a: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earning</a:t>
            </a:r>
          </a:p>
        </p:txBody>
      </p:sp>
    </p:spTree>
    <p:extLst>
      <p:ext uri="{BB962C8B-B14F-4D97-AF65-F5344CB8AC3E}">
        <p14:creationId xmlns:p14="http://schemas.microsoft.com/office/powerpoint/2010/main" val="29376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4FCEACF9-2FE9-62E8-9F34-9EF44C71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E98164-6B84-1AEA-FFD2-E5CD644914AC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7667" y="1916974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1767" y="1269278"/>
            <a:ext cx="27432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#1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2167" y="496783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#3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2167" y="131023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#2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767" y="500307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#4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2952878"/>
            <a:ext cx="31241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D83C2-FF0C-D70F-CD3B-8DC0B114B77D}"/>
              </a:ext>
            </a:extLst>
          </p:cNvPr>
          <p:cNvSpPr txBox="1"/>
          <p:nvPr/>
        </p:nvSpPr>
        <p:spPr>
          <a:xfrm>
            <a:off x="3276600" y="1208591"/>
            <a:ext cx="27432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2A659-00E9-4822-BD5C-BE9D04FCF591}"/>
              </a:ext>
            </a:extLst>
          </p:cNvPr>
          <p:cNvSpPr txBox="1"/>
          <p:nvPr/>
        </p:nvSpPr>
        <p:spPr>
          <a:xfrm>
            <a:off x="6632670" y="120859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Behavioral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FE363-9DEB-4974-8138-AE732C061A8A}"/>
              </a:ext>
            </a:extLst>
          </p:cNvPr>
          <p:cNvSpPr txBox="1"/>
          <p:nvPr/>
        </p:nvSpPr>
        <p:spPr>
          <a:xfrm>
            <a:off x="6632670" y="50129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E9DB9-3BEA-5F24-F63B-FE8E9FED5527}"/>
              </a:ext>
            </a:extLst>
          </p:cNvPr>
          <p:cNvSpPr txBox="1"/>
          <p:nvPr/>
        </p:nvSpPr>
        <p:spPr>
          <a:xfrm>
            <a:off x="3268569" y="501297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Affective</a:t>
            </a:r>
            <a:endParaRPr lang="en-US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-0.2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-0.202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0.2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" grpId="0"/>
      <p:bldP spid="3" grpId="0"/>
      <p:bldP spid="11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14269B37-378C-A5DE-0D6A-5748871B61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495674" y="148855"/>
            <a:ext cx="11701458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ADA40-CA75-0FCA-5AB6-1B983BED1967}"/>
              </a:ext>
            </a:extLst>
          </p:cNvPr>
          <p:cNvSpPr txBox="1"/>
          <p:nvPr/>
        </p:nvSpPr>
        <p:spPr>
          <a:xfrm>
            <a:off x="9325141" y="1279924"/>
            <a:ext cx="310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4453-8398-A936-5D6F-7BDA6324C9B7}"/>
              </a:ext>
            </a:extLst>
          </p:cNvPr>
          <p:cNvSpPr txBox="1"/>
          <p:nvPr/>
        </p:nvSpPr>
        <p:spPr>
          <a:xfrm>
            <a:off x="6807551" y="1284266"/>
            <a:ext cx="2645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C1132-8DF8-605D-09A9-E192F4507A51}"/>
              </a:ext>
            </a:extLst>
          </p:cNvPr>
          <p:cNvSpPr txBox="1"/>
          <p:nvPr/>
        </p:nvSpPr>
        <p:spPr>
          <a:xfrm>
            <a:off x="3051573" y="1288162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24330-9A31-4611-0A5A-63F74009CEE5}"/>
              </a:ext>
            </a:extLst>
          </p:cNvPr>
          <p:cNvSpPr txBox="1"/>
          <p:nvPr/>
        </p:nvSpPr>
        <p:spPr>
          <a:xfrm>
            <a:off x="-50001" y="1282336"/>
            <a:ext cx="327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C3F2F-6E15-08F2-184E-E7D4F98ABF2C}"/>
              </a:ext>
            </a:extLst>
          </p:cNvPr>
          <p:cNvSpPr txBox="1"/>
          <p:nvPr/>
        </p:nvSpPr>
        <p:spPr>
          <a:xfrm>
            <a:off x="2798075" y="1358538"/>
            <a:ext cx="90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4AC56-57CD-6E17-9909-144A12FEE633}"/>
              </a:ext>
            </a:extLst>
          </p:cNvPr>
          <p:cNvSpPr txBox="1"/>
          <p:nvPr/>
        </p:nvSpPr>
        <p:spPr>
          <a:xfrm>
            <a:off x="9123160" y="1360855"/>
            <a:ext cx="72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0DBF6-EB1E-DC14-1686-ACA2621A9522}"/>
              </a:ext>
            </a:extLst>
          </p:cNvPr>
          <p:cNvSpPr txBox="1"/>
          <p:nvPr/>
        </p:nvSpPr>
        <p:spPr>
          <a:xfrm>
            <a:off x="6404875" y="1358538"/>
            <a:ext cx="74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8E535C-C5B7-D156-7645-3901B5343D3D}"/>
              </a:ext>
            </a:extLst>
          </p:cNvPr>
          <p:cNvSpPr txBox="1"/>
          <p:nvPr/>
        </p:nvSpPr>
        <p:spPr>
          <a:xfrm>
            <a:off x="157163" y="475840"/>
            <a:ext cx="6386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2DDE1A-C6E7-12FE-DAC9-CEFB9D9A1682}"/>
              </a:ext>
            </a:extLst>
          </p:cNvPr>
          <p:cNvSpPr txBox="1"/>
          <p:nvPr/>
        </p:nvSpPr>
        <p:spPr>
          <a:xfrm>
            <a:off x="6989227" y="482631"/>
            <a:ext cx="504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37151-029F-385B-A8CB-1A814FDEB728}"/>
              </a:ext>
            </a:extLst>
          </p:cNvPr>
          <p:cNvSpPr txBox="1"/>
          <p:nvPr/>
        </p:nvSpPr>
        <p:spPr>
          <a:xfrm>
            <a:off x="2198357" y="2261132"/>
            <a:ext cx="664423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Retrieval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Generation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Enactment Effect</a:t>
            </a: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51DC6354-B66D-C77C-9A65-2A597BC5196D}"/>
              </a:ext>
            </a:extLst>
          </p:cNvPr>
          <p:cNvSpPr/>
          <p:nvPr/>
        </p:nvSpPr>
        <p:spPr>
          <a:xfrm flipV="1">
            <a:off x="157163" y="2057601"/>
            <a:ext cx="1381674" cy="2257224"/>
          </a:xfrm>
          <a:prstGeom prst="bentArrow">
            <a:avLst>
              <a:gd name="adj1" fmla="val 3462"/>
              <a:gd name="adj2" fmla="val 6923"/>
              <a:gd name="adj3" fmla="val 23846"/>
              <a:gd name="adj4" fmla="val 1605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B46477-0FF8-D540-DA02-5FF6A809F56A}"/>
              </a:ext>
            </a:extLst>
          </p:cNvPr>
          <p:cNvCxnSpPr>
            <a:cxnSpLocks/>
          </p:cNvCxnSpPr>
          <p:nvPr/>
        </p:nvCxnSpPr>
        <p:spPr>
          <a:xfrm>
            <a:off x="1928813" y="2500313"/>
            <a:ext cx="0" cy="3470168"/>
          </a:xfrm>
          <a:prstGeom prst="line">
            <a:avLst/>
          </a:prstGeom>
          <a:ln w="254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92C980-B80E-F987-2A52-9A20CB5390F2}"/>
              </a:ext>
            </a:extLst>
          </p:cNvPr>
          <p:cNvSpPr txBox="1"/>
          <p:nvPr/>
        </p:nvSpPr>
        <p:spPr>
          <a:xfrm>
            <a:off x="8101003" y="2986067"/>
            <a:ext cx="2671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Intuition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0688A-1A82-00B5-DB88-22083EBB4065}"/>
              </a:ext>
            </a:extLst>
          </p:cNvPr>
          <p:cNvSpPr txBox="1"/>
          <p:nvPr/>
        </p:nvSpPr>
        <p:spPr>
          <a:xfrm>
            <a:off x="7182396" y="4200504"/>
            <a:ext cx="4519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14870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3E6F2FA-5B47-56B9-C050-CDDDD8DC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dirty="0"/>
              <a:t>Directions: For each of the following 3 sentences, 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Disagree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Edit</a:t>
            </a:r>
            <a:r>
              <a:rPr lang="en-US" sz="3200" dirty="0"/>
              <a:t> into agreement</a:t>
            </a:r>
          </a:p>
        </p:txBody>
      </p:sp>
    </p:spTree>
    <p:extLst>
      <p:ext uri="{BB962C8B-B14F-4D97-AF65-F5344CB8AC3E}">
        <p14:creationId xmlns:p14="http://schemas.microsoft.com/office/powerpoint/2010/main" val="21858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D652E798-04B0-268F-FF90-D4F4E84FD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ABD9DA-1363-5DFE-3FFC-97AEBB19986B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6E134-1F4B-C44C-91B1-897A10597283}"/>
              </a:ext>
            </a:extLst>
          </p:cNvPr>
          <p:cNvSpPr txBox="1"/>
          <p:nvPr/>
        </p:nvSpPr>
        <p:spPr>
          <a:xfrm>
            <a:off x="788672" y="1233476"/>
            <a:ext cx="1062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200" dirty="0">
                <a:latin typeface="Helvetica Light" panose="020B0403020202020204" pitchFamily="34" charset="0"/>
              </a:rPr>
              <a:t>GLXRMSWPLBNZJQVCTD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2E942-97D0-6F43-9A08-8E6177246631}"/>
              </a:ext>
            </a:extLst>
          </p:cNvPr>
          <p:cNvSpPr txBox="1"/>
          <p:nvPr/>
        </p:nvSpPr>
        <p:spPr>
          <a:xfrm>
            <a:off x="789624" y="1962160"/>
            <a:ext cx="1062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200" dirty="0">
                <a:latin typeface="Helvetica Light" panose="020B0403020202020204" pitchFamily="34" charset="0"/>
              </a:rPr>
              <a:t>GAXRESWOLBEZJUVCED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D922B-AE8C-5744-8F70-02B6F2AB81AA}"/>
              </a:ext>
            </a:extLst>
          </p:cNvPr>
          <p:cNvSpPr txBox="1"/>
          <p:nvPr/>
        </p:nvSpPr>
        <p:spPr>
          <a:xfrm>
            <a:off x="802960" y="2690840"/>
            <a:ext cx="1062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200" dirty="0">
                <a:latin typeface="Helvetica Light" panose="020B0403020202020204" pitchFamily="34" charset="0"/>
              </a:rPr>
              <a:t>GAPREDLOLBETJUGPED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F051A-3BB2-4A44-AD55-4C358D67CEAA}"/>
              </a:ext>
            </a:extLst>
          </p:cNvPr>
          <p:cNvSpPr txBox="1"/>
          <p:nvPr/>
        </p:nvSpPr>
        <p:spPr>
          <a:xfrm>
            <a:off x="0" y="341952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200" dirty="0">
                <a:latin typeface="Helvetica Light" panose="020B0403020202020204" pitchFamily="34" charset="0"/>
              </a:rPr>
              <a:t>DARK DAYS BRING RAIN AND SNOW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A8691-0AD6-BDD4-858A-A6B2A86B8E00}"/>
              </a:ext>
            </a:extLst>
          </p:cNvPr>
          <p:cNvSpPr txBox="1"/>
          <p:nvPr/>
        </p:nvSpPr>
        <p:spPr>
          <a:xfrm>
            <a:off x="0" y="5857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Letters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6EBC4-2706-A92B-3763-74073B3EE5FC}"/>
              </a:ext>
            </a:extLst>
          </p:cNvPr>
          <p:cNvSpPr txBox="1"/>
          <p:nvPr/>
        </p:nvSpPr>
        <p:spPr>
          <a:xfrm>
            <a:off x="0" y="41219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636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6" grpId="0"/>
      <p:bldP spid="6" grpId="1"/>
      <p:bldP spid="6" grpId="2"/>
      <p:bldP spid="6" grpId="3"/>
      <p:bldP spid="6" grpId="4"/>
      <p:bldP spid="7" grpId="0"/>
      <p:bldP spid="7" grpId="1"/>
      <p:bldP spid="7" grpId="2"/>
      <p:bldP spid="7" grpId="3"/>
      <p:bldP spid="7" grpId="4"/>
      <p:bldP spid="8" grpId="0"/>
      <p:bldP spid="4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7869575D-1E16-3AD6-7CCA-DC12E32C4E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D2D4B8-CC3D-85B7-E76B-EAC4F3D08BA0}"/>
              </a:ext>
            </a:extLst>
          </p:cNvPr>
          <p:cNvSpPr/>
          <p:nvPr/>
        </p:nvSpPr>
        <p:spPr>
          <a:xfrm>
            <a:off x="-1" y="136154"/>
            <a:ext cx="12191999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3D06C-93EA-BD30-4CEE-0A59AF6BDF1C}"/>
              </a:ext>
            </a:extLst>
          </p:cNvPr>
          <p:cNvSpPr txBox="1"/>
          <p:nvPr/>
        </p:nvSpPr>
        <p:spPr>
          <a:xfrm>
            <a:off x="1" y="33167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 is Everything</a:t>
            </a:r>
          </a:p>
        </p:txBody>
      </p:sp>
      <p:pic>
        <p:nvPicPr>
          <p:cNvPr id="2" name="We-Are-Sinking">
            <a:hlinkClick r:id="" action="ppaction://media"/>
            <a:extLst>
              <a:ext uri="{FF2B5EF4-FFF2-40B4-BE49-F238E27FC236}">
                <a16:creationId xmlns:a16="http://schemas.microsoft.com/office/drawing/2014/main" id="{9E0F0529-5000-EF85-3885-9A03DF568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418" y="1293632"/>
            <a:ext cx="6298656" cy="47239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485DBA-1F45-623B-8BB1-42F924F7E8AD}"/>
              </a:ext>
            </a:extLst>
          </p:cNvPr>
          <p:cNvSpPr/>
          <p:nvPr/>
        </p:nvSpPr>
        <p:spPr>
          <a:xfrm>
            <a:off x="2804159" y="1140823"/>
            <a:ext cx="6566263" cy="5059680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ign on a fence&#10;&#10;Description automatically generated">
            <a:extLst>
              <a:ext uri="{FF2B5EF4-FFF2-40B4-BE49-F238E27FC236}">
                <a16:creationId xmlns:a16="http://schemas.microsoft.com/office/drawing/2014/main" id="{C07430C6-BDA2-794E-2F8C-B2B0A119F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93"/>
          <a:stretch/>
        </p:blipFill>
        <p:spPr>
          <a:xfrm>
            <a:off x="0" y="139700"/>
            <a:ext cx="12192000" cy="72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2C3D3F2D-842B-7B73-AC29-072B566AB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0" y="148854"/>
            <a:ext cx="12192000" cy="6709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1254"/>
            <a:ext cx="11353800" cy="62521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dirty="0"/>
              <a:t>From the </a:t>
            </a:r>
            <a:r>
              <a:rPr lang="en-US" sz="3200" dirty="0">
                <a:solidFill>
                  <a:srgbClr val="FFC000"/>
                </a:solidFill>
              </a:rPr>
              <a:t>Student’s</a:t>
            </a:r>
            <a:r>
              <a:rPr lang="en-US" sz="3200" dirty="0"/>
              <a:t> Perspective: </a:t>
            </a:r>
          </a:p>
          <a:p>
            <a:pPr marL="742950" indent="-7429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Active learning seems like a lot more work.</a:t>
            </a:r>
          </a:p>
          <a:p>
            <a:pPr marL="742950" indent="-7429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I know how to lecture + test, leave me alone.</a:t>
            </a:r>
          </a:p>
          <a:p>
            <a:pPr marL="742950" indent="-7429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If I don’t understand the material the first time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3200" dirty="0"/>
              <a:t> I’m not smart enough, or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3200" dirty="0"/>
              <a:t> you’re not a good enough teacher.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1F843-9DDA-4A74-48B5-22715B5E9E4E}"/>
              </a:ext>
            </a:extLst>
          </p:cNvPr>
          <p:cNvSpPr txBox="1"/>
          <p:nvPr/>
        </p:nvSpPr>
        <p:spPr>
          <a:xfrm>
            <a:off x="222738" y="6295288"/>
            <a:ext cx="1173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Avargil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2013; Bernstein, 2018;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Deslauriers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2019)</a:t>
            </a:r>
          </a:p>
        </p:txBody>
      </p:sp>
    </p:spTree>
    <p:extLst>
      <p:ext uri="{BB962C8B-B14F-4D97-AF65-F5344CB8AC3E}">
        <p14:creationId xmlns:p14="http://schemas.microsoft.com/office/powerpoint/2010/main" val="38174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a book next to a book&#10;&#10;Description automatically generated">
            <a:extLst>
              <a:ext uri="{FF2B5EF4-FFF2-40B4-BE49-F238E27FC236}">
                <a16:creationId xmlns:a16="http://schemas.microsoft.com/office/drawing/2014/main" id="{6D3CDD9D-1714-B1C1-4B49-18F80B827D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225800" y="146049"/>
            <a:ext cx="8966200" cy="67246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DC177C-9921-C433-8D75-C24AB69FF676}"/>
              </a:ext>
            </a:extLst>
          </p:cNvPr>
          <p:cNvSpPr/>
          <p:nvPr/>
        </p:nvSpPr>
        <p:spPr>
          <a:xfrm>
            <a:off x="0" y="148854"/>
            <a:ext cx="12192000" cy="6709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2E67-7188-F4FE-55D3-956B36142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0"/>
            <a:ext cx="10515600" cy="474529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buNone/>
            </a:pPr>
            <a:endParaRPr lang="en-US" sz="4400" dirty="0"/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400" dirty="0">
                <a:solidFill>
                  <a:srgbClr val="FFC000"/>
                </a:solidFill>
              </a:rPr>
              <a:t>Implementation matters.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400" dirty="0"/>
              <a:t>Active Learning is not magic.</a:t>
            </a:r>
          </a:p>
        </p:txBody>
      </p:sp>
    </p:spTree>
    <p:extLst>
      <p:ext uri="{BB962C8B-B14F-4D97-AF65-F5344CB8AC3E}">
        <p14:creationId xmlns:p14="http://schemas.microsoft.com/office/powerpoint/2010/main" val="18525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106E352-332A-FA2E-210B-D65692360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89"/>
          <a:stretch/>
        </p:blipFill>
        <p:spPr>
          <a:xfrm>
            <a:off x="-1" y="-1"/>
            <a:ext cx="12215813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0051D0-E02E-71B2-6A97-3D9954A84C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Constructivism and Education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A person in a white jacket&#10;&#10;Description automatically generated">
            <a:extLst>
              <a:ext uri="{FF2B5EF4-FFF2-40B4-BE49-F238E27FC236}">
                <a16:creationId xmlns:a16="http://schemas.microsoft.com/office/drawing/2014/main" id="{D152E043-0B35-052A-94AE-2C28217D0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" y="-2"/>
            <a:ext cx="12215813" cy="81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33D009D-012B-4910-3F31-59C051E55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7543"/>
          <a:stretch/>
        </p:blipFill>
        <p:spPr>
          <a:xfrm>
            <a:off x="-1" y="142880"/>
            <a:ext cx="12215813" cy="6715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30D4-8914-761E-3597-A11DA74F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Constructivism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9AC3-C3BF-1F45-B8CA-E3D22BC4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sz="3200" dirty="0"/>
              <a:t>20 Students (STEM, Social Science, Liberal Arts)</a:t>
            </a:r>
          </a:p>
          <a:p>
            <a:endParaRPr lang="en-US" sz="3200" dirty="0"/>
          </a:p>
          <a:p>
            <a:r>
              <a:rPr lang="en-US" sz="3200" dirty="0"/>
              <a:t>Knowledge and Knowing</a:t>
            </a:r>
          </a:p>
          <a:p>
            <a:r>
              <a:rPr lang="en-US" sz="3200" dirty="0"/>
              <a:t>Universal Truth versus Local Truth</a:t>
            </a:r>
          </a:p>
          <a:p>
            <a:endParaRPr lang="en-US" sz="3200" dirty="0"/>
          </a:p>
          <a:p>
            <a:r>
              <a:rPr lang="en-US" sz="3200" dirty="0"/>
              <a:t>Reading, Discussing, Explaining, Applying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21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3690958-1F84-DF08-3E1B-2081B88863F1}"/>
              </a:ext>
            </a:extLst>
          </p:cNvPr>
          <p:cNvSpPr/>
          <p:nvPr/>
        </p:nvSpPr>
        <p:spPr>
          <a:xfrm>
            <a:off x="-2380" y="0"/>
            <a:ext cx="122039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long shot of a building&#10;&#10;Description automatically generated">
            <a:extLst>
              <a:ext uri="{FF2B5EF4-FFF2-40B4-BE49-F238E27FC236}">
                <a16:creationId xmlns:a16="http://schemas.microsoft.com/office/drawing/2014/main" id="{BF738634-3186-E5CC-9F39-6A52AE2DC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937"/>
          <a:stretch/>
        </p:blipFill>
        <p:spPr>
          <a:xfrm>
            <a:off x="-2381" y="0"/>
            <a:ext cx="1219438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9521" y="0"/>
            <a:ext cx="12192000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 Course Components</a:t>
            </a:r>
          </a:p>
          <a:p>
            <a:pPr algn="ctr"/>
            <a:endParaRPr lang="en-US" sz="4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EEADE-F416-EE67-7BA1-071EA6A4A551}"/>
              </a:ext>
            </a:extLst>
          </p:cNvPr>
          <p:cNvSpPr txBox="1"/>
          <p:nvPr/>
        </p:nvSpPr>
        <p:spPr>
          <a:xfrm>
            <a:off x="4471991" y="2157592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for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313F7-2729-B9A8-FBD9-8B8111560BE3}"/>
              </a:ext>
            </a:extLst>
          </p:cNvPr>
          <p:cNvSpPr txBox="1"/>
          <p:nvPr/>
        </p:nvSpPr>
        <p:spPr>
          <a:xfrm>
            <a:off x="6119806" y="3689322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Foster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AA6AA-C23D-3711-B27F-06F8FFC9162F}"/>
              </a:ext>
            </a:extLst>
          </p:cNvPr>
          <p:cNvSpPr txBox="1"/>
          <p:nvPr/>
        </p:nvSpPr>
        <p:spPr>
          <a:xfrm>
            <a:off x="2862245" y="3688976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Cultivate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67010-8485-D4CA-E7A5-CA206F17F076}"/>
              </a:ext>
            </a:extLst>
          </p:cNvPr>
          <p:cNvSpPr txBox="1"/>
          <p:nvPr/>
        </p:nvSpPr>
        <p:spPr>
          <a:xfrm>
            <a:off x="4491034" y="5230797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6646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ng shot of a building&#10;&#10;Description automatically generated">
            <a:extLst>
              <a:ext uri="{FF2B5EF4-FFF2-40B4-BE49-F238E27FC236}">
                <a16:creationId xmlns:a16="http://schemas.microsoft.com/office/drawing/2014/main" id="{53F4812A-5CBD-E06C-BED3-85E49F90C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937" b="1576"/>
          <a:stretch/>
        </p:blipFill>
        <p:spPr>
          <a:xfrm>
            <a:off x="8330" y="128588"/>
            <a:ext cx="12194381" cy="6729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EEADE-F416-EE67-7BA1-071EA6A4A551}"/>
              </a:ext>
            </a:extLst>
          </p:cNvPr>
          <p:cNvSpPr txBox="1"/>
          <p:nvPr/>
        </p:nvSpPr>
        <p:spPr>
          <a:xfrm>
            <a:off x="4471991" y="1271757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for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313F7-2729-B9A8-FBD9-8B8111560BE3}"/>
              </a:ext>
            </a:extLst>
          </p:cNvPr>
          <p:cNvSpPr txBox="1"/>
          <p:nvPr/>
        </p:nvSpPr>
        <p:spPr>
          <a:xfrm>
            <a:off x="6115057" y="2803141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Foster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AA6AA-C23D-3711-B27F-06F8FFC9162F}"/>
              </a:ext>
            </a:extLst>
          </p:cNvPr>
          <p:cNvSpPr txBox="1"/>
          <p:nvPr/>
        </p:nvSpPr>
        <p:spPr>
          <a:xfrm>
            <a:off x="2862245" y="2803141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Cultivate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67010-8485-D4CA-E7A5-CA206F17F076}"/>
              </a:ext>
            </a:extLst>
          </p:cNvPr>
          <p:cNvSpPr txBox="1"/>
          <p:nvPr/>
        </p:nvSpPr>
        <p:spPr>
          <a:xfrm>
            <a:off x="4491034" y="4344962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0621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68EE674E-7247-663D-FB56-170A6125D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41372"/>
          <a:stretch/>
        </p:blipFill>
        <p:spPr>
          <a:xfrm>
            <a:off x="0" y="142879"/>
            <a:ext cx="12192000" cy="67151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337588-174E-1D27-D957-82ED46E60F2D}"/>
              </a:ext>
            </a:extLst>
          </p:cNvPr>
          <p:cNvSpPr/>
          <p:nvPr/>
        </p:nvSpPr>
        <p:spPr>
          <a:xfrm>
            <a:off x="0" y="150442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E81F3-7266-094C-A6CC-DA4EC0C98E5E}"/>
              </a:ext>
            </a:extLst>
          </p:cNvPr>
          <p:cNvSpPr txBox="1"/>
          <p:nvPr/>
        </p:nvSpPr>
        <p:spPr>
          <a:xfrm>
            <a:off x="526698" y="3200401"/>
            <a:ext cx="10207255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none" spc="0" normalizeH="0" baseline="0" noProof="0" dirty="0">
                <a:ln>
                  <a:noFill/>
                </a:ln>
                <a:solidFill>
                  <a:srgbClr val="FFAF03">
                    <a:lumMod val="40000"/>
                    <a:lumOff val="60000"/>
                    <a:alpha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ＭＳ Ｐゴシック" charset="-128"/>
                <a:cs typeface="+mn-cs"/>
              </a:rPr>
              <a:t>learning alignment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598637" y="4647885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51757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1629" y="4300227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Purpose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6592" y="42979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Goals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6912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Student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55353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875432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93472" y="42979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C, B, S, &amp; 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Processing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75197" y="462502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70032" y="42979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Environment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159310" y="5013370"/>
            <a:ext cx="4948" cy="5957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853287" y="395514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F0FB6D-F534-9744-B20B-1202C9ED6656}"/>
              </a:ext>
            </a:extLst>
          </p:cNvPr>
          <p:cNvCxnSpPr/>
          <p:nvPr/>
        </p:nvCxnSpPr>
        <p:spPr>
          <a:xfrm>
            <a:off x="2250049" y="4624608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0D02E21-81FE-013B-C73B-3AA87F1DF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Active Learning Instructional Design</a:t>
            </a:r>
          </a:p>
        </p:txBody>
      </p:sp>
    </p:spTree>
    <p:extLst>
      <p:ext uri="{BB962C8B-B14F-4D97-AF65-F5344CB8AC3E}">
        <p14:creationId xmlns:p14="http://schemas.microsoft.com/office/powerpoint/2010/main" val="215238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 animBg="1"/>
      <p:bldP spid="7" grpId="0" animBg="1"/>
      <p:bldP spid="4" grpId="0" animBg="1"/>
      <p:bldP spid="5" grpId="0" animBg="1"/>
      <p:bldP spid="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A391591-171C-8761-B685-577CCD9C0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03BE5F-EA72-DDFD-554D-0B0CCC8E6429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Active learning involves </a:t>
            </a:r>
            <a:r>
              <a:rPr lang="en-US" sz="3200" u="none" strike="noStrike" dirty="0">
                <a:effectLst/>
              </a:rPr>
              <a:t>students doing things and thinking about the things they are doing</a:t>
            </a:r>
            <a:r>
              <a:rPr lang="en-US" sz="3200" dirty="0"/>
              <a:t>.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Active learning-based classes result in more student learning than lecture-based classes.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Active learning works best in small STEM classes focused on problem solving.</a:t>
            </a:r>
          </a:p>
        </p:txBody>
      </p:sp>
    </p:spTree>
    <p:extLst>
      <p:ext uri="{BB962C8B-B14F-4D97-AF65-F5344CB8AC3E}">
        <p14:creationId xmlns:p14="http://schemas.microsoft.com/office/powerpoint/2010/main" val="40895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CB9CEE51-DAC8-AA95-A63E-8730A7ED86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41372"/>
          <a:stretch/>
        </p:blipFill>
        <p:spPr>
          <a:xfrm>
            <a:off x="0" y="142879"/>
            <a:ext cx="12192000" cy="67151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C88E32-2581-290F-4413-BE36415C2461}"/>
              </a:ext>
            </a:extLst>
          </p:cNvPr>
          <p:cNvSpPr/>
          <p:nvPr/>
        </p:nvSpPr>
        <p:spPr>
          <a:xfrm>
            <a:off x="0" y="150442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D95F75-B76C-4A47-A197-9DC1CF24DF87}"/>
              </a:ext>
            </a:extLst>
          </p:cNvPr>
          <p:cNvSpPr/>
          <p:nvPr/>
        </p:nvSpPr>
        <p:spPr>
          <a:xfrm>
            <a:off x="6714731" y="1729948"/>
            <a:ext cx="2072640" cy="3428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A91143-693F-FF45-8EC4-839969A52426}"/>
              </a:ext>
            </a:extLst>
          </p:cNvPr>
          <p:cNvSpPr/>
          <p:nvPr/>
        </p:nvSpPr>
        <p:spPr>
          <a:xfrm>
            <a:off x="8836959" y="1727673"/>
            <a:ext cx="2072640" cy="3428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7269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Purpose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0140" y="42979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Goals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204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Student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4160299" y="5577027"/>
            <a:ext cx="5723567" cy="623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8789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97020" y="4297901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C, B, S, &amp; 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Processing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97013" y="1729189"/>
            <a:ext cx="2072640" cy="3428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3580" y="4297901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Environment</a:t>
            </a:r>
          </a:p>
        </p:txBody>
      </p:sp>
      <p:cxnSp>
        <p:nvCxnSpPr>
          <p:cNvPr id="15" name="Straight Arrow Connector 14"/>
          <p:cNvCxnSpPr>
            <a:stCxn id="5" idx="3"/>
            <a:endCxn id="4" idx="1"/>
          </p:cNvCxnSpPr>
          <p:nvPr/>
        </p:nvCxnSpPr>
        <p:spPr>
          <a:xfrm flipV="1">
            <a:off x="8614060" y="4651843"/>
            <a:ext cx="406400" cy="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6718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73580" y="3099868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Artifact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4424" y="165408"/>
            <a:ext cx="2360791" cy="3970318"/>
          </a:xfrm>
          <a:prstGeom prst="rect">
            <a:avLst/>
          </a:prstGeom>
          <a:solidFill>
            <a:srgbClr val="004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Design Projects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Posters (Session)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Writing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Problem Solving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Case/Mini-Case Studies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Peer Review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Reading Responses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Video Creation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Reflections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25-Word Summaries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Design Critique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Problem Sets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Blog/Vlog Posts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Multiple-Choice Questions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MC Item Create/Evaluate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Oral Explanations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Presentation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Self-Created Artifact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15240" y="5124435"/>
            <a:ext cx="2235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Course Embedded Assessment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9878183" y="3439003"/>
            <a:ext cx="0" cy="84263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cxnSpLocks/>
          </p:cNvCxnSpPr>
          <p:nvPr/>
        </p:nvCxnSpPr>
        <p:spPr>
          <a:xfrm flipH="1">
            <a:off x="4367180" y="3456904"/>
            <a:ext cx="397610" cy="0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5632100" y="2260855"/>
            <a:ext cx="4259747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25C4D3-6E1D-CE4A-8E85-83975A0EAADD}"/>
              </a:ext>
            </a:extLst>
          </p:cNvPr>
          <p:cNvCxnSpPr/>
          <p:nvPr/>
        </p:nvCxnSpPr>
        <p:spPr>
          <a:xfrm flipV="1">
            <a:off x="5629739" y="2253036"/>
            <a:ext cx="0" cy="839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74828" y="1886807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Assessment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9877961" y="2262586"/>
            <a:ext cx="0" cy="121920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746949" y="2603961"/>
            <a:ext cx="3667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27767" y="3454416"/>
            <a:ext cx="1241652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894965" y="1886938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Developmntl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Feedback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160299" y="5005788"/>
            <a:ext cx="0" cy="5712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9062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7" idx="2"/>
          </p:cNvCxnSpPr>
          <p:nvPr/>
        </p:nvCxnSpPr>
        <p:spPr>
          <a:xfrm flipH="1" flipV="1">
            <a:off x="5632100" y="3807754"/>
            <a:ext cx="3667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5637175" y="2594692"/>
            <a:ext cx="0" cy="49487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79839" y="2567943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direct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7182" y="2542404"/>
            <a:ext cx="85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formative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0037A2-CD57-874C-A334-B065BD54E275}"/>
              </a:ext>
            </a:extLst>
          </p:cNvPr>
          <p:cNvSpPr txBox="1"/>
          <p:nvPr/>
        </p:nvSpPr>
        <p:spPr>
          <a:xfrm>
            <a:off x="9035700" y="19050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Performance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Feedback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73900" y="254240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summative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85B100-2EE0-5D47-8DF7-774392A80D49}"/>
              </a:ext>
            </a:extLst>
          </p:cNvPr>
          <p:cNvSpPr txBox="1"/>
          <p:nvPr/>
        </p:nvSpPr>
        <p:spPr>
          <a:xfrm>
            <a:off x="6714728" y="5126711"/>
            <a:ext cx="207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Be Better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F948F1-8004-5746-8E8E-904E9D0BF148}"/>
              </a:ext>
            </a:extLst>
          </p:cNvPr>
          <p:cNvSpPr txBox="1"/>
          <p:nvPr/>
        </p:nvSpPr>
        <p:spPr>
          <a:xfrm>
            <a:off x="8846091" y="5128984"/>
            <a:ext cx="2077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Assess Better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DEB111F-4816-A34D-BB11-11ACD5259236}"/>
              </a:ext>
            </a:extLst>
          </p:cNvPr>
          <p:cNvCxnSpPr/>
          <p:nvPr/>
        </p:nvCxnSpPr>
        <p:spPr>
          <a:xfrm>
            <a:off x="2243307" y="4617818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7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-0.17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1.45833E-6 -0.1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2.91667E-6 -0.1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 animBg="1"/>
      <p:bldP spid="5" grpId="0" animBg="1"/>
      <p:bldP spid="31" grpId="0" animBg="1"/>
      <p:bldP spid="27" grpId="0" animBg="1"/>
      <p:bldP spid="27" grpId="1" animBg="1"/>
      <p:bldP spid="9" grpId="0" animBg="1"/>
      <p:bldP spid="39" grpId="0"/>
      <p:bldP spid="29" grpId="0" animBg="1"/>
      <p:bldP spid="42" grpId="0" animBg="1"/>
      <p:bldP spid="2" grpId="0"/>
      <p:bldP spid="30" grpId="0"/>
      <p:bldP spid="35" grpId="0" animBg="1"/>
      <p:bldP spid="32" grpId="0"/>
      <p:bldP spid="41" grpId="0"/>
      <p:bldP spid="4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6D1F4FB5-CFB1-DA63-15CE-F6DCFE626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41372"/>
          <a:stretch/>
        </p:blipFill>
        <p:spPr>
          <a:xfrm>
            <a:off x="0" y="142879"/>
            <a:ext cx="12192000" cy="6715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48EFB4-2399-8AC8-8DB6-8088961488CB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DF50F6-69F9-2A40-8A67-B9FB85D04861}"/>
              </a:ext>
            </a:extLst>
          </p:cNvPr>
          <p:cNvSpPr/>
          <p:nvPr/>
        </p:nvSpPr>
        <p:spPr>
          <a:xfrm>
            <a:off x="6714731" y="1729948"/>
            <a:ext cx="2072640" cy="3428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0171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Purpose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6592" y="42979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Goals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6912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Student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55353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875432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90031" y="3102473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C, B, S, &amp; 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Processing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0032" y="4297901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Environment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63632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9874635" y="3439003"/>
            <a:ext cx="0" cy="84263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5628552" y="2260855"/>
            <a:ext cx="4259747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25C4D3-6E1D-CE4A-8E85-83975A0EAADD}"/>
              </a:ext>
            </a:extLst>
          </p:cNvPr>
          <p:cNvCxnSpPr/>
          <p:nvPr/>
        </p:nvCxnSpPr>
        <p:spPr>
          <a:xfrm flipV="1">
            <a:off x="5626191" y="2253036"/>
            <a:ext cx="0" cy="839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874413" y="2262586"/>
            <a:ext cx="0" cy="121920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743401" y="2603961"/>
            <a:ext cx="3667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24219" y="3454416"/>
            <a:ext cx="1241652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55352" y="5029203"/>
            <a:ext cx="0" cy="5662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628552" y="3807754"/>
            <a:ext cx="3667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5633627" y="2594692"/>
            <a:ext cx="0" cy="49487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793634" y="2542404"/>
            <a:ext cx="85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formative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87072" y="3446242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86115" y="1886807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Developmntl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Feedback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69815" y="3097285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AF0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AF0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Activity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C727EF-8275-0141-9906-9910B7365D52}"/>
              </a:ext>
            </a:extLst>
          </p:cNvPr>
          <p:cNvCxnSpPr/>
          <p:nvPr/>
        </p:nvCxnSpPr>
        <p:spPr>
          <a:xfrm>
            <a:off x="2239755" y="4617822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46AC14A-6136-A44C-B5FE-38CDA0D2C068}"/>
              </a:ext>
            </a:extLst>
          </p:cNvPr>
          <p:cNvSpPr txBox="1"/>
          <p:nvPr/>
        </p:nvSpPr>
        <p:spPr>
          <a:xfrm>
            <a:off x="6714728" y="5126711"/>
            <a:ext cx="207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ＭＳ Ｐゴシック" charset="-128"/>
                <a:cs typeface="Trebuchet MS"/>
              </a:rPr>
              <a:t>Be Better</a:t>
            </a:r>
          </a:p>
        </p:txBody>
      </p:sp>
    </p:spTree>
    <p:extLst>
      <p:ext uri="{BB962C8B-B14F-4D97-AF65-F5344CB8AC3E}">
        <p14:creationId xmlns:p14="http://schemas.microsoft.com/office/powerpoint/2010/main" val="37502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6DF3A0C0-2FCE-66B6-C334-4360F0E3F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41372"/>
          <a:stretch/>
        </p:blipFill>
        <p:spPr>
          <a:xfrm>
            <a:off x="0" y="142879"/>
            <a:ext cx="12192000" cy="67151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FB72D3-C251-B778-8665-1B2FF9BDFA5C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D4D48-E8AE-0CB9-25D8-A658E12C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Learning Effects &amp; Instructional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D5207-7BA3-CAC7-DB9E-F753FEABF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Retrieval Effect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Spacing Effect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Generation Effect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Production Effect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Enactment Effect</a:t>
            </a:r>
          </a:p>
        </p:txBody>
      </p:sp>
    </p:spTree>
    <p:extLst>
      <p:ext uri="{BB962C8B-B14F-4D97-AF65-F5344CB8AC3E}">
        <p14:creationId xmlns:p14="http://schemas.microsoft.com/office/powerpoint/2010/main" val="3476009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6DF3A0C0-2FCE-66B6-C334-4360F0E3F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b="41372"/>
          <a:stretch/>
        </p:blipFill>
        <p:spPr>
          <a:xfrm>
            <a:off x="0" y="142879"/>
            <a:ext cx="12192000" cy="67151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FB72D3-C251-B778-8665-1B2FF9BDFA5C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D4D48-E8AE-0CB9-25D8-A658E12C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Retrieval + Spacing, +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D5207-7BA3-CAC7-DB9E-F753FEABF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Read Article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Write Summary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Summary Feedback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560E0F-35AB-A7FE-789C-C4BB2399EC3A}"/>
              </a:ext>
            </a:extLst>
          </p:cNvPr>
          <p:cNvSpPr txBox="1">
            <a:spLocks/>
          </p:cNvSpPr>
          <p:nvPr/>
        </p:nvSpPr>
        <p:spPr>
          <a:xfrm>
            <a:off x="6134104" y="1820856"/>
            <a:ext cx="6057895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3200"/>
              <a:t>Complete Priming Quiz</a:t>
            </a:r>
            <a:endParaRPr lang="en-US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3200" dirty="0"/>
              <a:t>Engage Activity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3200" dirty="0"/>
              <a:t>Daily Evaluation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3200" dirty="0"/>
              <a:t>Review Next Week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3200" dirty="0"/>
              <a:t>Complete Chart</a:t>
            </a:r>
          </a:p>
        </p:txBody>
      </p:sp>
    </p:spTree>
    <p:extLst>
      <p:ext uri="{BB962C8B-B14F-4D97-AF65-F5344CB8AC3E}">
        <p14:creationId xmlns:p14="http://schemas.microsoft.com/office/powerpoint/2010/main" val="614349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30D4-8914-761E-3597-A11DA74F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25-Word Summaries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9AC3-C3BF-1F45-B8CA-E3D22BC4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en-US" sz="3200" dirty="0"/>
              <a:t>1-2 Readings per Class (Chapter, Article)</a:t>
            </a:r>
          </a:p>
          <a:p>
            <a:r>
              <a:rPr lang="en-US" sz="3200" dirty="0"/>
              <a:t>Write a 25-Word Summary 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(essential meaning)</a:t>
            </a:r>
          </a:p>
          <a:p>
            <a:endParaRPr lang="en-US" sz="3200" dirty="0"/>
          </a:p>
          <a:p>
            <a:r>
              <a:rPr lang="en-US" sz="3200" dirty="0"/>
              <a:t>Developmental Feedback of 2-3 Paragraphs</a:t>
            </a:r>
          </a:p>
          <a:p>
            <a:r>
              <a:rPr lang="en-US" sz="3200" dirty="0"/>
              <a:t>Grading Based on Scoring Rubric</a:t>
            </a:r>
          </a:p>
          <a:p>
            <a:r>
              <a:rPr lang="en-US" sz="3200" dirty="0"/>
              <a:t>Due Tues; Grade/Return on Wed; Class Thurs</a:t>
            </a:r>
          </a:p>
          <a:p>
            <a:endParaRPr lang="en-US" sz="3200" dirty="0"/>
          </a:p>
          <a:p>
            <a:r>
              <a:rPr lang="en-US" sz="3200" dirty="0"/>
              <a:t>70% of Course Grade</a:t>
            </a:r>
          </a:p>
        </p:txBody>
      </p:sp>
    </p:spTree>
    <p:extLst>
      <p:ext uri="{BB962C8B-B14F-4D97-AF65-F5344CB8AC3E}">
        <p14:creationId xmlns:p14="http://schemas.microsoft.com/office/powerpoint/2010/main" val="21723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EFA7B2C0-1CEA-D0AB-ACAA-E08197DD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30D4-8914-761E-3597-A11DA74F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9AC3-C3BF-1F45-B8CA-E3D22BC4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en-US" sz="3200" dirty="0"/>
              <a:t>1 Explanation per Chapter (specific foci provided)</a:t>
            </a:r>
          </a:p>
          <a:p>
            <a:r>
              <a:rPr lang="en-US" sz="3200" dirty="0"/>
              <a:t>5-10 Minute Oral Explanations 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(essential meaning)</a:t>
            </a:r>
          </a:p>
          <a:p>
            <a:endParaRPr lang="en-US" sz="3200" dirty="0"/>
          </a:p>
          <a:p>
            <a:r>
              <a:rPr lang="en-US" sz="3200" dirty="0"/>
              <a:t>Developmental Feedback of 5-10 Minute Oral </a:t>
            </a:r>
            <a:r>
              <a:rPr lang="en-US" sz="3200" dirty="0" err="1"/>
              <a:t>Explan</a:t>
            </a:r>
            <a:endParaRPr lang="en-US" sz="3200" dirty="0"/>
          </a:p>
          <a:p>
            <a:r>
              <a:rPr lang="en-US" sz="3200" dirty="0"/>
              <a:t>Grading Based on Scoring Rubric</a:t>
            </a:r>
          </a:p>
          <a:p>
            <a:r>
              <a:rPr lang="en-US" sz="3200" dirty="0"/>
              <a:t>Due Sun; Grade/Return on Mon; Class Tues</a:t>
            </a:r>
          </a:p>
          <a:p>
            <a:endParaRPr lang="en-US" sz="3200" dirty="0"/>
          </a:p>
          <a:p>
            <a:r>
              <a:rPr lang="en-US" sz="3200" dirty="0"/>
              <a:t>50% of Course Grade</a:t>
            </a:r>
          </a:p>
        </p:txBody>
      </p:sp>
    </p:spTree>
    <p:extLst>
      <p:ext uri="{BB962C8B-B14F-4D97-AF65-F5344CB8AC3E}">
        <p14:creationId xmlns:p14="http://schemas.microsoft.com/office/powerpoint/2010/main" val="37310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30D4-8914-761E-3597-A11DA74F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9AC3-C3BF-1F45-B8CA-E3D22BC4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en-US" sz="3200" dirty="0"/>
              <a:t>1-2 Response per Class (Article)</a:t>
            </a:r>
          </a:p>
          <a:p>
            <a:r>
              <a:rPr lang="en-US" sz="3200" dirty="0"/>
              <a:t>4 Questions (RQs, Method, Results, Discussion)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3200" dirty="0"/>
          </a:p>
          <a:p>
            <a:r>
              <a:rPr lang="en-US" sz="3200" dirty="0"/>
              <a:t>Developmental Feedback of 2-3 paragraphs</a:t>
            </a:r>
          </a:p>
          <a:p>
            <a:r>
              <a:rPr lang="en-US" sz="3200" dirty="0"/>
              <a:t>Grading Based on Scoring Rubric</a:t>
            </a:r>
          </a:p>
          <a:p>
            <a:r>
              <a:rPr lang="en-US" sz="3200" dirty="0"/>
              <a:t>Due Sun; Grade/Return on Mon; Class Tues</a:t>
            </a:r>
          </a:p>
          <a:p>
            <a:endParaRPr lang="en-US" sz="3200" dirty="0"/>
          </a:p>
          <a:p>
            <a:r>
              <a:rPr lang="en-US" sz="3200" dirty="0"/>
              <a:t>84% of Course Grade</a:t>
            </a:r>
          </a:p>
        </p:txBody>
      </p:sp>
    </p:spTree>
    <p:extLst>
      <p:ext uri="{BB962C8B-B14F-4D97-AF65-F5344CB8AC3E}">
        <p14:creationId xmlns:p14="http://schemas.microsoft.com/office/powerpoint/2010/main" val="24036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ng shot of a building&#10;&#10;Description automatically generated">
            <a:extLst>
              <a:ext uri="{FF2B5EF4-FFF2-40B4-BE49-F238E27FC236}">
                <a16:creationId xmlns:a16="http://schemas.microsoft.com/office/drawing/2014/main" id="{62AF0292-0063-82C4-0847-DCF46A3D3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937" b="1576"/>
          <a:stretch/>
        </p:blipFill>
        <p:spPr>
          <a:xfrm>
            <a:off x="8330" y="128588"/>
            <a:ext cx="12194381" cy="6729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EEADE-F416-EE67-7BA1-071EA6A4A551}"/>
              </a:ext>
            </a:extLst>
          </p:cNvPr>
          <p:cNvSpPr txBox="1"/>
          <p:nvPr/>
        </p:nvSpPr>
        <p:spPr>
          <a:xfrm>
            <a:off x="4471991" y="1271757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for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313F7-2729-B9A8-FBD9-8B8111560BE3}"/>
              </a:ext>
            </a:extLst>
          </p:cNvPr>
          <p:cNvSpPr txBox="1"/>
          <p:nvPr/>
        </p:nvSpPr>
        <p:spPr>
          <a:xfrm>
            <a:off x="6105521" y="2820589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Foster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AA6AA-C23D-3711-B27F-06F8FFC9162F}"/>
              </a:ext>
            </a:extLst>
          </p:cNvPr>
          <p:cNvSpPr txBox="1"/>
          <p:nvPr/>
        </p:nvSpPr>
        <p:spPr>
          <a:xfrm>
            <a:off x="2870003" y="2822647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Cultivate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67010-8485-D4CA-E7A5-CA206F17F076}"/>
              </a:ext>
            </a:extLst>
          </p:cNvPr>
          <p:cNvSpPr txBox="1"/>
          <p:nvPr/>
        </p:nvSpPr>
        <p:spPr>
          <a:xfrm>
            <a:off x="4491034" y="4344962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21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30D4-8914-761E-3597-A11DA74F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9AC3-C3BF-1F45-B8CA-E3D22BC4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Clear Group Directions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Individual Think Time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Small Group Interaction Time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Large Group Reporting Out</a:t>
            </a:r>
          </a:p>
        </p:txBody>
      </p:sp>
    </p:spTree>
    <p:extLst>
      <p:ext uri="{BB962C8B-B14F-4D97-AF65-F5344CB8AC3E}">
        <p14:creationId xmlns:p14="http://schemas.microsoft.com/office/powerpoint/2010/main" val="5294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A391591-171C-8761-B685-577CCD9C0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03BE5F-EA72-DDFD-554D-0B0CCC8E6429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46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Active learning involves </a:t>
            </a:r>
            <a:r>
              <a:rPr lang="en-US" sz="3200" u="none" strike="noStrike" dirty="0">
                <a:effectLst/>
              </a:rPr>
              <a:t>students doing things and thinking about the things they are doing</a:t>
            </a:r>
            <a:r>
              <a:rPr lang="en-US" sz="3200" dirty="0"/>
              <a:t>.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Active learning-based classes result in more student learning than lecture-based classes.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Active learning works best in small STEM classes focused on problem solving.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60A76-1AB5-DE5D-713D-604717F91886}"/>
              </a:ext>
            </a:extLst>
          </p:cNvPr>
          <p:cNvSpPr/>
          <p:nvPr/>
        </p:nvSpPr>
        <p:spPr>
          <a:xfrm>
            <a:off x="1" y="1690688"/>
            <a:ext cx="12192000" cy="516731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9B9CE-2AF4-3987-4634-849789781DD5}"/>
              </a:ext>
            </a:extLst>
          </p:cNvPr>
          <p:cNvSpPr txBox="1"/>
          <p:nvPr/>
        </p:nvSpPr>
        <p:spPr>
          <a:xfrm rot="19800000">
            <a:off x="3610377" y="2824989"/>
            <a:ext cx="5121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Depends.</a:t>
            </a:r>
          </a:p>
        </p:txBody>
      </p:sp>
    </p:spTree>
    <p:extLst>
      <p:ext uri="{BB962C8B-B14F-4D97-AF65-F5344CB8AC3E}">
        <p14:creationId xmlns:p14="http://schemas.microsoft.com/office/powerpoint/2010/main" val="22308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30D4-8914-761E-3597-A11DA74F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9AC3-C3BF-1F45-B8CA-E3D22BC4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Social Constructionism</a:t>
            </a:r>
          </a:p>
          <a:p>
            <a:pPr marL="0" indent="0">
              <a:buNone/>
            </a:pPr>
            <a:r>
              <a:rPr lang="en-US" sz="3200" dirty="0"/>
              <a:t> </a:t>
            </a:r>
          </a:p>
          <a:p>
            <a:pPr marL="0" lvl="0" indent="0">
              <a:buNone/>
            </a:pPr>
            <a:r>
              <a:rPr lang="en-US" sz="3200" dirty="0"/>
              <a:t>List three events, language uses, or social institutions, that you know personally, that have a history (and a little about that history). </a:t>
            </a:r>
          </a:p>
          <a:p>
            <a:pPr marL="0" indent="0">
              <a:buNone/>
            </a:pPr>
            <a:r>
              <a:rPr lang="en-US" sz="3200" dirty="0"/>
              <a:t> </a:t>
            </a:r>
          </a:p>
          <a:p>
            <a:pPr marL="0" indent="0">
              <a:buNone/>
            </a:pPr>
            <a:r>
              <a:rPr lang="en-US" sz="3200" dirty="0"/>
              <a:t>These could be global, national, local, or familial events, language uses, or social institutions of which you are familiar.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31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F80B7-467C-43D5-7E28-5B74F1092C7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A30D4-8914-761E-3597-A11DA74F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Activity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00C92B2-2FFC-72B6-E6F4-4C9B2993A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919659"/>
            <a:ext cx="9676164" cy="42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ng shot of a building&#10;&#10;Description automatically generated">
            <a:extLst>
              <a:ext uri="{FF2B5EF4-FFF2-40B4-BE49-F238E27FC236}">
                <a16:creationId xmlns:a16="http://schemas.microsoft.com/office/drawing/2014/main" id="{6FD03F5E-E422-CC1E-1778-AB4570574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937" b="1576"/>
          <a:stretch/>
        </p:blipFill>
        <p:spPr>
          <a:xfrm>
            <a:off x="8330" y="128588"/>
            <a:ext cx="12194381" cy="6729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EEADE-F416-EE67-7BA1-071EA6A4A551}"/>
              </a:ext>
            </a:extLst>
          </p:cNvPr>
          <p:cNvSpPr txBox="1"/>
          <p:nvPr/>
        </p:nvSpPr>
        <p:spPr>
          <a:xfrm>
            <a:off x="4471991" y="1271757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for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313F7-2729-B9A8-FBD9-8B8111560BE3}"/>
              </a:ext>
            </a:extLst>
          </p:cNvPr>
          <p:cNvSpPr txBox="1"/>
          <p:nvPr/>
        </p:nvSpPr>
        <p:spPr>
          <a:xfrm>
            <a:off x="6115048" y="2817560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Foster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AA6AA-C23D-3711-B27F-06F8FFC9162F}"/>
              </a:ext>
            </a:extLst>
          </p:cNvPr>
          <p:cNvSpPr txBox="1"/>
          <p:nvPr/>
        </p:nvSpPr>
        <p:spPr>
          <a:xfrm>
            <a:off x="2855704" y="2813447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Cultivate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67010-8485-D4CA-E7A5-CA206F17F076}"/>
              </a:ext>
            </a:extLst>
          </p:cNvPr>
          <p:cNvSpPr txBox="1"/>
          <p:nvPr/>
        </p:nvSpPr>
        <p:spPr>
          <a:xfrm>
            <a:off x="4491034" y="4344962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819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71CFFCB-19C7-2B91-48F4-CAA039B8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3726DA-51F4-3E5B-5014-6044D3DBFDC0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22067-447E-3D6D-9A2C-59FB79A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&amp;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1DA9-959C-ED8F-7C92-E8E883391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/>
              <a:t>Motivation 			The intent to act.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Engagement		Acting.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Self-Efficacy		Belief in successful action.</a:t>
            </a:r>
          </a:p>
          <a:p>
            <a:pPr marL="457200" lvl="1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78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4B460AFC-1337-598F-4EA1-1859B205F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4D48945-E310-EFC7-9DE5-09B36F1CB6A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B1CFFC1-F13B-2B6C-BB0C-BF42BFD6B8DC}"/>
              </a:ext>
            </a:extLst>
          </p:cNvPr>
          <p:cNvSpPr/>
          <p:nvPr/>
        </p:nvSpPr>
        <p:spPr>
          <a:xfrm>
            <a:off x="1573618" y="1616149"/>
            <a:ext cx="9024565" cy="3083440"/>
          </a:xfrm>
          <a:prstGeom prst="round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F15EB-9A10-8C56-38C4-EDC8F1473982}"/>
              </a:ext>
            </a:extLst>
          </p:cNvPr>
          <p:cNvSpPr txBox="1"/>
          <p:nvPr/>
        </p:nvSpPr>
        <p:spPr>
          <a:xfrm>
            <a:off x="6597666" y="1237007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Persistence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4EF9A4-B9BA-38C9-8EF1-D6551A8E7CEF}"/>
              </a:ext>
            </a:extLst>
          </p:cNvPr>
          <p:cNvSpPr txBox="1"/>
          <p:nvPr/>
        </p:nvSpPr>
        <p:spPr>
          <a:xfrm>
            <a:off x="349060" y="2774832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9E5F4F-0B6E-2F9A-0089-E8F6C7E7F896}"/>
              </a:ext>
            </a:extLst>
          </p:cNvPr>
          <p:cNvSpPr txBox="1"/>
          <p:nvPr/>
        </p:nvSpPr>
        <p:spPr>
          <a:xfrm>
            <a:off x="4870915" y="3913658"/>
            <a:ext cx="2450805" cy="769441"/>
          </a:xfrm>
          <a:prstGeom prst="rect">
            <a:avLst/>
          </a:prstGeom>
          <a:solidFill>
            <a:srgbClr val="004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Self-Efficacy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3379F2-DE06-D4D2-7EC1-A07189E18A60}"/>
              </a:ext>
            </a:extLst>
          </p:cNvPr>
          <p:cNvSpPr txBox="1"/>
          <p:nvPr/>
        </p:nvSpPr>
        <p:spPr>
          <a:xfrm>
            <a:off x="9372782" y="2774831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lIns="0" rIns="0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Achievement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05FC1B-1F48-EB9C-CACF-591C501DE552}"/>
              </a:ext>
            </a:extLst>
          </p:cNvPr>
          <p:cNvSpPr txBox="1"/>
          <p:nvPr/>
        </p:nvSpPr>
        <p:spPr>
          <a:xfrm>
            <a:off x="4879500" y="4713760"/>
            <a:ext cx="2450805" cy="769441"/>
          </a:xfrm>
          <a:prstGeom prst="rect">
            <a:avLst/>
          </a:prstGeom>
          <a:solidFill>
            <a:srgbClr val="004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Motivation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FD7FA2-297A-C762-4B3A-A8B7BA483B1A}"/>
              </a:ext>
            </a:extLst>
          </p:cNvPr>
          <p:cNvSpPr txBox="1"/>
          <p:nvPr/>
        </p:nvSpPr>
        <p:spPr>
          <a:xfrm>
            <a:off x="3113542" y="1237007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Effort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8A3198-5707-DFB8-FA01-EF4C4D4F865C}"/>
              </a:ext>
            </a:extLst>
          </p:cNvPr>
          <p:cNvCxnSpPr/>
          <p:nvPr/>
        </p:nvCxnSpPr>
        <p:spPr>
          <a:xfrm>
            <a:off x="10598183" y="2360438"/>
            <a:ext cx="0" cy="54226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7473CE-4AC3-1E39-8F9F-EA0231CF068B}"/>
              </a:ext>
            </a:extLst>
          </p:cNvPr>
          <p:cNvCxnSpPr>
            <a:cxnSpLocks/>
          </p:cNvCxnSpPr>
          <p:nvPr/>
        </p:nvCxnSpPr>
        <p:spPr>
          <a:xfrm flipV="1">
            <a:off x="1574652" y="3405966"/>
            <a:ext cx="0" cy="54226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548ABE-4B46-F98B-7FA1-C9B58734F9F7}"/>
              </a:ext>
            </a:extLst>
          </p:cNvPr>
          <p:cNvCxnSpPr/>
          <p:nvPr/>
        </p:nvCxnSpPr>
        <p:spPr>
          <a:xfrm>
            <a:off x="2562452" y="1616150"/>
            <a:ext cx="689319" cy="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885DF5-2F44-2768-411B-16987DA8038C}"/>
              </a:ext>
            </a:extLst>
          </p:cNvPr>
          <p:cNvCxnSpPr/>
          <p:nvPr/>
        </p:nvCxnSpPr>
        <p:spPr>
          <a:xfrm>
            <a:off x="6042849" y="1609059"/>
            <a:ext cx="689319" cy="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0DF4B8-DC60-1EC9-B3F4-A8CE29066053}"/>
              </a:ext>
            </a:extLst>
          </p:cNvPr>
          <p:cNvCxnSpPr>
            <a:cxnSpLocks/>
          </p:cNvCxnSpPr>
          <p:nvPr/>
        </p:nvCxnSpPr>
        <p:spPr>
          <a:xfrm flipH="1">
            <a:off x="7202681" y="4696051"/>
            <a:ext cx="689319" cy="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BFC4B9A-344E-7BD4-B308-CF789C4FB8B1}"/>
              </a:ext>
            </a:extLst>
          </p:cNvPr>
          <p:cNvSpPr txBox="1"/>
          <p:nvPr/>
        </p:nvSpPr>
        <p:spPr>
          <a:xfrm>
            <a:off x="1" y="292396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323470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EAAAE6D3-86B3-13C6-2F63-1ADEA9049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0E5837-4BBD-70F8-A1C2-9F6B43EED6FC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F5B9F0-D28F-609B-E6EA-F343B012C365}"/>
              </a:ext>
            </a:extLst>
          </p:cNvPr>
          <p:cNvSpPr txBox="1"/>
          <p:nvPr/>
        </p:nvSpPr>
        <p:spPr>
          <a:xfrm>
            <a:off x="3113545" y="1237910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Self-Efficacy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15EEC-E435-BDC9-7F1E-5A2860064BC8}"/>
              </a:ext>
            </a:extLst>
          </p:cNvPr>
          <p:cNvSpPr txBox="1"/>
          <p:nvPr/>
        </p:nvSpPr>
        <p:spPr>
          <a:xfrm>
            <a:off x="6608300" y="1237910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Motivation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CD4A89-7BC4-BCA5-43CC-1CA9D527E66B}"/>
              </a:ext>
            </a:extLst>
          </p:cNvPr>
          <p:cNvCxnSpPr>
            <a:cxnSpLocks/>
          </p:cNvCxnSpPr>
          <p:nvPr/>
        </p:nvCxnSpPr>
        <p:spPr>
          <a:xfrm flipH="1">
            <a:off x="5730959" y="1623788"/>
            <a:ext cx="689319" cy="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65919CB-D056-2374-1AE2-5C89D998364B}"/>
              </a:ext>
            </a:extLst>
          </p:cNvPr>
          <p:cNvSpPr txBox="1"/>
          <p:nvPr/>
        </p:nvSpPr>
        <p:spPr>
          <a:xfrm>
            <a:off x="999472" y="2243460"/>
            <a:ext cx="4731487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 Performance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Observation of Others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Persuasion by Others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Physiological Response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D2B13-7C98-9B2D-8250-D1E0E21A3E52}"/>
              </a:ext>
            </a:extLst>
          </p:cNvPr>
          <p:cNvSpPr txBox="1"/>
          <p:nvPr/>
        </p:nvSpPr>
        <p:spPr>
          <a:xfrm>
            <a:off x="6608300" y="2254092"/>
            <a:ext cx="5948751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			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(Agency)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Constructive		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(Useful)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Competence		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(Success/SE)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Choice				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(Options)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Curiosity			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(Interest/Value)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Caring 				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(Relationships)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			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(Difficult)</a:t>
            </a:r>
          </a:p>
        </p:txBody>
      </p:sp>
    </p:spTree>
    <p:extLst>
      <p:ext uri="{BB962C8B-B14F-4D97-AF65-F5344CB8AC3E}">
        <p14:creationId xmlns:p14="http://schemas.microsoft.com/office/powerpoint/2010/main" val="7779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4B460AFC-1337-598F-4EA1-1859B205F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4D48945-E310-EFC7-9DE5-09B36F1CB6AA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B1CFFC1-F13B-2B6C-BB0C-BF42BFD6B8DC}"/>
              </a:ext>
            </a:extLst>
          </p:cNvPr>
          <p:cNvSpPr/>
          <p:nvPr/>
        </p:nvSpPr>
        <p:spPr>
          <a:xfrm>
            <a:off x="1573618" y="1616149"/>
            <a:ext cx="9024565" cy="3083440"/>
          </a:xfrm>
          <a:prstGeom prst="round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F15EB-9A10-8C56-38C4-EDC8F1473982}"/>
              </a:ext>
            </a:extLst>
          </p:cNvPr>
          <p:cNvSpPr txBox="1"/>
          <p:nvPr/>
        </p:nvSpPr>
        <p:spPr>
          <a:xfrm>
            <a:off x="6597666" y="1237007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Persistence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4EF9A4-B9BA-38C9-8EF1-D6551A8E7CEF}"/>
              </a:ext>
            </a:extLst>
          </p:cNvPr>
          <p:cNvSpPr txBox="1"/>
          <p:nvPr/>
        </p:nvSpPr>
        <p:spPr>
          <a:xfrm>
            <a:off x="349060" y="2774832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9E5F4F-0B6E-2F9A-0089-E8F6C7E7F896}"/>
              </a:ext>
            </a:extLst>
          </p:cNvPr>
          <p:cNvSpPr txBox="1"/>
          <p:nvPr/>
        </p:nvSpPr>
        <p:spPr>
          <a:xfrm>
            <a:off x="4870915" y="3913658"/>
            <a:ext cx="2450805" cy="769441"/>
          </a:xfrm>
          <a:prstGeom prst="rect">
            <a:avLst/>
          </a:prstGeom>
          <a:solidFill>
            <a:srgbClr val="004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Self-Efficacy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3379F2-DE06-D4D2-7EC1-A07189E18A60}"/>
              </a:ext>
            </a:extLst>
          </p:cNvPr>
          <p:cNvSpPr txBox="1"/>
          <p:nvPr/>
        </p:nvSpPr>
        <p:spPr>
          <a:xfrm>
            <a:off x="9372782" y="2774831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lIns="0" rIns="0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Achievement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05FC1B-1F48-EB9C-CACF-591C501DE552}"/>
              </a:ext>
            </a:extLst>
          </p:cNvPr>
          <p:cNvSpPr txBox="1"/>
          <p:nvPr/>
        </p:nvSpPr>
        <p:spPr>
          <a:xfrm>
            <a:off x="4879500" y="4713760"/>
            <a:ext cx="2450805" cy="769441"/>
          </a:xfrm>
          <a:prstGeom prst="rect">
            <a:avLst/>
          </a:prstGeom>
          <a:solidFill>
            <a:srgbClr val="004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Motivation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FD7FA2-297A-C762-4B3A-A8B7BA483B1A}"/>
              </a:ext>
            </a:extLst>
          </p:cNvPr>
          <p:cNvSpPr txBox="1"/>
          <p:nvPr/>
        </p:nvSpPr>
        <p:spPr>
          <a:xfrm>
            <a:off x="3113542" y="1237007"/>
            <a:ext cx="2450805" cy="769441"/>
          </a:xfrm>
          <a:prstGeom prst="rect">
            <a:avLst/>
          </a:prstGeom>
          <a:solidFill>
            <a:srgbClr val="3F4A69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Effort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8A3198-5707-DFB8-FA01-EF4C4D4F865C}"/>
              </a:ext>
            </a:extLst>
          </p:cNvPr>
          <p:cNvCxnSpPr/>
          <p:nvPr/>
        </p:nvCxnSpPr>
        <p:spPr>
          <a:xfrm>
            <a:off x="10598183" y="2360438"/>
            <a:ext cx="0" cy="54226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7473CE-4AC3-1E39-8F9F-EA0231CF068B}"/>
              </a:ext>
            </a:extLst>
          </p:cNvPr>
          <p:cNvCxnSpPr>
            <a:cxnSpLocks/>
          </p:cNvCxnSpPr>
          <p:nvPr/>
        </p:nvCxnSpPr>
        <p:spPr>
          <a:xfrm flipV="1">
            <a:off x="1574652" y="3405966"/>
            <a:ext cx="0" cy="54226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548ABE-4B46-F98B-7FA1-C9B58734F9F7}"/>
              </a:ext>
            </a:extLst>
          </p:cNvPr>
          <p:cNvCxnSpPr/>
          <p:nvPr/>
        </p:nvCxnSpPr>
        <p:spPr>
          <a:xfrm>
            <a:off x="2562452" y="1616150"/>
            <a:ext cx="689319" cy="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885DF5-2F44-2768-411B-16987DA8038C}"/>
              </a:ext>
            </a:extLst>
          </p:cNvPr>
          <p:cNvCxnSpPr/>
          <p:nvPr/>
        </p:nvCxnSpPr>
        <p:spPr>
          <a:xfrm>
            <a:off x="6042849" y="1609059"/>
            <a:ext cx="689319" cy="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0DF4B8-DC60-1EC9-B3F4-A8CE29066053}"/>
              </a:ext>
            </a:extLst>
          </p:cNvPr>
          <p:cNvCxnSpPr>
            <a:cxnSpLocks/>
          </p:cNvCxnSpPr>
          <p:nvPr/>
        </p:nvCxnSpPr>
        <p:spPr>
          <a:xfrm flipH="1">
            <a:off x="7202681" y="4696051"/>
            <a:ext cx="689319" cy="0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BFC4B9A-344E-7BD4-B308-CF789C4FB8B1}"/>
              </a:ext>
            </a:extLst>
          </p:cNvPr>
          <p:cNvSpPr txBox="1"/>
          <p:nvPr/>
        </p:nvSpPr>
        <p:spPr>
          <a:xfrm>
            <a:off x="1" y="263820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43A92D-7A31-9D8B-8D92-ED7C81441EE2}"/>
              </a:ext>
            </a:extLst>
          </p:cNvPr>
          <p:cNvCxnSpPr/>
          <p:nvPr/>
        </p:nvCxnSpPr>
        <p:spPr>
          <a:xfrm flipV="1">
            <a:off x="6106052" y="5483201"/>
            <a:ext cx="0" cy="1374799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7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71CFFCB-19C7-2B91-48F4-CAA039B8D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3726DA-51F4-3E5B-5014-6044D3DBFDC0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22067-447E-3D6D-9A2C-59FB79A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Foster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1DA9-959C-ED8F-7C92-E8E88339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994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Control:		Summary Cycle, Group Work,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65000"/>
                  </a:schemeClr>
                </a:solidFill>
              </a:rPr>
              <a:t>(choices)</a:t>
            </a:r>
            <a:r>
              <a:rPr lang="en-US" sz="3200" dirty="0"/>
              <a:t>		Q &amp; A, Opportunities to Voice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Useful:			Theory + Practice, Applied Group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65000"/>
                  </a:schemeClr>
                </a:solidFill>
              </a:rPr>
              <a:t>(relevant)</a:t>
            </a:r>
            <a:r>
              <a:rPr lang="en-US" sz="3200" dirty="0"/>
              <a:t>		Work, Readings &amp; Discussions</a:t>
            </a:r>
          </a:p>
          <a:p>
            <a:endParaRPr lang="en-US" sz="3200" dirty="0"/>
          </a:p>
          <a:p>
            <a:r>
              <a:rPr lang="en-US" sz="3200" dirty="0"/>
              <a:t>Caring:			Day 1 Intros, Quiz, Name Plates,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65000"/>
                  </a:schemeClr>
                </a:solidFill>
              </a:rPr>
              <a:t>(relationships)</a:t>
            </a:r>
            <a:r>
              <a:rPr lang="en-US" sz="3200" dirty="0"/>
              <a:t>	Always Call by Name, Greet,</a:t>
            </a:r>
          </a:p>
          <a:p>
            <a:pPr marL="0" indent="0">
              <a:buNone/>
            </a:pPr>
            <a:r>
              <a:rPr lang="en-US" sz="3200" dirty="0"/>
              <a:t>				Evaluation + Feedback</a:t>
            </a:r>
          </a:p>
        </p:txBody>
      </p:sp>
    </p:spTree>
    <p:extLst>
      <p:ext uri="{BB962C8B-B14F-4D97-AF65-F5344CB8AC3E}">
        <p14:creationId xmlns:p14="http://schemas.microsoft.com/office/powerpoint/2010/main" val="7831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ng shot of a building&#10;&#10;Description automatically generated">
            <a:extLst>
              <a:ext uri="{FF2B5EF4-FFF2-40B4-BE49-F238E27FC236}">
                <a16:creationId xmlns:a16="http://schemas.microsoft.com/office/drawing/2014/main" id="{922976F9-7419-2EBA-D82A-8D9B6D27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937" b="1576"/>
          <a:stretch/>
        </p:blipFill>
        <p:spPr>
          <a:xfrm>
            <a:off x="8330" y="128588"/>
            <a:ext cx="12194381" cy="6729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EEADE-F416-EE67-7BA1-071EA6A4A551}"/>
              </a:ext>
            </a:extLst>
          </p:cNvPr>
          <p:cNvSpPr txBox="1"/>
          <p:nvPr/>
        </p:nvSpPr>
        <p:spPr>
          <a:xfrm>
            <a:off x="4471991" y="1271757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for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313F7-2729-B9A8-FBD9-8B8111560BE3}"/>
              </a:ext>
            </a:extLst>
          </p:cNvPr>
          <p:cNvSpPr txBox="1"/>
          <p:nvPr/>
        </p:nvSpPr>
        <p:spPr>
          <a:xfrm>
            <a:off x="2857504" y="2803141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Foster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AA6AA-C23D-3711-B27F-06F8FFC9162F}"/>
              </a:ext>
            </a:extLst>
          </p:cNvPr>
          <p:cNvSpPr txBox="1"/>
          <p:nvPr/>
        </p:nvSpPr>
        <p:spPr>
          <a:xfrm>
            <a:off x="6105521" y="2803141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Cultivate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67010-8485-D4CA-E7A5-CA206F17F076}"/>
              </a:ext>
            </a:extLst>
          </p:cNvPr>
          <p:cNvSpPr txBox="1"/>
          <p:nvPr/>
        </p:nvSpPr>
        <p:spPr>
          <a:xfrm>
            <a:off x="4491034" y="4344962"/>
            <a:ext cx="3228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2844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D522-69FD-846E-C0C9-025BCB3B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Encourage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E29A0-19C5-91FA-845D-9AFA2F3BC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/>
              <a:t>Self-Focused / Self-Applied Activities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 err="1"/>
              <a:t>ddd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267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423A16A-19BC-5917-703E-D3A2BB3E7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1761BBC-4B8C-FFF8-9827-6AC1C8C8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4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F8AB22B-6946-06D6-6C64-B89D57AD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C39CE0F-15FB-BE46-0F06-E0BE7BBAB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0732E99-6081-994C-32D0-2E9BBBFF7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66DDA5F-71EF-5819-AE02-95AAC99E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9C6F03F-F414-F58F-91FC-83D025C2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8FAF55D4-9485-3F61-CAF4-82C3600C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849AB98-226B-BA91-F020-F23DBB54D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65120E2-4531-97A6-D501-16CF59EFA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2B56809D-329B-908F-C1AA-4C047E7A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1364E820-BC72-7EB2-5536-23AB45557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59CEE80E-B0A2-7237-4E4E-312CEA0C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937" y="333576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666633"/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That’s all!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FA2F4028-E74D-8E06-679D-8E7A4B8F9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3912CFF6-31B9-95A6-A55E-76378E38C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08CFE38B-6471-FE11-B260-DBF8C92ED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107ADBA-5CEF-5AD5-161C-4641A36C8D8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44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" grpId="1" autoUpdateAnimBg="0"/>
      <p:bldP spid="3" grpId="0" autoUpdateAnimBg="0"/>
      <p:bldP spid="3" grpId="1" autoUpdateAnimBg="0"/>
      <p:bldP spid="4" grpId="0" autoUpdateAnimBg="0"/>
      <p:bldP spid="4" grpId="1" autoUpdateAnimBg="0"/>
      <p:bldP spid="5" grpId="0" autoUpdateAnimBg="0"/>
      <p:bldP spid="5" grpId="1" autoUpdateAnimBg="0"/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 autoUpdateAnimBg="0"/>
      <p:bldP spid="16" grpId="0" autoUpdateAnimBg="0"/>
      <p:bldP spid="17" grpId="0" autoUpdateAnimBg="0"/>
      <p:bldP spid="1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71CFFCB-19C7-2B91-48F4-CAA039B8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3726DA-51F4-3E5B-5014-6044D3DBFDC0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22067-447E-3D6D-9A2C-59FB79A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Course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1DA9-959C-ED8F-7C92-E8E88339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9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Complete in 48 hours; Report back next class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1. What aspects of the content addressed in class are still </a:t>
            </a:r>
            <a:r>
              <a:rPr lang="en-US" sz="3200" dirty="0">
                <a:solidFill>
                  <a:srgbClr val="FFC000"/>
                </a:solidFill>
              </a:rPr>
              <a:t>confusing</a:t>
            </a:r>
            <a:r>
              <a:rPr lang="en-US" sz="3200" dirty="0"/>
              <a:t>?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2. What elements of the instruction were particularly effective in </a:t>
            </a:r>
            <a:r>
              <a:rPr lang="en-US" sz="3200" dirty="0">
                <a:solidFill>
                  <a:srgbClr val="FFC000"/>
                </a:solidFill>
              </a:rPr>
              <a:t>stimulating</a:t>
            </a:r>
            <a:r>
              <a:rPr lang="en-US" sz="3200" dirty="0"/>
              <a:t> learning?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3. Other </a:t>
            </a:r>
            <a:r>
              <a:rPr lang="en-US" sz="3200" dirty="0">
                <a:solidFill>
                  <a:srgbClr val="FFC000"/>
                </a:solidFill>
              </a:rPr>
              <a:t>comments</a:t>
            </a:r>
            <a:r>
              <a:rPr lang="en-US" sz="3200" dirty="0"/>
              <a:t>/thought? </a:t>
            </a:r>
          </a:p>
        </p:txBody>
      </p:sp>
    </p:spTree>
    <p:extLst>
      <p:ext uri="{BB962C8B-B14F-4D97-AF65-F5344CB8AC3E}">
        <p14:creationId xmlns:p14="http://schemas.microsoft.com/office/powerpoint/2010/main" val="14582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71CFFCB-19C7-2B91-48F4-CAA039B8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3726DA-51F4-3E5B-5014-6044D3DBFDC0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22067-447E-3D6D-9A2C-59FB79A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1DA9-959C-ED8F-7C92-E8E88339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77475" cy="5039941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highlight>
                  <a:schemeClr val="dk1"/>
                </a:highlight>
                <a:sym typeface="Roboto"/>
              </a:rPr>
              <a:t>I'm kind of understanding the terms and very abstract things you explained. However, today my brain hurt so much. I think if you could provide us with more examples would be better.</a:t>
            </a:r>
          </a:p>
        </p:txBody>
      </p:sp>
    </p:spTree>
    <p:extLst>
      <p:ext uri="{BB962C8B-B14F-4D97-AF65-F5344CB8AC3E}">
        <p14:creationId xmlns:p14="http://schemas.microsoft.com/office/powerpoint/2010/main" val="30599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71CFFCB-19C7-2B91-48F4-CAA039B8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3726DA-51F4-3E5B-5014-6044D3DBFDC0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22067-447E-3D6D-9A2C-59FB79A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1DA9-959C-ED8F-7C92-E8E88339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77475" cy="5039941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highlight>
                  <a:srgbClr val="0C0C0C"/>
                </a:highlight>
                <a:sym typeface="Arial"/>
              </a:rPr>
              <a:t>I loved that you addressed/invited the questions from the class on such deep/new/complex topics, rather than powering through the slides for the sake of "coverage".</a:t>
            </a:r>
          </a:p>
        </p:txBody>
      </p:sp>
    </p:spTree>
    <p:extLst>
      <p:ext uri="{BB962C8B-B14F-4D97-AF65-F5344CB8AC3E}">
        <p14:creationId xmlns:p14="http://schemas.microsoft.com/office/powerpoint/2010/main" val="21992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71CFFCB-19C7-2B91-48F4-CAA039B8D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3726DA-51F4-3E5B-5014-6044D3DBFDC0}"/>
              </a:ext>
            </a:extLst>
          </p:cNvPr>
          <p:cNvSpPr/>
          <p:nvPr/>
        </p:nvSpPr>
        <p:spPr>
          <a:xfrm>
            <a:off x="0" y="136154"/>
            <a:ext cx="12192000" cy="67218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22067-447E-3D6D-9A2C-59FB79A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1DA9-959C-ED8F-7C92-E8E88339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77475" cy="5039941"/>
          </a:xfrm>
        </p:spPr>
        <p:txBody>
          <a:bodyPr>
            <a:normAutofit lnSpcReduction="10000"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highlight>
                  <a:schemeClr val="dk1"/>
                </a:highlight>
                <a:sym typeface="Arial"/>
              </a:rPr>
              <a:t>I really liked this article! It made sense and I knew exactly what it was talking about based on my own life experiences.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3200" b="0" i="0" u="none" strike="noStrike" cap="none" dirty="0">
              <a:solidFill>
                <a:srgbClr val="FFFFFF"/>
              </a:solidFill>
              <a:highlight>
                <a:schemeClr val="dk1"/>
              </a:highlight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highlight>
                  <a:schemeClr val="dk1"/>
                </a:highlight>
                <a:sym typeface="Arial"/>
              </a:rPr>
              <a:t>This week's article reminded me of the Oprah interview with Meghan Markle: "Were you 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highlight>
                  <a:schemeClr val="dk1"/>
                </a:highlight>
                <a:sym typeface="Arial"/>
              </a:rPr>
              <a:t>silenT</a:t>
            </a:r>
            <a:r>
              <a:rPr lang="en-US" sz="3200" b="0" i="0" u="none" strike="noStrike" cap="none" dirty="0">
                <a:solidFill>
                  <a:srgbClr val="FFFFFF"/>
                </a:solidFill>
                <a:highlight>
                  <a:schemeClr val="dk1"/>
                </a:highlight>
                <a:sym typeface="Arial"/>
              </a:rPr>
              <a:t> or 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highlight>
                  <a:schemeClr val="dk1"/>
                </a:highlight>
                <a:sym typeface="Arial"/>
              </a:rPr>
              <a:t>silencED</a:t>
            </a:r>
            <a:r>
              <a:rPr lang="en-US" sz="3200" b="0" i="0" u="none" strike="noStrike" cap="none" dirty="0">
                <a:solidFill>
                  <a:srgbClr val="FFFFFF"/>
                </a:solidFill>
                <a:highlight>
                  <a:schemeClr val="dk1"/>
                </a:highlight>
                <a:sym typeface="Arial"/>
              </a:rPr>
              <a:t>?"</a:t>
            </a:r>
          </a:p>
        </p:txBody>
      </p:sp>
    </p:spTree>
    <p:extLst>
      <p:ext uri="{BB962C8B-B14F-4D97-AF65-F5344CB8AC3E}">
        <p14:creationId xmlns:p14="http://schemas.microsoft.com/office/powerpoint/2010/main" val="23315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52AAE329-5F3D-A843-D6E3-AC20342D8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2D8B05-9B58-F7B5-CAFA-9D08786E99B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3BC94-8C25-6AD6-188B-8C3BD973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1153"/>
            <a:ext cx="10515600" cy="36592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is active learning?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(In your own words.)</a:t>
            </a:r>
          </a:p>
        </p:txBody>
      </p:sp>
    </p:spTree>
    <p:extLst>
      <p:ext uri="{BB962C8B-B14F-4D97-AF65-F5344CB8AC3E}">
        <p14:creationId xmlns:p14="http://schemas.microsoft.com/office/powerpoint/2010/main" val="15960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12457D12-5652-39F2-39B6-0E8C3C90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495674" y="148855"/>
            <a:ext cx="11701458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ADA40-CA75-0FCA-5AB6-1B983BED1967}"/>
              </a:ext>
            </a:extLst>
          </p:cNvPr>
          <p:cNvSpPr txBox="1"/>
          <p:nvPr/>
        </p:nvSpPr>
        <p:spPr>
          <a:xfrm>
            <a:off x="9325141" y="1279924"/>
            <a:ext cx="310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4453-8398-A936-5D6F-7BDA6324C9B7}"/>
              </a:ext>
            </a:extLst>
          </p:cNvPr>
          <p:cNvSpPr txBox="1"/>
          <p:nvPr/>
        </p:nvSpPr>
        <p:spPr>
          <a:xfrm>
            <a:off x="6807551" y="1284266"/>
            <a:ext cx="2645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C1132-8DF8-605D-09A9-E192F4507A51}"/>
              </a:ext>
            </a:extLst>
          </p:cNvPr>
          <p:cNvSpPr txBox="1"/>
          <p:nvPr/>
        </p:nvSpPr>
        <p:spPr>
          <a:xfrm>
            <a:off x="3051573" y="1288162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24330-9A31-4611-0A5A-63F74009CEE5}"/>
              </a:ext>
            </a:extLst>
          </p:cNvPr>
          <p:cNvSpPr txBox="1"/>
          <p:nvPr/>
        </p:nvSpPr>
        <p:spPr>
          <a:xfrm>
            <a:off x="-50001" y="1282336"/>
            <a:ext cx="327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C3F2F-6E15-08F2-184E-E7D4F98ABF2C}"/>
              </a:ext>
            </a:extLst>
          </p:cNvPr>
          <p:cNvSpPr txBox="1"/>
          <p:nvPr/>
        </p:nvSpPr>
        <p:spPr>
          <a:xfrm>
            <a:off x="2798075" y="1358538"/>
            <a:ext cx="90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4AC56-57CD-6E17-9909-144A12FEE633}"/>
              </a:ext>
            </a:extLst>
          </p:cNvPr>
          <p:cNvSpPr txBox="1"/>
          <p:nvPr/>
        </p:nvSpPr>
        <p:spPr>
          <a:xfrm>
            <a:off x="9123160" y="1360855"/>
            <a:ext cx="72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0DBF6-EB1E-DC14-1686-ACA2621A9522}"/>
              </a:ext>
            </a:extLst>
          </p:cNvPr>
          <p:cNvSpPr txBox="1"/>
          <p:nvPr/>
        </p:nvSpPr>
        <p:spPr>
          <a:xfrm>
            <a:off x="6404875" y="1358538"/>
            <a:ext cx="74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8E535C-C5B7-D156-7645-3901B5343D3D}"/>
              </a:ext>
            </a:extLst>
          </p:cNvPr>
          <p:cNvSpPr txBox="1"/>
          <p:nvPr/>
        </p:nvSpPr>
        <p:spPr>
          <a:xfrm>
            <a:off x="157163" y="475840"/>
            <a:ext cx="6386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2DDE1A-C6E7-12FE-DAC9-CEFB9D9A1682}"/>
              </a:ext>
            </a:extLst>
          </p:cNvPr>
          <p:cNvSpPr txBox="1"/>
          <p:nvPr/>
        </p:nvSpPr>
        <p:spPr>
          <a:xfrm>
            <a:off x="6989227" y="482631"/>
            <a:ext cx="504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37151-029F-385B-A8CB-1A814FDEB728}"/>
              </a:ext>
            </a:extLst>
          </p:cNvPr>
          <p:cNvSpPr txBox="1"/>
          <p:nvPr/>
        </p:nvSpPr>
        <p:spPr>
          <a:xfrm>
            <a:off x="2198357" y="2261132"/>
            <a:ext cx="664423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Retrieval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Generation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Effect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Enactment Effect</a:t>
            </a: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51DC6354-B66D-C77C-9A65-2A597BC5196D}"/>
              </a:ext>
            </a:extLst>
          </p:cNvPr>
          <p:cNvSpPr/>
          <p:nvPr/>
        </p:nvSpPr>
        <p:spPr>
          <a:xfrm flipV="1">
            <a:off x="157163" y="2057601"/>
            <a:ext cx="1381674" cy="2257224"/>
          </a:xfrm>
          <a:prstGeom prst="bentArrow">
            <a:avLst>
              <a:gd name="adj1" fmla="val 3462"/>
              <a:gd name="adj2" fmla="val 6923"/>
              <a:gd name="adj3" fmla="val 23846"/>
              <a:gd name="adj4" fmla="val 1605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B46477-0FF8-D540-DA02-5FF6A809F56A}"/>
              </a:ext>
            </a:extLst>
          </p:cNvPr>
          <p:cNvCxnSpPr>
            <a:cxnSpLocks/>
          </p:cNvCxnSpPr>
          <p:nvPr/>
        </p:nvCxnSpPr>
        <p:spPr>
          <a:xfrm>
            <a:off x="1928813" y="2500313"/>
            <a:ext cx="0" cy="3470168"/>
          </a:xfrm>
          <a:prstGeom prst="line">
            <a:avLst/>
          </a:prstGeom>
          <a:ln w="254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92C980-B80E-F987-2A52-9A20CB5390F2}"/>
              </a:ext>
            </a:extLst>
          </p:cNvPr>
          <p:cNvSpPr txBox="1"/>
          <p:nvPr/>
        </p:nvSpPr>
        <p:spPr>
          <a:xfrm>
            <a:off x="8101003" y="2986067"/>
            <a:ext cx="2671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Intuition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0688A-1A82-00B5-DB88-22083EBB4065}"/>
              </a:ext>
            </a:extLst>
          </p:cNvPr>
          <p:cNvSpPr txBox="1"/>
          <p:nvPr/>
        </p:nvSpPr>
        <p:spPr>
          <a:xfrm>
            <a:off x="7182396" y="4200504"/>
            <a:ext cx="4519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12134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52AAE329-5F3D-A843-D6E3-AC20342D8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3942"/>
          <a:stretch/>
        </p:blipFill>
        <p:spPr>
          <a:xfrm>
            <a:off x="0" y="128588"/>
            <a:ext cx="12192000" cy="67294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2D8B05-9B58-F7B5-CAFA-9D08786E99B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3BC94-8C25-6AD6-188B-8C3BD973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748"/>
            <a:ext cx="10515600" cy="36592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42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women walking under a tree&#10;&#10;Description automatically generated">
            <a:extLst>
              <a:ext uri="{FF2B5EF4-FFF2-40B4-BE49-F238E27FC236}">
                <a16:creationId xmlns:a16="http://schemas.microsoft.com/office/drawing/2014/main" id="{782E7D31-FC7C-C32D-F5B2-56166122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05" y="148854"/>
            <a:ext cx="10034425" cy="6709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6850DB-B7E9-1130-C0DF-329D108A4D05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17CA9-134C-411F-843E-AB79AF494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Teaching • Learning • Engagement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0AB31-46E5-FC3A-3C00-CFFD6CE57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16728-F311-B6E0-5608-8AB228F82C19}"/>
              </a:ext>
            </a:extLst>
          </p:cNvPr>
          <p:cNvSpPr txBox="1"/>
          <p:nvPr/>
        </p:nvSpPr>
        <p:spPr>
          <a:xfrm>
            <a:off x="3897407" y="5335634"/>
            <a:ext cx="4420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Peter Doolittle, Professor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Educational Psychology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Virginia Tech •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pdoo@vt.edu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 descr="A close-up of a statue&#10;&#10;Description automatically generated">
            <a:extLst>
              <a:ext uri="{FF2B5EF4-FFF2-40B4-BE49-F238E27FC236}">
                <a16:creationId xmlns:a16="http://schemas.microsoft.com/office/drawing/2014/main" id="{A0BFE238-30B8-FC38-FD91-71595128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" y="4646428"/>
            <a:ext cx="3330507" cy="2222204"/>
          </a:xfrm>
          <a:prstGeom prst="rect">
            <a:avLst/>
          </a:prstGeom>
        </p:spPr>
      </p:pic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DB71CB-1996-F40C-3F61-4E73B92B6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147" y="-231554"/>
            <a:ext cx="39751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D080E908-13E1-EC92-D1F3-C591A84EB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38" y="0"/>
            <a:ext cx="8079199" cy="68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532FE5C-7A63-E5D5-3786-1236EEB99C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ADA40-CA75-0FCA-5AB6-1B983BED1967}"/>
              </a:ext>
            </a:extLst>
          </p:cNvPr>
          <p:cNvSpPr txBox="1"/>
          <p:nvPr/>
        </p:nvSpPr>
        <p:spPr>
          <a:xfrm>
            <a:off x="4630541" y="1194334"/>
            <a:ext cx="3798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4453-8398-A936-5D6F-7BDA6324C9B7}"/>
              </a:ext>
            </a:extLst>
          </p:cNvPr>
          <p:cNvSpPr txBox="1"/>
          <p:nvPr/>
        </p:nvSpPr>
        <p:spPr>
          <a:xfrm>
            <a:off x="4559522" y="2327264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C1132-8DF8-605D-09A9-E192F4507A51}"/>
              </a:ext>
            </a:extLst>
          </p:cNvPr>
          <p:cNvSpPr txBox="1"/>
          <p:nvPr/>
        </p:nvSpPr>
        <p:spPr>
          <a:xfrm>
            <a:off x="4568949" y="3454306"/>
            <a:ext cx="39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4AC56-57CD-6E17-9909-144A12FEE633}"/>
              </a:ext>
            </a:extLst>
          </p:cNvPr>
          <p:cNvSpPr txBox="1"/>
          <p:nvPr/>
        </p:nvSpPr>
        <p:spPr>
          <a:xfrm>
            <a:off x="8020419" y="2289553"/>
            <a:ext cx="901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0DBF6-EB1E-DC14-1686-ACA2621A9522}"/>
              </a:ext>
            </a:extLst>
          </p:cNvPr>
          <p:cNvSpPr txBox="1"/>
          <p:nvPr/>
        </p:nvSpPr>
        <p:spPr>
          <a:xfrm>
            <a:off x="4302348" y="2287236"/>
            <a:ext cx="901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D3A5B0-F99A-DF76-B51F-C9B1D7A45EF0}"/>
              </a:ext>
            </a:extLst>
          </p:cNvPr>
          <p:cNvSpPr txBox="1"/>
          <p:nvPr/>
        </p:nvSpPr>
        <p:spPr>
          <a:xfrm>
            <a:off x="1" y="353736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 is always an inside job.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32956-3D1B-D37C-8767-39A3A427A3EB}"/>
              </a:ext>
            </a:extLst>
          </p:cNvPr>
          <p:cNvSpPr txBox="1"/>
          <p:nvPr/>
        </p:nvSpPr>
        <p:spPr>
          <a:xfrm>
            <a:off x="222738" y="6295288"/>
            <a:ext cx="1173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Agarwall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2018; Craik, 2023; Craik &amp; Tulving, 1975; Mayer, 1992)</a:t>
            </a:r>
          </a:p>
        </p:txBody>
      </p:sp>
    </p:spTree>
    <p:extLst>
      <p:ext uri="{BB962C8B-B14F-4D97-AF65-F5344CB8AC3E}">
        <p14:creationId xmlns:p14="http://schemas.microsoft.com/office/powerpoint/2010/main" val="1369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854 0.16598 " pathEditMode="relative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729 -0.1625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5" grpId="0"/>
      <p:bldP spid="16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532FE5C-7A63-E5D5-3786-1236EEB99C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DB68B5-58D9-F00C-C703-8965817F0EFD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4007BF4C-09CE-4853-14A5-B46F7EB3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2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48D761B3-D82F-71FF-72A5-0CA11EA71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7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D1193345-AE05-C263-9313-A823ACD2C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490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2740242-76E5-756D-CA60-1C64E606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8021"/>
            <a:ext cx="410391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scíthe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tuirseach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dúiseacht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aisling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11BD1C2C-0001-5747-E3D8-4FB4A285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snor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leaba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pillín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938D530B-34F0-390A-D2A7-96DD4846A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414251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fuaim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compord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úisigh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oíche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1"/>
      <p:bldP spid="15" grpId="1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9139</TotalTime>
  <Words>2521</Words>
  <Application>Microsoft Macintosh PowerPoint</Application>
  <PresentationFormat>Widescreen</PresentationFormat>
  <Paragraphs>803</Paragraphs>
  <Slides>78</Slides>
  <Notes>49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Andale Mono</vt:lpstr>
      <vt:lpstr>ArcherPro</vt:lpstr>
      <vt:lpstr>Arial</vt:lpstr>
      <vt:lpstr>Calibri</vt:lpstr>
      <vt:lpstr>Century Gothic</vt:lpstr>
      <vt:lpstr>Helvetica Light</vt:lpstr>
      <vt:lpstr>Montserrat</vt:lpstr>
      <vt:lpstr>Montserrat Medium</vt:lpstr>
      <vt:lpstr>Open Sans</vt:lpstr>
      <vt:lpstr>Trebuchet MS</vt:lpstr>
      <vt:lpstr>Verdana</vt:lpstr>
      <vt:lpstr>Office Theme</vt:lpstr>
      <vt:lpstr>1_Office Theme</vt:lpstr>
      <vt:lpstr>Active Learning</vt:lpstr>
      <vt:lpstr>Active Learning</vt:lpstr>
      <vt:lpstr>PowerPoint Presentation</vt:lpstr>
      <vt:lpstr>Anticipation Guide</vt:lpstr>
      <vt:lpstr>Anticipation Guide</vt:lpstr>
      <vt:lpstr>Anticipation Guide</vt:lpstr>
      <vt:lpstr>PowerPoint Presentation</vt:lpstr>
      <vt:lpstr>PowerPoint Presentation</vt:lpstr>
      <vt:lpstr>PowerPoint Presentation</vt:lpstr>
      <vt:lpstr>PowerPoint Presentation</vt:lpstr>
      <vt:lpstr>Active Learning: A Beginning</vt:lpstr>
      <vt:lpstr>Active Learning: A Beginning</vt:lpstr>
      <vt:lpstr>PowerPoint Presentation</vt:lpstr>
      <vt:lpstr>PowerPoint Presentation</vt:lpstr>
      <vt:lpstr>What is Active Learning?</vt:lpstr>
      <vt:lpstr>What is Active Learning?</vt:lpstr>
      <vt:lpstr>What is Active Learning   Domains</vt:lpstr>
      <vt:lpstr>What is Active Learning?  190 Strategies</vt:lpstr>
      <vt:lpstr>What is Active Learning?   Application</vt:lpstr>
      <vt:lpstr>What is Active Learning?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active learning?  (In your own words.)</vt:lpstr>
      <vt:lpstr>Active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Constructivism and Education</vt:lpstr>
      <vt:lpstr>PowerPoint Presentation</vt:lpstr>
      <vt:lpstr>PowerPoint Presentation</vt:lpstr>
      <vt:lpstr>Active Learning Instructional Design</vt:lpstr>
      <vt:lpstr>PowerPoint Presentation</vt:lpstr>
      <vt:lpstr>PowerPoint Presentation</vt:lpstr>
      <vt:lpstr>Learning Effects &amp; Instructional Design</vt:lpstr>
      <vt:lpstr>Retrieval + Spacing, + Generation</vt:lpstr>
      <vt:lpstr>25-Word Summaries</vt:lpstr>
      <vt:lpstr>PowerPoint Presentation</vt:lpstr>
      <vt:lpstr>Oral Explanations</vt:lpstr>
      <vt:lpstr>Reading Responses</vt:lpstr>
      <vt:lpstr>PowerPoint Presentation</vt:lpstr>
      <vt:lpstr>In-Class Activities</vt:lpstr>
      <vt:lpstr>In-Class Activity</vt:lpstr>
      <vt:lpstr>In-Class Activity</vt:lpstr>
      <vt:lpstr>PowerPoint Presentation</vt:lpstr>
      <vt:lpstr>Motivation &amp; Engagement</vt:lpstr>
      <vt:lpstr>PowerPoint Presentation</vt:lpstr>
      <vt:lpstr>PowerPoint Presentation</vt:lpstr>
      <vt:lpstr>PowerPoint Presentation</vt:lpstr>
      <vt:lpstr>Foster Engagement</vt:lpstr>
      <vt:lpstr>PowerPoint Presentation</vt:lpstr>
      <vt:lpstr>Encourage Reflections</vt:lpstr>
      <vt:lpstr>Daily Course Evaluations</vt:lpstr>
      <vt:lpstr>Confusing?</vt:lpstr>
      <vt:lpstr>Stimulating?</vt:lpstr>
      <vt:lpstr>Comments?</vt:lpstr>
      <vt:lpstr>What is active learning?  (In your own words.)</vt:lpstr>
      <vt:lpstr>PowerPoint Presentation</vt:lpstr>
      <vt:lpstr>Questions? </vt:lpstr>
      <vt:lpstr>Active Learning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Learning</dc:title>
  <dc:creator>Peter Doolittle</dc:creator>
  <cp:lastModifiedBy>Doolittle, Peter</cp:lastModifiedBy>
  <cp:revision>118</cp:revision>
  <cp:lastPrinted>2023-08-18T15:32:58Z</cp:lastPrinted>
  <dcterms:created xsi:type="dcterms:W3CDTF">2023-08-06T23:17:15Z</dcterms:created>
  <dcterms:modified xsi:type="dcterms:W3CDTF">2023-08-18T15:34:15Z</dcterms:modified>
</cp:coreProperties>
</file>