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5" r:id="rId3"/>
    <p:sldId id="373" r:id="rId4"/>
    <p:sldId id="374" r:id="rId5"/>
    <p:sldId id="338" r:id="rId6"/>
    <p:sldId id="339" r:id="rId7"/>
    <p:sldId id="340" r:id="rId8"/>
    <p:sldId id="333" r:id="rId9"/>
    <p:sldId id="336" r:id="rId10"/>
    <p:sldId id="345" r:id="rId11"/>
    <p:sldId id="348" r:id="rId12"/>
    <p:sldId id="375" r:id="rId13"/>
    <p:sldId id="376" r:id="rId14"/>
    <p:sldId id="346" r:id="rId15"/>
    <p:sldId id="278" r:id="rId16"/>
    <p:sldId id="316" r:id="rId17"/>
    <p:sldId id="311" r:id="rId18"/>
    <p:sldId id="272" r:id="rId19"/>
    <p:sldId id="343" r:id="rId20"/>
    <p:sldId id="341" r:id="rId21"/>
    <p:sldId id="274" r:id="rId22"/>
    <p:sldId id="275" r:id="rId23"/>
    <p:sldId id="319" r:id="rId24"/>
    <p:sldId id="276" r:id="rId25"/>
    <p:sldId id="320" r:id="rId26"/>
    <p:sldId id="277" r:id="rId27"/>
    <p:sldId id="321" r:id="rId28"/>
    <p:sldId id="318" r:id="rId29"/>
    <p:sldId id="322" r:id="rId30"/>
    <p:sldId id="344" r:id="rId31"/>
    <p:sldId id="273" r:id="rId32"/>
    <p:sldId id="349" r:id="rId33"/>
    <p:sldId id="350" r:id="rId34"/>
    <p:sldId id="351" r:id="rId35"/>
    <p:sldId id="335" r:id="rId36"/>
    <p:sldId id="334" r:id="rId37"/>
    <p:sldId id="352" r:id="rId38"/>
    <p:sldId id="377" r:id="rId39"/>
    <p:sldId id="372" r:id="rId40"/>
    <p:sldId id="342" r:id="rId41"/>
    <p:sldId id="337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0"/>
    <p:restoredTop sz="94799"/>
  </p:normalViewPr>
  <p:slideViewPr>
    <p:cSldViewPr snapToGrid="0" snapToObjects="1">
      <p:cViewPr>
        <p:scale>
          <a:sx n="120" d="100"/>
          <a:sy n="120" d="100"/>
        </p:scale>
        <p:origin x="616" y="1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Mindfulness</a:t>
            </a:r>
            <a:r>
              <a:rPr lang="en-US" baseline="0" dirty="0" smtClean="0"/>
              <a:t> Training vs Psychology Lectures</a:t>
            </a:r>
          </a:p>
          <a:p>
            <a:pPr>
              <a:defRPr/>
            </a:pPr>
            <a:r>
              <a:rPr lang="en-US" baseline="0" dirty="0" smtClean="0"/>
              <a:t>on Dart Performance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Mindfulness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Post-Test</c:v>
                </c:pt>
                <c:pt idx="2">
                  <c:v>Follow Up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4.83</c:v>
                </c:pt>
                <c:pt idx="1">
                  <c:v>6.88</c:v>
                </c:pt>
                <c:pt idx="2">
                  <c:v>6.64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Lectures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Post-Test</c:v>
                </c:pt>
                <c:pt idx="2">
                  <c:v>Follow Up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4.71</c:v>
                </c:pt>
                <c:pt idx="1">
                  <c:v>5.99</c:v>
                </c:pt>
                <c:pt idx="2">
                  <c:v>5.44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3130880"/>
        <c:axId val="-2097284720"/>
      </c:lineChart>
      <c:catAx>
        <c:axId val="1803130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7284720"/>
        <c:crosses val="autoZero"/>
        <c:auto val="1"/>
        <c:lblAlgn val="ctr"/>
        <c:lblOffset val="100"/>
        <c:noMultiLvlLbl val="0"/>
      </c:catAx>
      <c:valAx>
        <c:axId val="-2097284720"/>
        <c:scaling>
          <c:orientation val="minMax"/>
          <c:max val="7.0"/>
          <c:min val="4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13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7168D-462E-D944-9076-AFA845571C71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13503-78D0-3646-A136-EE696B260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4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7E6D-C2D2-D24B-BDDF-12453573C44B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6CC13-80D2-E548-AE66-EC105EAF5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6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2BCF5-E175-0048-9CE1-48E9A5DC8991}" type="slidenum">
              <a:rPr lang="en-US"/>
              <a:pPr/>
              <a:t>3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4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6CC13-80D2-E548-AE66-EC105EAF52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0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2C2E1E-4196-4049-8029-DC047DEAB74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35EB91-80F2-A444-B2A9-74557CF4A3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8985"/>
            <a:ext cx="8915400" cy="8778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/>
              <a:t>Working Memory &amp; Mindfulness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1" y="1976221"/>
            <a:ext cx="8331200" cy="528153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Reducing Distractions and Increasing Learning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504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Peter E. Doolittle</a:t>
            </a:r>
          </a:p>
          <a:p>
            <a:pPr algn="ctr"/>
            <a:r>
              <a:rPr lang="en-US" sz="1600" dirty="0" smtClean="0"/>
              <a:t>Assistant Provost for Teaching and Learning</a:t>
            </a:r>
          </a:p>
          <a:p>
            <a:pPr algn="ctr"/>
            <a:r>
              <a:rPr lang="en-US" sz="1600" dirty="0" smtClean="0"/>
              <a:t>Executive Director, Center for Instructional Development and Educational Research</a:t>
            </a:r>
          </a:p>
          <a:p>
            <a:pPr algn="ctr"/>
            <a:r>
              <a:rPr lang="en-US" sz="1600" dirty="0" smtClean="0"/>
              <a:t>Professor, Educational Psychology</a:t>
            </a:r>
          </a:p>
          <a:p>
            <a:pPr algn="ctr"/>
            <a:r>
              <a:rPr lang="en-US" sz="1600" dirty="0" smtClean="0"/>
              <a:t>Virginia Tech</a:t>
            </a:r>
            <a:endParaRPr lang="en-US" sz="1600" dirty="0"/>
          </a:p>
        </p:txBody>
      </p:sp>
      <p:pic>
        <p:nvPicPr>
          <p:cNvPr id="6" name="Picture 5" descr="academics_sup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0" y="2988376"/>
            <a:ext cx="4009362" cy="19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Becoming Mindful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00074" y="4433354"/>
            <a:ext cx="1776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Trebuchet MS"/>
                <a:sym typeface="Wingdings"/>
              </a:rPr>
              <a:t>Distraction</a:t>
            </a:r>
            <a:endParaRPr lang="en-US" sz="2200" dirty="0"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7584" y="4247505"/>
            <a:ext cx="1386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  <a:cs typeface="Trebuchet MS"/>
              </a:rPr>
              <a:t>Present</a:t>
            </a:r>
          </a:p>
          <a:p>
            <a:pPr algn="ctr"/>
            <a:r>
              <a:rPr lang="en-US" sz="2200" dirty="0" smtClean="0">
                <a:latin typeface="+mj-lt"/>
                <a:cs typeface="Trebuchet MS"/>
              </a:rPr>
              <a:t>Moment</a:t>
            </a:r>
            <a:endParaRPr lang="en-US" sz="2200" dirty="0">
              <a:latin typeface="+mj-lt"/>
              <a:cs typeface="Trebuchet M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88358" y="2618854"/>
            <a:ext cx="7167284" cy="1208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 smtClean="0">
                <a:cs typeface="Trebuchet MS"/>
              </a:rPr>
              <a:t>Breathing</a:t>
            </a:r>
          </a:p>
          <a:p>
            <a:pPr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 smtClean="0">
                <a:cs typeface="Trebuchet MS"/>
              </a:rPr>
              <a:t>Conscious breathing</a:t>
            </a:r>
          </a:p>
          <a:p>
            <a:pPr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 smtClean="0">
                <a:cs typeface="Trebuchet MS"/>
              </a:rPr>
              <a:t>Conscious controlled breathing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49951" y="4635798"/>
            <a:ext cx="41868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584038" y="4635795"/>
            <a:ext cx="430332" cy="354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48009" y="4632250"/>
            <a:ext cx="41868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57269" y="4247511"/>
            <a:ext cx="1776353" cy="769441"/>
            <a:chOff x="257269" y="3822205"/>
            <a:chExt cx="1776353" cy="769441"/>
          </a:xfrm>
        </p:grpSpPr>
        <p:sp>
          <p:nvSpPr>
            <p:cNvPr id="4" name="TextBox 3"/>
            <p:cNvSpPr txBox="1"/>
            <p:nvPr/>
          </p:nvSpPr>
          <p:spPr>
            <a:xfrm>
              <a:off x="257269" y="3822205"/>
              <a:ext cx="17763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cs typeface="Trebuchet MS"/>
                </a:rPr>
                <a:t>Conscious</a:t>
              </a:r>
            </a:p>
            <a:p>
              <a:pPr algn="ctr"/>
              <a:r>
                <a:rPr lang="en-US" sz="2200" dirty="0" smtClean="0">
                  <a:cs typeface="Trebuchet MS"/>
                </a:rPr>
                <a:t>Breathing</a:t>
              </a:r>
              <a:endParaRPr lang="en-US" sz="2200" dirty="0">
                <a:cs typeface="Trebuchet MS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65812" y="4034442"/>
              <a:ext cx="0" cy="3685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627114" y="4259153"/>
            <a:ext cx="2009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cs typeface="Trebuchet MS"/>
              </a:rPr>
              <a:t>Awareness</a:t>
            </a:r>
          </a:p>
          <a:p>
            <a:pPr algn="ctr"/>
            <a:r>
              <a:rPr lang="en-US" sz="2200" dirty="0" smtClean="0">
                <a:cs typeface="Trebuchet MS"/>
              </a:rPr>
              <a:t>Focus</a:t>
            </a:r>
            <a:endParaRPr lang="en-US" sz="2200" dirty="0">
              <a:cs typeface="Trebuchet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78654" y="4452655"/>
            <a:ext cx="0" cy="36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248964" y="4466834"/>
            <a:ext cx="0" cy="36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627119" y="4452656"/>
            <a:ext cx="0" cy="3685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53956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Trebuchet MS"/>
              </a:rPr>
              <a:t>“By concentrating on our breath, we bring body and mind back together, and become whole again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rebuchet MS"/>
              </a:rPr>
              <a:t>.”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cs typeface="Trebuchet M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24493" y="3965944"/>
            <a:ext cx="5550195" cy="141413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3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Mindfulness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851" y="2234047"/>
            <a:ext cx="8474149" cy="3858406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Reduction of stress and depression.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Reduction of distraction.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Reduction of work burnout.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Better communication in relationships.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Increase in relationship wellbeing and empathy.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Increase in sleep quality, </a:t>
            </a:r>
            <a:r>
              <a:rPr lang="en-US" sz="2400" dirty="0" smtClean="0">
                <a:cs typeface="Trebuchet MS"/>
              </a:rPr>
              <a:t>creativity, </a:t>
            </a:r>
            <a:r>
              <a:rPr lang="en-US" sz="2400" dirty="0">
                <a:cs typeface="Trebuchet MS"/>
              </a:rPr>
              <a:t>and productivity.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cs typeface="Trebuchet MS"/>
              </a:rPr>
              <a:t>Increase in quality of </a:t>
            </a:r>
            <a:r>
              <a:rPr lang="en-US" sz="2400" dirty="0" smtClean="0">
                <a:cs typeface="Trebuchet MS"/>
              </a:rPr>
              <a:t>life</a:t>
            </a:r>
            <a:r>
              <a:rPr lang="en-US" sz="2400" dirty="0">
                <a:cs typeface="Trebuchet M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6406137"/>
            <a:ext cx="914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Grossman,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Niemann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Schmidt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&amp;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Walach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(2003);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Klatt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Buckworth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Malarkey (2011)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12421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Zhang, C., et al. (2016). The effects of mindfulness training on beginner’s skill acquisition in dart throwing. </a:t>
            </a:r>
            <a:r>
              <a:rPr lang="en-US" sz="2400" i="1" dirty="0" smtClean="0"/>
              <a:t>Psychology or Sport and Exercise, 22</a:t>
            </a:r>
            <a:r>
              <a:rPr lang="en-US" sz="2400" dirty="0" smtClean="0"/>
              <a:t>, 269-285.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>
              <a:spcBef>
                <a:spcPts val="0"/>
              </a:spcBef>
              <a:buClrTx/>
            </a:pPr>
            <a:r>
              <a:rPr lang="en-US" sz="2400" dirty="0" smtClean="0"/>
              <a:t>43 First-</a:t>
            </a:r>
            <a:r>
              <a:rPr lang="en-US" sz="2400" dirty="0" smtClean="0"/>
              <a:t>Year College Students</a:t>
            </a:r>
          </a:p>
          <a:p>
            <a:pPr>
              <a:spcBef>
                <a:spcPts val="0"/>
              </a:spcBef>
              <a:buClrTx/>
            </a:pPr>
            <a:r>
              <a:rPr lang="en-US" sz="2400" dirty="0" smtClean="0"/>
              <a:t>G1: Psychology Lectures	(n = 21)</a:t>
            </a:r>
          </a:p>
          <a:p>
            <a:pPr>
              <a:spcBef>
                <a:spcPts val="0"/>
              </a:spcBef>
              <a:buClrTx/>
            </a:pPr>
            <a:r>
              <a:rPr lang="en-US" sz="2400" dirty="0" smtClean="0"/>
              <a:t>G2: Mindfulness Training 	(n = 22)</a:t>
            </a:r>
          </a:p>
          <a:p>
            <a:pPr>
              <a:spcBef>
                <a:spcPts val="0"/>
              </a:spcBef>
              <a:buClrTx/>
            </a:pPr>
            <a:endParaRPr lang="en-US" sz="2400" dirty="0"/>
          </a:p>
          <a:p>
            <a:pPr>
              <a:spcBef>
                <a:spcPts val="0"/>
              </a:spcBef>
              <a:buClrTx/>
            </a:pPr>
            <a:r>
              <a:rPr lang="en-US" sz="2400" dirty="0" smtClean="0"/>
              <a:t>8-week dart training program</a:t>
            </a:r>
          </a:p>
          <a:p>
            <a:pPr>
              <a:spcBef>
                <a:spcPts val="0"/>
              </a:spcBef>
              <a:buClrTx/>
            </a:pPr>
            <a:r>
              <a:rPr lang="en-US" sz="2400" dirty="0" smtClean="0"/>
              <a:t>Dart Performance Assessed pre/post/follow-up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7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and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117872"/>
              </p:ext>
            </p:extLst>
          </p:nvPr>
        </p:nvGraphicFramePr>
        <p:xfrm>
          <a:off x="1114425" y="2595563"/>
          <a:ext cx="7610475" cy="367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17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3044" y="2480734"/>
            <a:ext cx="1756829" cy="699586"/>
            <a:chOff x="5706537" y="2480734"/>
            <a:chExt cx="1756829" cy="699586"/>
          </a:xfrm>
        </p:grpSpPr>
        <p:sp>
          <p:nvSpPr>
            <p:cNvPr id="7" name="TextBox 6"/>
            <p:cNvSpPr txBox="1"/>
            <p:nvPr/>
          </p:nvSpPr>
          <p:spPr>
            <a:xfrm>
              <a:off x="5947833" y="2533989"/>
              <a:ext cx="1515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</a:t>
              </a:r>
            </a:p>
            <a:p>
              <a:pPr algn="ctr"/>
              <a:r>
                <a:rPr lang="en-US" dirty="0" smtClean="0"/>
                <a:t>Wandering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6537" y="2480734"/>
              <a:ext cx="34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↓</a:t>
              </a:r>
              <a:endParaRPr lang="en-US" sz="3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32911" y="2491652"/>
            <a:ext cx="1883812" cy="688669"/>
            <a:chOff x="7133188" y="2491652"/>
            <a:chExt cx="1883812" cy="688669"/>
          </a:xfrm>
        </p:grpSpPr>
        <p:sp>
          <p:nvSpPr>
            <p:cNvPr id="8" name="TextBox 7"/>
            <p:cNvSpPr txBox="1"/>
            <p:nvPr/>
          </p:nvSpPr>
          <p:spPr>
            <a:xfrm>
              <a:off x="7357534" y="2533990"/>
              <a:ext cx="1659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Task</a:t>
              </a:r>
            </a:p>
            <a:p>
              <a:pPr algn="ctr"/>
              <a:r>
                <a:rPr lang="en-US" dirty="0" smtClean="0"/>
                <a:t>Performance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3188" y="2491652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671743" y="2573866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507480"/>
            <a:ext cx="914400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(Hollis &amp; Was, 2016; </a:t>
            </a:r>
            <a:r>
              <a:rPr lang="en-US" sz="1600" dirty="0" err="1" smtClean="0">
                <a:solidFill>
                  <a:schemeClr val="bg1"/>
                </a:solidFill>
              </a:rPr>
              <a:t>Jha</a:t>
            </a:r>
            <a:r>
              <a:rPr lang="en-US" sz="1600" dirty="0" smtClean="0">
                <a:solidFill>
                  <a:schemeClr val="bg1"/>
                </a:solidFill>
              </a:rPr>
              <a:t> et al., 2010; </a:t>
            </a:r>
            <a:r>
              <a:rPr lang="en-US" sz="1600" dirty="0" err="1" smtClean="0">
                <a:solidFill>
                  <a:schemeClr val="bg1"/>
                </a:solidFill>
              </a:rPr>
              <a:t>McVay</a:t>
            </a:r>
            <a:r>
              <a:rPr lang="en-US" sz="1600" dirty="0" smtClean="0">
                <a:solidFill>
                  <a:schemeClr val="bg1"/>
                </a:solidFill>
              </a:rPr>
              <a:t> &amp; Kane, 2010; </a:t>
            </a:r>
            <a:r>
              <a:rPr lang="en-US" sz="1600" dirty="0" err="1" smtClean="0">
                <a:solidFill>
                  <a:schemeClr val="bg1"/>
                </a:solidFill>
              </a:rPr>
              <a:t>Mrazek</a:t>
            </a:r>
            <a:r>
              <a:rPr lang="en-US" sz="1600" dirty="0" smtClean="0">
                <a:solidFill>
                  <a:schemeClr val="bg1"/>
                </a:solidFill>
              </a:rPr>
              <a:t> et al., 2013)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298666" y="2483185"/>
            <a:ext cx="2404529" cy="697135"/>
            <a:chOff x="3543304" y="2483185"/>
            <a:chExt cx="2404529" cy="697135"/>
          </a:xfrm>
        </p:grpSpPr>
        <p:sp>
          <p:nvSpPr>
            <p:cNvPr id="37" name="TextBox 36"/>
            <p:cNvSpPr txBox="1"/>
            <p:nvPr/>
          </p:nvSpPr>
          <p:spPr>
            <a:xfrm>
              <a:off x="3771900" y="2533989"/>
              <a:ext cx="2175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Working Memory</a:t>
              </a:r>
            </a:p>
            <a:p>
              <a:pPr algn="ctr"/>
              <a:r>
                <a:rPr lang="en-US" dirty="0" smtClean="0"/>
                <a:t>Capacity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543304" y="2483185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46604" y="2573867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 lIns="731520">
            <a:normAutofit/>
          </a:bodyPr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51" y="3200400"/>
            <a:ext cx="5504749" cy="3657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907383"/>
            <a:ext cx="8913813" cy="914400"/>
          </a:xfrm>
          <a:prstGeom prst="rect">
            <a:avLst/>
          </a:prstGeom>
          <a:solidFill>
            <a:srgbClr val="000000"/>
          </a:solidFill>
        </p:spPr>
        <p:txBody>
          <a:bodyPr vert="horz" lIns="7315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Short Term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209 L 3.61111E-6 -0.84328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9699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300" dirty="0"/>
              <a:t>BCYHLPFTNWBNWZSCPL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2973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" y="81754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down as many letters as you can remember, in order.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6" grpId="0"/>
      <p:bldP spid="5" grpId="1"/>
      <p:bldP spid="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Short-Term Memory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89667" y="2667000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1333" y="5223933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              </a:t>
            </a:r>
            <a:r>
              <a:rPr lang="en-US" dirty="0"/>
              <a:t>4</a:t>
            </a:r>
            <a:r>
              <a:rPr lang="en-US" dirty="0" smtClean="0"/>
              <a:t>               6               8              10             12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9867" y="2714813"/>
            <a:ext cx="93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100%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50%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91262" y="2964594"/>
            <a:ext cx="524934" cy="225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66531" y="3107267"/>
            <a:ext cx="524934" cy="2116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41798" y="3293533"/>
            <a:ext cx="524934" cy="1930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7065" y="3968656"/>
            <a:ext cx="524934" cy="1246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09267" y="4854603"/>
            <a:ext cx="524934" cy="3608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64004" y="5147731"/>
            <a:ext cx="524934" cy="677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89667" y="5223933"/>
            <a:ext cx="64346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06601" y="2031997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2"/>
                </a:solidFill>
              </a:rPr>
              <a:t>Short term memory </a:t>
            </a:r>
            <a:r>
              <a:rPr lang="en-US" sz="2300" dirty="0" smtClean="0"/>
              <a:t>= retention of a small amount of information for a short amount of time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4492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405062"/>
            <a:ext cx="8029576" cy="426243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Crucible of Thought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Attention to Experience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Stores Immediate Experiences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Access Long-Term Memory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Processes Experience and Memory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Maintains Current Goal for Processing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(especially in the presence of distraction)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STM	    = Storage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WMC </a:t>
            </a:r>
            <a:r>
              <a:rPr lang="en-US" sz="2400" dirty="0">
                <a:solidFill>
                  <a:schemeClr val="accent2"/>
                </a:solidFill>
              </a:rPr>
              <a:t>= Storage + Processing = Attentional </a:t>
            </a:r>
            <a:r>
              <a:rPr lang="en-US" sz="2400" dirty="0" smtClean="0">
                <a:solidFill>
                  <a:schemeClr val="accent2"/>
                </a:solidFill>
              </a:rPr>
              <a:t>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472" y="6324600"/>
            <a:ext cx="8508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(Doolittle &amp; Mariano, 2008;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Unsworth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&amp; Engle, 2007;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Vergauwe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al., 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Wandering Probe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I am focused on the task.		</a:t>
            </a:r>
            <a:r>
              <a:rPr lang="en-US" dirty="0" smtClean="0">
                <a:solidFill>
                  <a:srgbClr val="0070C0"/>
                </a:solidFill>
              </a:rPr>
              <a:t>Raise your hand.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My mind as wandering.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19" y="2595562"/>
            <a:ext cx="8208081" cy="38309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Mind Wandering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Working Memory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Multitasking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Mindfulness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Conclusion</a:t>
            </a:r>
            <a:endParaRPr lang="en-US" sz="2400" dirty="0"/>
          </a:p>
        </p:txBody>
      </p:sp>
      <p:pic>
        <p:nvPicPr>
          <p:cNvPr id="4" name="Picture 3" descr="pi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66" y="2038093"/>
            <a:ext cx="312283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&amp; Working Memory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-3235454" y="2430221"/>
            <a:ext cx="3218688" cy="3218688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28575">
            <a:solidFill>
              <a:schemeClr val="accent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60406" y="2438400"/>
            <a:ext cx="3218688" cy="3218688"/>
          </a:xfrm>
          <a:prstGeom prst="ellipse">
            <a:avLst/>
          </a:prstGeom>
          <a:solidFill>
            <a:schemeClr val="accent3">
              <a:alpha val="5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58568" y="3749040"/>
            <a:ext cx="16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Mindfulness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4688" y="3441263"/>
            <a:ext cx="156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Working</a:t>
            </a:r>
          </a:p>
          <a:p>
            <a:pPr algn="ctr"/>
            <a:r>
              <a:rPr lang="en-US" sz="2000" dirty="0" smtClean="0"/>
              <a:t>Memory</a:t>
            </a:r>
          </a:p>
          <a:p>
            <a:pPr algn="ctr"/>
            <a:r>
              <a:rPr lang="en-US" sz="2000" dirty="0" smtClean="0"/>
              <a:t>Capacity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34968" y="3216307"/>
            <a:ext cx="1481328" cy="146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cs typeface="Trebuchet MS"/>
              </a:rPr>
              <a:t>Present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lang="en-US" noProof="0" dirty="0" smtClean="0">
                <a:cs typeface="Trebuchet MS"/>
              </a:rPr>
              <a:t>Co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cs typeface="Trebuchet MS"/>
              </a:rPr>
              <a:t>nscious</a:t>
            </a:r>
            <a:endParaRPr lang="en-US" noProof="0" dirty="0">
              <a:cs typeface="Trebuchet M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lang="en-US" dirty="0" smtClean="0">
                <a:cs typeface="Trebuchet MS"/>
              </a:rPr>
              <a:t>A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uLnTx/>
                <a:uFillTx/>
                <a:cs typeface="Trebuchet MS"/>
              </a:rPr>
              <a:t>ware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lang="en-US" baseline="0" dirty="0" smtClean="0">
                <a:cs typeface="Trebuchet MS"/>
              </a:rPr>
              <a:t>Attention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uLnTx/>
                <a:uFillTx/>
                <a:cs typeface="Trebuchet MS"/>
              </a:rPr>
              <a:t>Control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uLnTx/>
              <a:uFillTx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22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023 L 0.59931 0.00023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116 L -0.58247 -0.00116 " pathEditMode="relative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999582"/>
            <a:ext cx="7610476" cy="782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(3 + 7) / 2 = 5 ? Cow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3622" y="3001940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(8 - 3) + 1 = 7 ? Star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2291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Recall the words out loud, in order.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99000"/>
            <a:ext cx="9105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Operation Span Task</a:t>
            </a:r>
            <a:endParaRPr lang="en-US" sz="3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35" y="3005640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rgbClr val="800000"/>
                </a:solidFill>
                <a:latin typeface="Arial"/>
                <a:cs typeface="Arial"/>
              </a:rPr>
              <a:t>Cow, Star</a:t>
            </a:r>
            <a:endParaRPr lang="en-US" sz="40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7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999582"/>
            <a:ext cx="7610476" cy="782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(9 - 6) / 3 = 2 ? Grass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97490" y="3001940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(5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6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2 ? Phone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2291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Recall the words out loud, in order.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33867" y="3001940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rgbClr val="800000"/>
                </a:solidFill>
                <a:latin typeface="Arial"/>
                <a:cs typeface="Arial"/>
              </a:rPr>
              <a:t>Grass, Phone</a:t>
            </a:r>
            <a:endParaRPr lang="en-US" sz="40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9667" y="2667000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333" y="5223933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              </a:t>
            </a:r>
            <a:r>
              <a:rPr lang="en-US" dirty="0"/>
              <a:t>3</a:t>
            </a:r>
            <a:r>
              <a:rPr lang="en-US" dirty="0" smtClean="0"/>
              <a:t>               </a:t>
            </a:r>
            <a:r>
              <a:rPr lang="en-US" dirty="0"/>
              <a:t>4</a:t>
            </a:r>
            <a:r>
              <a:rPr lang="en-US" dirty="0" smtClean="0"/>
              <a:t>               </a:t>
            </a:r>
            <a:r>
              <a:rPr lang="en-US" dirty="0"/>
              <a:t>5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9867" y="2714813"/>
            <a:ext cx="93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100%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50%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91262" y="2964594"/>
            <a:ext cx="524934" cy="225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89667" y="5215469"/>
            <a:ext cx="5757333" cy="8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1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999582"/>
            <a:ext cx="7610476" cy="782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(7 + 2)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 = 9 ? White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54139" y="2994809"/>
            <a:ext cx="7610476" cy="77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(3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2 = 9 ? Cement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89039" y="2999582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(2 - 0) / 2 = 2 ? Pony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2291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Recall the words out loud, in order.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700" y="2991115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rgbClr val="800000"/>
                </a:solidFill>
                <a:latin typeface="Arial"/>
                <a:cs typeface="Arial"/>
              </a:rPr>
              <a:t>White, Cement, Pony</a:t>
            </a:r>
            <a:endParaRPr lang="en-US" sz="40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7" grpId="0"/>
      <p:bldP spid="7" grpId="1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9667" y="2667000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333" y="5223933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              </a:t>
            </a:r>
            <a:r>
              <a:rPr lang="en-US" dirty="0"/>
              <a:t>3</a:t>
            </a:r>
            <a:r>
              <a:rPr lang="en-US" dirty="0" smtClean="0"/>
              <a:t>               </a:t>
            </a:r>
            <a:r>
              <a:rPr lang="en-US" dirty="0"/>
              <a:t>4</a:t>
            </a:r>
            <a:r>
              <a:rPr lang="en-US" dirty="0" smtClean="0"/>
              <a:t>               </a:t>
            </a:r>
            <a:r>
              <a:rPr lang="en-US" dirty="0"/>
              <a:t>5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9867" y="2714813"/>
            <a:ext cx="93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100%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50%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91262" y="2964594"/>
            <a:ext cx="524934" cy="225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66531" y="3420533"/>
            <a:ext cx="524934" cy="180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89667" y="5215469"/>
            <a:ext cx="5757333" cy="8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91115"/>
            <a:ext cx="9143998" cy="782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(3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 2) - 4 = 2 ? Book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114" y="2991115"/>
            <a:ext cx="9143999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(6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2) /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2 ? Printer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2291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Recall the words out loud, in order.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3004346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(8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*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10 ? Speaker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" y="2991105"/>
            <a:ext cx="9143999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(4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4 ? Duck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2991105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smtClean="0">
                <a:solidFill>
                  <a:srgbClr val="800000"/>
                </a:solidFill>
                <a:latin typeface="Arial"/>
                <a:cs typeface="Arial"/>
              </a:rPr>
              <a:t>Book, Printer, Speaker, Duck</a:t>
            </a:r>
            <a:endParaRPr lang="en-US" sz="40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5" grpId="0"/>
      <p:bldP spid="6" grpId="0"/>
      <p:bldP spid="6" grpId="1"/>
      <p:bldP spid="8" grpId="0"/>
      <p:bldP spid="8" grpId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9667" y="2667000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333" y="5223933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              </a:t>
            </a:r>
            <a:r>
              <a:rPr lang="en-US" dirty="0"/>
              <a:t>3</a:t>
            </a:r>
            <a:r>
              <a:rPr lang="en-US" dirty="0" smtClean="0"/>
              <a:t>               </a:t>
            </a:r>
            <a:r>
              <a:rPr lang="en-US" dirty="0"/>
              <a:t>4</a:t>
            </a:r>
            <a:r>
              <a:rPr lang="en-US" dirty="0" smtClean="0"/>
              <a:t>               </a:t>
            </a:r>
            <a:r>
              <a:rPr lang="en-US" dirty="0"/>
              <a:t>5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9867" y="2714813"/>
            <a:ext cx="93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100%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50%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91262" y="2964594"/>
            <a:ext cx="524934" cy="225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66531" y="3420533"/>
            <a:ext cx="524934" cy="180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798" y="4334933"/>
            <a:ext cx="524934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89667" y="5215469"/>
            <a:ext cx="5757333" cy="8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999582"/>
            <a:ext cx="7610476" cy="782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(9 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4000" dirty="0" smtClean="0">
                <a:solidFill>
                  <a:srgbClr val="000000"/>
                </a:solidFill>
                <a:latin typeface="Arial"/>
                <a:cs typeface="Arial"/>
              </a:rPr>
              <a:t> 2) - 2 = 4 ? System</a:t>
            </a:r>
            <a:endParaRPr lang="en-US" sz="4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84793" y="2999579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(1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7) /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2 ? Explore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2291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Recall the words out loud, in order.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7226" y="2996669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(2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*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9 ? Lips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15460" y="2998784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(6 - 4)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*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8 ? Wired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5093" y="2999582"/>
            <a:ext cx="7610476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(5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+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6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 = 4 ? Spring</a:t>
            </a:r>
            <a:endParaRPr lang="en-US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" y="2999582"/>
            <a:ext cx="9144000" cy="78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4000" dirty="0" smtClean="0">
                <a:solidFill>
                  <a:srgbClr val="800000"/>
                </a:solidFill>
                <a:latin typeface="Arial"/>
                <a:cs typeface="Arial"/>
              </a:rPr>
              <a:t>System, Explore, Lips, Wired, Spring</a:t>
            </a:r>
            <a:endParaRPr lang="en-US" sz="4000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9667" y="2667000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333" y="5223933"/>
            <a:ext cx="6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              </a:t>
            </a:r>
            <a:r>
              <a:rPr lang="en-US" dirty="0"/>
              <a:t>3</a:t>
            </a:r>
            <a:r>
              <a:rPr lang="en-US" dirty="0" smtClean="0"/>
              <a:t>               </a:t>
            </a:r>
            <a:r>
              <a:rPr lang="en-US" dirty="0"/>
              <a:t>4</a:t>
            </a:r>
            <a:r>
              <a:rPr lang="en-US" dirty="0" smtClean="0"/>
              <a:t>               5               6               7               8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9867" y="2714813"/>
            <a:ext cx="93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100%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50%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84402" y="2964594"/>
            <a:ext cx="524934" cy="225933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59674" y="3051201"/>
            <a:ext cx="524934" cy="217272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6471" y="3107267"/>
            <a:ext cx="524934" cy="211666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01744" y="3208867"/>
            <a:ext cx="524934" cy="201506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17745" y="3293533"/>
            <a:ext cx="524934" cy="19304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26877" y="3674533"/>
            <a:ext cx="524934" cy="154093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76746" y="4428067"/>
            <a:ext cx="524934" cy="78740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91262" y="2964594"/>
            <a:ext cx="524934" cy="225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66531" y="3420533"/>
            <a:ext cx="524934" cy="180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798" y="4334933"/>
            <a:ext cx="524934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17065" y="5080000"/>
            <a:ext cx="524934" cy="1354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89667" y="5215468"/>
            <a:ext cx="7044266" cy="8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Brace 2"/>
          <p:cNvSpPr/>
          <p:nvPr/>
        </p:nvSpPr>
        <p:spPr>
          <a:xfrm rot="5400000">
            <a:off x="3776131" y="3730589"/>
            <a:ext cx="381000" cy="37507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91261" y="5733531"/>
            <a:ext cx="375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5384803" y="2783116"/>
            <a:ext cx="355588" cy="6942673"/>
          </a:xfrm>
          <a:prstGeom prst="rightBrac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29109" y="636772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Short Term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20" grpId="0" animBg="1"/>
      <p:bldP spid="14" grpId="0" animBg="1"/>
      <p:bldP spid="21" grpId="0" animBg="1"/>
      <p:bldP spid="16" grpId="0" animBg="1"/>
      <p:bldP spid="22" grpId="0" animBg="1"/>
      <p:bldP spid="17" grpId="0" animBg="1"/>
      <p:bldP spid="9" grpId="0" animBg="1"/>
      <p:bldP spid="10" grpId="0" animBg="1"/>
      <p:bldP spid="11" grpId="0" animBg="1"/>
      <p:bldP spid="12" grpId="0" animBg="1"/>
      <p:bldP spid="3" grpId="0" animBg="1"/>
      <p:bldP spid="4" grpId="0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6015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0633" y="-6015"/>
            <a:ext cx="9314121" cy="687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600200" y="696338"/>
            <a:ext cx="5943600" cy="5498025"/>
            <a:chOff x="1600200" y="705567"/>
            <a:chExt cx="5943600" cy="5498025"/>
          </a:xfrm>
        </p:grpSpPr>
        <p:sp>
          <p:nvSpPr>
            <p:cNvPr id="5" name="Oval 4"/>
            <p:cNvSpPr/>
            <p:nvPr/>
          </p:nvSpPr>
          <p:spPr>
            <a:xfrm>
              <a:off x="3086100" y="1980808"/>
              <a:ext cx="2971800" cy="29718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49449" y="3231792"/>
              <a:ext cx="2971800" cy="29718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706249" y="3231792"/>
              <a:ext cx="2971800" cy="29718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449449" y="705567"/>
              <a:ext cx="2971800" cy="29718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706249" y="705567"/>
              <a:ext cx="2971800" cy="29718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0" y="3020432"/>
              <a:ext cx="30480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FFFF00"/>
                  </a:solidFill>
                  <a:latin typeface="Century Gothic"/>
                  <a:cs typeface="Century Gothic"/>
                </a:rPr>
                <a:t>What we process</a:t>
              </a:r>
            </a:p>
            <a:p>
              <a:pPr algn="ctr"/>
              <a:r>
                <a:rPr lang="en-US" sz="2600" dirty="0" smtClean="0">
                  <a:solidFill>
                    <a:srgbClr val="FFFF00"/>
                  </a:solidFill>
                  <a:latin typeface="Century Gothic"/>
                  <a:cs typeface="Century Gothic"/>
                </a:rPr>
                <a:t>we learn.</a:t>
              </a:r>
              <a:endParaRPr lang="en-US" sz="2600" dirty="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00200" y="1333108"/>
              <a:ext cx="2743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FCAE28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rebuchet MS" charset="0"/>
                  <a:ea typeface="Trebuchet MS" charset="0"/>
                  <a:cs typeface="Trebuchet MS" charset="0"/>
                </a:rPr>
                <a:t>Cognitively</a:t>
              </a:r>
              <a:endPara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00600" y="5031665"/>
              <a:ext cx="2743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FCAE28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rebuchet MS" charset="0"/>
                  <a:ea typeface="Trebuchet MS" charset="0"/>
                  <a:cs typeface="Trebuchet MS" charset="0"/>
                </a:rPr>
                <a:t>Socially</a:t>
              </a:r>
              <a:endPara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0600" y="1374065"/>
              <a:ext cx="2743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FCAE28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rebuchet MS" charset="0"/>
                  <a:ea typeface="Trebuchet MS" charset="0"/>
                  <a:cs typeface="Trebuchet MS" charset="0"/>
                </a:rPr>
                <a:t>Behaviorally</a:t>
              </a:r>
              <a:endPara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5066908"/>
              <a:ext cx="2743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FCAE28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rebuchet MS" charset="0"/>
                  <a:ea typeface="Trebuchet MS" charset="0"/>
                  <a:cs typeface="Trebuchet MS" charset="0"/>
                </a:rPr>
                <a:t>Affectively</a:t>
              </a:r>
              <a:endPara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Wandering Probe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I am focused on the task.		</a:t>
            </a:r>
            <a:r>
              <a:rPr lang="en-US" dirty="0" smtClean="0">
                <a:solidFill>
                  <a:srgbClr val="0070C0"/>
                </a:solidFill>
              </a:rPr>
              <a:t>Raise your hand.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My mind as wandering.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405062"/>
            <a:ext cx="8029576" cy="426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Positive impacts (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</a:t>
            </a:r>
            <a:r>
              <a:rPr lang="en-US" sz="2400" dirty="0" smtClean="0">
                <a:solidFill>
                  <a:srgbClr val="000000"/>
                </a:solidFill>
              </a:rPr>
              <a:t>WMC) include: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Fluid Intelligence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LTM Activation</a:t>
            </a:r>
          </a:p>
          <a:p>
            <a:pPr lvl="1">
              <a:buFont typeface="Arial"/>
              <a:buChar char="•"/>
            </a:pPr>
            <a:r>
              <a:rPr lang="en-US" sz="2200" dirty="0" err="1" smtClean="0">
                <a:solidFill>
                  <a:srgbClr val="000000"/>
                </a:solidFill>
              </a:rPr>
              <a:t>Attentional</a:t>
            </a:r>
            <a:r>
              <a:rPr lang="en-US" sz="2200" dirty="0" smtClean="0">
                <a:solidFill>
                  <a:srgbClr val="000000"/>
                </a:solidFill>
              </a:rPr>
              <a:t> Control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Reading/Language Comprehension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Reasoning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Storytelling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800000"/>
                </a:solidFill>
              </a:rPr>
              <a:t>Complex Cognition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472" y="6324600"/>
            <a:ext cx="8508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(Doolittle &amp; Mariano, 2008;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Unsworth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&amp; Engle, 2007;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Vergauwe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al., 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405062"/>
            <a:ext cx="8029576" cy="426243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WMC = Storage + Processing = </a:t>
            </a:r>
            <a:r>
              <a:rPr lang="en-US" sz="2400" dirty="0" err="1" smtClean="0">
                <a:solidFill>
                  <a:schemeClr val="tx1"/>
                </a:solidFill>
              </a:rPr>
              <a:t>Attentional</a:t>
            </a:r>
            <a:r>
              <a:rPr lang="en-US" sz="2400" dirty="0" smtClean="0">
                <a:solidFill>
                  <a:schemeClr val="tx1"/>
                </a:solidFill>
              </a:rPr>
              <a:t> Control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High WMC </a:t>
            </a:r>
            <a:r>
              <a:rPr lang="en-US" sz="2400" dirty="0" smtClean="0">
                <a:solidFill>
                  <a:schemeClr val="tx1"/>
                </a:solidFill>
              </a:rPr>
              <a:t>= Competent Complex Cognition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Low WMC </a:t>
            </a:r>
            <a:r>
              <a:rPr lang="en-US" sz="2400" dirty="0" smtClean="0">
                <a:solidFill>
                  <a:schemeClr val="tx1"/>
                </a:solidFill>
              </a:rPr>
              <a:t>= Challenging Attentional Control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7100"/>
            <a:ext cx="9144000" cy="211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595562"/>
            <a:ext cx="9169398" cy="86730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Working Memory Training  ≠  </a:t>
            </a:r>
            <a:r>
              <a:rPr lang="en-US" sz="3200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 smtClean="0">
                <a:solidFill>
                  <a:srgbClr val="800000"/>
                </a:solidFill>
                <a:latin typeface="+mj-lt"/>
                <a:ea typeface="ＭＳ ゴシック"/>
                <a:cs typeface="ＭＳ ゴシック"/>
                <a:sym typeface="Wingdings"/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ea typeface="ＭＳ ゴシック"/>
                <a:cs typeface="ＭＳ ゴシック"/>
                <a:sym typeface="Wingdings"/>
              </a:rPr>
              <a:t>WMC</a:t>
            </a:r>
            <a:endParaRPr lang="en-US" sz="3200" dirty="0" smtClean="0">
              <a:solidFill>
                <a:srgbClr val="800000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marL="34925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230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Redick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Shipstead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Wiemers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Melby-Lervag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&amp;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Hulme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2015)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797831"/>
            <a:ext cx="9169398" cy="867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Learn &amp; Use Strategies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Working Memory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405062"/>
            <a:ext cx="8029576" cy="426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WMC Strategies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Segmenting Instruction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Scaffolding Instruction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Lower Cognitive Load/Lower Information Density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Examples, Examples, Examples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Practice with Feedback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>
          <a:xfrm>
            <a:off x="0" y="5815584"/>
            <a:ext cx="9144000" cy="1042416"/>
          </a:xfrm>
          <a:prstGeom prst="actionButtonBlank">
            <a:avLst/>
          </a:prstGeom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6222" y="6400805"/>
            <a:ext cx="263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multitasking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2731" y="2483186"/>
            <a:ext cx="1828796" cy="697133"/>
            <a:chOff x="317500" y="2483186"/>
            <a:chExt cx="1828796" cy="697133"/>
          </a:xfrm>
        </p:grpSpPr>
        <p:sp>
          <p:nvSpPr>
            <p:cNvPr id="6" name="TextBox 5"/>
            <p:cNvSpPr txBox="1"/>
            <p:nvPr/>
          </p:nvSpPr>
          <p:spPr>
            <a:xfrm>
              <a:off x="605363" y="2533988"/>
              <a:ext cx="154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Mindfulness</a:t>
              </a:r>
            </a:p>
            <a:p>
              <a:pPr algn="ctr"/>
              <a:r>
                <a:rPr lang="en-US" dirty="0" smtClean="0"/>
                <a:t>Practice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7500" y="2483186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3044" y="2480734"/>
            <a:ext cx="1756829" cy="699586"/>
            <a:chOff x="5706537" y="2480734"/>
            <a:chExt cx="1756829" cy="699586"/>
          </a:xfrm>
        </p:grpSpPr>
        <p:sp>
          <p:nvSpPr>
            <p:cNvPr id="7" name="TextBox 6"/>
            <p:cNvSpPr txBox="1"/>
            <p:nvPr/>
          </p:nvSpPr>
          <p:spPr>
            <a:xfrm>
              <a:off x="5947833" y="2533989"/>
              <a:ext cx="1515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</a:t>
              </a:r>
            </a:p>
            <a:p>
              <a:pPr algn="ctr"/>
              <a:r>
                <a:rPr lang="en-US" dirty="0" smtClean="0"/>
                <a:t>Wandering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6537" y="2480734"/>
              <a:ext cx="34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↓</a:t>
              </a:r>
              <a:endParaRPr lang="en-US" sz="3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98666" y="2483185"/>
            <a:ext cx="2404529" cy="697135"/>
            <a:chOff x="3543304" y="2483185"/>
            <a:chExt cx="2404529" cy="697135"/>
          </a:xfrm>
        </p:grpSpPr>
        <p:sp>
          <p:nvSpPr>
            <p:cNvPr id="5" name="TextBox 4"/>
            <p:cNvSpPr txBox="1"/>
            <p:nvPr/>
          </p:nvSpPr>
          <p:spPr>
            <a:xfrm>
              <a:off x="3771900" y="2533989"/>
              <a:ext cx="2175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Working Memory</a:t>
              </a:r>
            </a:p>
            <a:p>
              <a:pPr algn="ctr"/>
              <a:r>
                <a:rPr lang="en-US" dirty="0" smtClean="0"/>
                <a:t>Capacity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304" y="2483185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50121" y="2491652"/>
            <a:ext cx="1883812" cy="688669"/>
            <a:chOff x="7133188" y="2491652"/>
            <a:chExt cx="1883812" cy="688669"/>
          </a:xfrm>
        </p:grpSpPr>
        <p:sp>
          <p:nvSpPr>
            <p:cNvPr id="8" name="TextBox 7"/>
            <p:cNvSpPr txBox="1"/>
            <p:nvPr/>
          </p:nvSpPr>
          <p:spPr>
            <a:xfrm>
              <a:off x="7357534" y="2533990"/>
              <a:ext cx="1659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Task</a:t>
              </a:r>
            </a:p>
            <a:p>
              <a:pPr algn="ctr"/>
              <a:r>
                <a:rPr lang="en-US" dirty="0" smtClean="0"/>
                <a:t>Performance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3188" y="2491652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11863" y="2573869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46604" y="2573867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1743" y="2573866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07480"/>
            <a:ext cx="914400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(Hollis &amp; Was, 2016; </a:t>
            </a:r>
            <a:r>
              <a:rPr lang="en-US" sz="1600" dirty="0" err="1" smtClean="0">
                <a:solidFill>
                  <a:schemeClr val="bg1"/>
                </a:solidFill>
              </a:rPr>
              <a:t>Jha</a:t>
            </a:r>
            <a:r>
              <a:rPr lang="en-US" sz="1600" dirty="0" smtClean="0">
                <a:solidFill>
                  <a:schemeClr val="bg1"/>
                </a:solidFill>
              </a:rPr>
              <a:t> et al., 2010; </a:t>
            </a:r>
            <a:r>
              <a:rPr lang="en-US" sz="1600" dirty="0" err="1" smtClean="0">
                <a:solidFill>
                  <a:schemeClr val="bg1"/>
                </a:solidFill>
              </a:rPr>
              <a:t>McVay</a:t>
            </a:r>
            <a:r>
              <a:rPr lang="en-US" sz="1600" dirty="0" smtClean="0">
                <a:solidFill>
                  <a:schemeClr val="bg1"/>
                </a:solidFill>
              </a:rPr>
              <a:t> &amp; Kane, 2010; </a:t>
            </a:r>
            <a:r>
              <a:rPr lang="en-US" sz="1600" dirty="0" err="1" smtClean="0">
                <a:solidFill>
                  <a:schemeClr val="bg1"/>
                </a:solidFill>
              </a:rPr>
              <a:t>Mrazek</a:t>
            </a:r>
            <a:r>
              <a:rPr lang="en-US" sz="1600" dirty="0" smtClean="0">
                <a:solidFill>
                  <a:schemeClr val="bg1"/>
                </a:solidFill>
              </a:rPr>
              <a:t> et al., 2013)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2731" y="2483186"/>
            <a:ext cx="1828796" cy="697133"/>
            <a:chOff x="317500" y="2483186"/>
            <a:chExt cx="1828796" cy="697133"/>
          </a:xfrm>
        </p:grpSpPr>
        <p:sp>
          <p:nvSpPr>
            <p:cNvPr id="6" name="TextBox 5"/>
            <p:cNvSpPr txBox="1"/>
            <p:nvPr/>
          </p:nvSpPr>
          <p:spPr>
            <a:xfrm>
              <a:off x="605363" y="2533988"/>
              <a:ext cx="154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Mindfulness</a:t>
              </a:r>
            </a:p>
            <a:p>
              <a:pPr algn="ctr"/>
              <a:r>
                <a:rPr lang="en-US" dirty="0" smtClean="0"/>
                <a:t>Practice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7500" y="2483186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3044" y="2480734"/>
            <a:ext cx="1756829" cy="699586"/>
            <a:chOff x="5706537" y="2480734"/>
            <a:chExt cx="1756829" cy="699586"/>
          </a:xfrm>
        </p:grpSpPr>
        <p:sp>
          <p:nvSpPr>
            <p:cNvPr id="7" name="TextBox 6"/>
            <p:cNvSpPr txBox="1"/>
            <p:nvPr/>
          </p:nvSpPr>
          <p:spPr>
            <a:xfrm>
              <a:off x="5947833" y="2533989"/>
              <a:ext cx="1515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</a:t>
              </a:r>
            </a:p>
            <a:p>
              <a:pPr algn="ctr"/>
              <a:r>
                <a:rPr lang="en-US" dirty="0" smtClean="0"/>
                <a:t>Wandering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6537" y="2480734"/>
              <a:ext cx="34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↓</a:t>
              </a:r>
              <a:endParaRPr lang="en-US" sz="3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98666" y="2483185"/>
            <a:ext cx="2404529" cy="697135"/>
            <a:chOff x="3543304" y="2483185"/>
            <a:chExt cx="2404529" cy="697135"/>
          </a:xfrm>
        </p:grpSpPr>
        <p:sp>
          <p:nvSpPr>
            <p:cNvPr id="5" name="TextBox 4"/>
            <p:cNvSpPr txBox="1"/>
            <p:nvPr/>
          </p:nvSpPr>
          <p:spPr>
            <a:xfrm>
              <a:off x="3771900" y="2533989"/>
              <a:ext cx="2175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Working Memory</a:t>
              </a:r>
            </a:p>
            <a:p>
              <a:pPr algn="ctr"/>
              <a:r>
                <a:rPr lang="en-US" dirty="0" smtClean="0"/>
                <a:t>Capacity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304" y="2483185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50121" y="2491652"/>
            <a:ext cx="1883812" cy="688669"/>
            <a:chOff x="7133188" y="2491652"/>
            <a:chExt cx="1883812" cy="688669"/>
          </a:xfrm>
        </p:grpSpPr>
        <p:sp>
          <p:nvSpPr>
            <p:cNvPr id="8" name="TextBox 7"/>
            <p:cNvSpPr txBox="1"/>
            <p:nvPr/>
          </p:nvSpPr>
          <p:spPr>
            <a:xfrm>
              <a:off x="7357534" y="2533990"/>
              <a:ext cx="1659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Task</a:t>
              </a:r>
            </a:p>
            <a:p>
              <a:pPr algn="ctr"/>
              <a:r>
                <a:rPr lang="en-US" dirty="0" smtClean="0"/>
                <a:t>Performance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3188" y="2491652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11863" y="2573869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46604" y="2573867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1743" y="2573866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07480"/>
            <a:ext cx="914400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(Hollis &amp; Was, 2016; </a:t>
            </a:r>
            <a:r>
              <a:rPr lang="en-US" sz="1600" dirty="0" err="1" smtClean="0">
                <a:solidFill>
                  <a:schemeClr val="bg1"/>
                </a:solidFill>
              </a:rPr>
              <a:t>Jha</a:t>
            </a:r>
            <a:r>
              <a:rPr lang="en-US" sz="1600" dirty="0" smtClean="0">
                <a:solidFill>
                  <a:schemeClr val="bg1"/>
                </a:solidFill>
              </a:rPr>
              <a:t> et al., 2010; </a:t>
            </a:r>
            <a:r>
              <a:rPr lang="en-US" sz="1600" dirty="0" err="1" smtClean="0">
                <a:solidFill>
                  <a:schemeClr val="bg1"/>
                </a:solidFill>
              </a:rPr>
              <a:t>McVay</a:t>
            </a:r>
            <a:r>
              <a:rPr lang="en-US" sz="1600" dirty="0" smtClean="0">
                <a:solidFill>
                  <a:schemeClr val="bg1"/>
                </a:solidFill>
              </a:rPr>
              <a:t> &amp; Kane, 2010; </a:t>
            </a:r>
            <a:r>
              <a:rPr lang="en-US" sz="1600" dirty="0" err="1" smtClean="0">
                <a:solidFill>
                  <a:schemeClr val="accent5"/>
                </a:solidFill>
              </a:rPr>
              <a:t>Mrazek</a:t>
            </a:r>
            <a:r>
              <a:rPr lang="en-US" sz="1600" dirty="0" smtClean="0">
                <a:solidFill>
                  <a:schemeClr val="accent5"/>
                </a:solidFill>
              </a:rPr>
              <a:t> et al., 2013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017" y="182880"/>
            <a:ext cx="891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Mrazek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et al. (2013)</a:t>
            </a:r>
          </a:p>
          <a:p>
            <a:r>
              <a:rPr lang="en-US" dirty="0" smtClean="0"/>
              <a:t>48 UG students in 2 sections of a 2 week class</a:t>
            </a:r>
          </a:p>
          <a:p>
            <a:r>
              <a:rPr lang="en-US" dirty="0" smtClean="0"/>
              <a:t>Sections </a:t>
            </a:r>
            <a:r>
              <a:rPr lang="en-US" dirty="0" smtClean="0"/>
              <a:t>randomly assigned to </a:t>
            </a:r>
            <a:r>
              <a:rPr lang="en-US" dirty="0" smtClean="0">
                <a:solidFill>
                  <a:schemeClr val="accent5"/>
                </a:solidFill>
              </a:rPr>
              <a:t>mindfulness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chemeClr val="accent2"/>
                </a:solidFill>
              </a:rPr>
              <a:t>nutrition</a:t>
            </a:r>
            <a:r>
              <a:rPr lang="en-US" dirty="0" smtClean="0"/>
              <a:t> condition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048" y="1170432"/>
            <a:ext cx="8856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Mindfulness </a:t>
            </a:r>
            <a:r>
              <a:rPr lang="en-US" dirty="0"/>
              <a:t>condition: 10-20 minutes of mindfulness exercises per class &amp; </a:t>
            </a:r>
          </a:p>
          <a:p>
            <a:r>
              <a:rPr lang="en-US" dirty="0"/>
              <a:t>                                        10 minutes of mindful meditation per day</a:t>
            </a:r>
          </a:p>
          <a:p>
            <a:r>
              <a:rPr lang="en-US" dirty="0">
                <a:solidFill>
                  <a:schemeClr val="accent2"/>
                </a:solidFill>
              </a:rPr>
              <a:t>Nutrition</a:t>
            </a:r>
            <a:r>
              <a:rPr lang="en-US" dirty="0"/>
              <a:t> condition:       10-20 minutes of nutrition science &amp; strategies per class</a:t>
            </a:r>
          </a:p>
          <a:p>
            <a:r>
              <a:rPr lang="en-US" dirty="0"/>
              <a:t>                                        10 minutes of logging food intake per </a:t>
            </a:r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7568" y="1177605"/>
            <a:ext cx="8573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Working Memory Capacity:      One week prior and following class (OSPAN)</a:t>
            </a:r>
          </a:p>
          <a:p>
            <a:r>
              <a:rPr lang="en-US" dirty="0"/>
              <a:t>GRE Reading Comprehension: One week prior and following </a:t>
            </a:r>
            <a:r>
              <a:rPr lang="en-US" dirty="0" smtClean="0"/>
              <a:t>class</a:t>
            </a:r>
          </a:p>
          <a:p>
            <a:r>
              <a:rPr lang="en-US" dirty="0" smtClean="0"/>
              <a:t>Mind Wandering:                        Thought sampling and self reports</a:t>
            </a:r>
          </a:p>
          <a:p>
            <a:r>
              <a:rPr lang="en-US" dirty="0" smtClean="0"/>
              <a:t>                                                      during WMC and GRE testing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861190" y="3273552"/>
            <a:ext cx="1555362" cy="1996964"/>
            <a:chOff x="2696598" y="3273552"/>
            <a:chExt cx="1555362" cy="199696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696598" y="4892040"/>
              <a:ext cx="1555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696598" y="3273552"/>
              <a:ext cx="0" cy="16093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916936" y="4901184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     Post</a:t>
              </a:r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172968" y="4818888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47160" y="4806696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272158" y="3270504"/>
            <a:ext cx="1555362" cy="1996964"/>
            <a:chOff x="2696598" y="3273552"/>
            <a:chExt cx="1555362" cy="1996964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2696598" y="4892040"/>
              <a:ext cx="1555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696598" y="3273552"/>
              <a:ext cx="0" cy="16093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916936" y="4901184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     Post</a:t>
              </a:r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172968" y="4818888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47160" y="4806696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417950" y="3276600"/>
            <a:ext cx="1555362" cy="1996964"/>
            <a:chOff x="2696598" y="3273552"/>
            <a:chExt cx="1555362" cy="1996964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2696598" y="4892040"/>
              <a:ext cx="1555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696598" y="3273552"/>
              <a:ext cx="0" cy="16093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916936" y="4901184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     Post</a:t>
              </a:r>
              <a:endParaRPr lang="en-US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172968" y="4818888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947160" y="4806696"/>
              <a:ext cx="0" cy="155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3259597" y="3620631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06357" y="3526143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658373" y="3678543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414277" y="3657207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82829" y="3809607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566165" y="4016871"/>
            <a:ext cx="192024" cy="192024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53501" y="3843135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009405" y="3181719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661421" y="3452991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399037" y="3998583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785877" y="3867519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578357" y="3471279"/>
            <a:ext cx="192024" cy="192024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stCxn id="42" idx="6"/>
            <a:endCxn id="43" idx="2"/>
          </p:cNvCxnSpPr>
          <p:nvPr/>
        </p:nvCxnSpPr>
        <p:spPr>
          <a:xfrm flipV="1">
            <a:off x="3451621" y="3622155"/>
            <a:ext cx="554736" cy="944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4" idx="6"/>
            <a:endCxn id="45" idx="2"/>
          </p:cNvCxnSpPr>
          <p:nvPr/>
        </p:nvCxnSpPr>
        <p:spPr>
          <a:xfrm flipV="1">
            <a:off x="5850397" y="3753219"/>
            <a:ext cx="563880" cy="213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6" idx="6"/>
            <a:endCxn id="47" idx="1"/>
          </p:cNvCxnSpPr>
          <p:nvPr/>
        </p:nvCxnSpPr>
        <p:spPr>
          <a:xfrm>
            <a:off x="7974853" y="3905619"/>
            <a:ext cx="619433" cy="1393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8" idx="6"/>
            <a:endCxn id="49" idx="3"/>
          </p:cNvCxnSpPr>
          <p:nvPr/>
        </p:nvCxnSpPr>
        <p:spPr>
          <a:xfrm flipV="1">
            <a:off x="3445525" y="3345622"/>
            <a:ext cx="592001" cy="59352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0" idx="5"/>
            <a:endCxn id="51" idx="1"/>
          </p:cNvCxnSpPr>
          <p:nvPr/>
        </p:nvCxnSpPr>
        <p:spPr>
          <a:xfrm>
            <a:off x="5825324" y="3616894"/>
            <a:ext cx="601834" cy="4098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2" idx="6"/>
            <a:endCxn id="53" idx="3"/>
          </p:cNvCxnSpPr>
          <p:nvPr/>
        </p:nvCxnSpPr>
        <p:spPr>
          <a:xfrm flipV="1">
            <a:off x="7977901" y="3635182"/>
            <a:ext cx="628577" cy="32834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221241" y="3136392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</a:rPr>
              <a:t>Mindful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36481" y="348996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Nutrition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6" grpId="0"/>
      <p:bldP spid="6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113582"/>
          </a:xfrm>
        </p:spPr>
        <p:txBody>
          <a:bodyPr/>
          <a:lstStyle/>
          <a:p>
            <a:r>
              <a:rPr lang="en-US" dirty="0" smtClean="0"/>
              <a:t>STOP – when stressed and breath</a:t>
            </a:r>
          </a:p>
          <a:p>
            <a:pPr lvl="1"/>
            <a:r>
              <a:rPr lang="en-US" b="1" dirty="0" smtClean="0"/>
              <a:t>S</a:t>
            </a:r>
            <a:r>
              <a:rPr lang="en-US" dirty="0" smtClean="0"/>
              <a:t>top what you are doing</a:t>
            </a:r>
          </a:p>
          <a:p>
            <a:pPr lvl="1"/>
            <a:r>
              <a:rPr lang="en-US" b="1" dirty="0" smtClean="0"/>
              <a:t>T</a:t>
            </a:r>
            <a:r>
              <a:rPr lang="en-US" dirty="0" smtClean="0"/>
              <a:t>ake five conscious breaths</a:t>
            </a:r>
          </a:p>
          <a:p>
            <a:pPr lvl="1"/>
            <a:r>
              <a:rPr lang="en-US" b="1" dirty="0" smtClean="0"/>
              <a:t>O</a:t>
            </a:r>
            <a:r>
              <a:rPr lang="en-US" dirty="0" smtClean="0"/>
              <a:t>bserve your body and mind</a:t>
            </a:r>
          </a:p>
          <a:p>
            <a:pPr lvl="1"/>
            <a:r>
              <a:rPr lang="en-US" b="1" dirty="0" smtClean="0"/>
              <a:t>P</a:t>
            </a:r>
            <a:r>
              <a:rPr lang="en-US" dirty="0" smtClean="0"/>
              <a:t>roceed</a:t>
            </a:r>
          </a:p>
          <a:p>
            <a:r>
              <a:rPr lang="en-US" dirty="0" smtClean="0"/>
              <a:t>Create a routine of mindful breathing</a:t>
            </a:r>
          </a:p>
          <a:p>
            <a:pPr lvl="1"/>
            <a:r>
              <a:rPr lang="en-US" dirty="0" smtClean="0"/>
              <a:t>Before entering first class/all classes</a:t>
            </a:r>
          </a:p>
          <a:p>
            <a:pPr lvl="1"/>
            <a:r>
              <a:rPr lang="en-US" dirty="0" smtClean="0"/>
              <a:t>In the middle of a class</a:t>
            </a:r>
          </a:p>
          <a:p>
            <a:pPr lvl="1"/>
            <a:r>
              <a:rPr lang="en-US" dirty="0" smtClean="0"/>
              <a:t>Before meals</a:t>
            </a:r>
          </a:p>
          <a:p>
            <a:pPr lvl="1"/>
            <a:r>
              <a:rPr lang="en-US" dirty="0" smtClean="0"/>
              <a:t>Before studying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</a:t>
            </a:r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944516" cy="4113582"/>
          </a:xfrm>
        </p:spPr>
        <p:txBody>
          <a:bodyPr>
            <a:normAutofit/>
          </a:bodyPr>
          <a:lstStyle/>
          <a:p>
            <a:r>
              <a:rPr lang="en-US" dirty="0" smtClean="0"/>
              <a:t>Do one thing at a time (no multitasking)</a:t>
            </a:r>
          </a:p>
          <a:p>
            <a:r>
              <a:rPr lang="en-US" dirty="0" smtClean="0"/>
              <a:t>Turn off all technology for a period of time</a:t>
            </a:r>
          </a:p>
          <a:p>
            <a:r>
              <a:rPr lang="en-US" dirty="0" smtClean="0"/>
              <a:t>Actively listen to the teacher and peers</a:t>
            </a:r>
          </a:p>
          <a:p>
            <a:r>
              <a:rPr lang="en-US" dirty="0" smtClean="0"/>
              <a:t>Take a body scan during the day to identify potential sites of stress and tension in the body</a:t>
            </a:r>
          </a:p>
          <a:p>
            <a:r>
              <a:rPr lang="en-US" dirty="0" smtClean="0"/>
              <a:t>Get out and move (around campus/building/halls)</a:t>
            </a:r>
          </a:p>
          <a:p>
            <a:r>
              <a:rPr lang="en-US" dirty="0" smtClean="0"/>
              <a:t>Use mind wandering probes to make wandering conscious</a:t>
            </a:r>
            <a:endParaRPr lang="en-US" dirty="0" smtClean="0"/>
          </a:p>
          <a:p>
            <a:r>
              <a:rPr lang="en-US" dirty="0" smtClean="0"/>
              <a:t>Reflect on the day, noting accomplishments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 </a:t>
            </a:r>
            <a:r>
              <a:rPr lang="en-US" dirty="0" smtClean="0"/>
              <a:t>Attentive + </a:t>
            </a:r>
            <a:r>
              <a:rPr lang="en-US" smtClean="0"/>
              <a:t>Mindful + </a:t>
            </a:r>
            <a:r>
              <a:rPr lang="en-US" dirty="0" smtClean="0"/>
              <a:t>Engaged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256"/>
            <a:ext cx="3760035" cy="2500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8734"/>
            <a:ext cx="2900455" cy="1859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65" y="5166993"/>
            <a:ext cx="2371060" cy="152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19" y="3723039"/>
            <a:ext cx="2868249" cy="2141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51" y="2286000"/>
            <a:ext cx="3912249" cy="25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06326" y="2"/>
            <a:ext cx="92503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8960" y="5921514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409700" y="5071145"/>
            <a:ext cx="0" cy="838200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40" y="4297900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8960" y="4297900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777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5520" y="3096423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86425" y="1729186"/>
            <a:ext cx="2072640" cy="3428999"/>
          </a:xfrm>
          <a:prstGeom prst="rect">
            <a:avLst/>
          </a:prstGeom>
          <a:solidFill>
            <a:schemeClr val="bg1">
              <a:alpha val="64000"/>
            </a:schemeClr>
          </a:solidFill>
          <a:scene3d>
            <a:camera prst="perspectiveFront" fov="4200000"/>
            <a:lightRig rig="balanced" dir="tl">
              <a:rot lat="0" lon="0" rev="18600000"/>
            </a:lightRig>
          </a:scene3d>
          <a:sp3d prstMaterial="metal"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2080" y="4297900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65680" y="4621066"/>
            <a:ext cx="406400" cy="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72080" y="3099868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Artifact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47" name="Straight Arrow Connector 46"/>
          <p:cNvCxnSpPr>
            <a:endCxn id="27" idx="2"/>
          </p:cNvCxnSpPr>
          <p:nvPr/>
        </p:nvCxnSpPr>
        <p:spPr>
          <a:xfrm flipH="1" flipV="1">
            <a:off x="3530600" y="380775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73328" y="1886806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39987" y="5124432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 Embedded Assessment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772400" y="3439000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3532008" y="261211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395833" y="2240749"/>
            <a:ext cx="3394513" cy="20106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7764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5645450" y="2603961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26266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93465" y="1886937"/>
            <a:ext cx="171704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57400" y="5029200"/>
            <a:ext cx="0" cy="56623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9120" y="3419589"/>
            <a:ext cx="406400" cy="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41003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Learning is not by magic, it’s by design.</a:t>
            </a:r>
            <a:endParaRPr lang="en-US" sz="3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57400" y="5569740"/>
            <a:ext cx="5717540" cy="28194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8985"/>
            <a:ext cx="8915400" cy="8778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/>
              <a:t>Working Memory &amp; Mindfulness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1" y="1976221"/>
            <a:ext cx="8331200" cy="528153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Reducing Distractions and Increasing Learning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504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Peter E. Doolittle</a:t>
            </a:r>
          </a:p>
          <a:p>
            <a:pPr algn="ctr"/>
            <a:r>
              <a:rPr lang="en-US" sz="1600" dirty="0" smtClean="0"/>
              <a:t>Assistant Provost for Teaching and Learning</a:t>
            </a:r>
          </a:p>
          <a:p>
            <a:pPr algn="ctr"/>
            <a:r>
              <a:rPr lang="en-US" sz="1600" dirty="0" smtClean="0"/>
              <a:t>Executive Director, Center for Instructional Development and Educational Research</a:t>
            </a:r>
          </a:p>
          <a:p>
            <a:pPr algn="ctr"/>
            <a:r>
              <a:rPr lang="en-US" sz="1600" dirty="0" smtClean="0"/>
              <a:t>Professor, Educational Psychology</a:t>
            </a:r>
          </a:p>
          <a:p>
            <a:pPr algn="ctr"/>
            <a:r>
              <a:rPr lang="en-US" sz="1600" dirty="0" smtClean="0"/>
              <a:t>Virginia Tech</a:t>
            </a:r>
            <a:endParaRPr lang="en-US" sz="1600" dirty="0"/>
          </a:p>
        </p:txBody>
      </p:sp>
      <p:pic>
        <p:nvPicPr>
          <p:cNvPr id="6" name="Picture 5" descr="academics_sup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0" y="2988376"/>
            <a:ext cx="4009362" cy="19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04800"/>
            <a:ext cx="68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/>
                <a:cs typeface="Trebuchet MS"/>
              </a:rPr>
              <a:t>Processing…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4" name="3 MISC_Math converted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dirty="0" smtClean="0"/>
              <a:t>When Hype &amp; Research Collide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5563"/>
            <a:ext cx="9144000" cy="1100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Multitasking</a:t>
            </a:r>
          </a:p>
        </p:txBody>
      </p:sp>
    </p:spTree>
    <p:extLst>
      <p:ext uri="{BB962C8B-B14F-4D97-AF65-F5344CB8AC3E}">
        <p14:creationId xmlns:p14="http://schemas.microsoft.com/office/powerpoint/2010/main" val="1144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dirty="0" smtClean="0"/>
              <a:t>Multitasking: The Myth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8029576" cy="367076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err="1">
                <a:solidFill>
                  <a:schemeClr val="tx1"/>
                </a:solidFill>
              </a:rPr>
              <a:t>Tapscott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1998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multitasking 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Frand</a:t>
            </a:r>
            <a:r>
              <a:rPr lang="en-US" dirty="0">
                <a:solidFill>
                  <a:schemeClr val="tx1"/>
                </a:solidFill>
              </a:rPr>
              <a:t>, 2000 </a:t>
            </a:r>
            <a:r>
              <a:rPr lang="en-US" dirty="0" smtClean="0">
                <a:solidFill>
                  <a:schemeClr val="tx1"/>
                </a:solidFill>
              </a:rPr>
              <a:t>			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multitasking way of life”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Prensky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, 2001		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digital natives accustomed to the twitch-speed, multitasking </a:t>
            </a:r>
            <a:r>
              <a:rPr lang="en-US" dirty="0" smtClean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533" y="6074852"/>
            <a:ext cx="881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Watson, C. E., Terry, K.,&amp; Doolittle, P. (2012). Please read while texting and driving.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Groccia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(Ed.),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To improve the academy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(vol. 31) (pp. 295-310). Bolton, MA: Anchor.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Was Any Research Available?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06081"/>
            <a:ext cx="7610476" cy="2319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“The </a:t>
            </a:r>
            <a:r>
              <a:rPr lang="en-US" sz="2400" dirty="0">
                <a:solidFill>
                  <a:schemeClr val="tx1"/>
                </a:solidFill>
              </a:rPr>
              <a:t>greater the number of objects to which our consciousness is simultaneously extended, the smaller is the intensity with which it is able to consider </a:t>
            </a:r>
            <a:r>
              <a:rPr lang="en-US" sz="2400" dirty="0" smtClean="0">
                <a:solidFill>
                  <a:schemeClr val="tx1"/>
                </a:solidFill>
              </a:rPr>
              <a:t>each.”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			Hamilton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Mansel</a:t>
            </a:r>
            <a:r>
              <a:rPr lang="en-US" sz="2400" dirty="0">
                <a:solidFill>
                  <a:schemeClr val="tx1"/>
                </a:solidFill>
              </a:rPr>
              <a:t>, &amp; </a:t>
            </a:r>
            <a:r>
              <a:rPr lang="en-US" sz="2400" dirty="0" err="1" smtClean="0">
                <a:solidFill>
                  <a:schemeClr val="tx1"/>
                </a:solidFill>
              </a:rPr>
              <a:t>Veitch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7516" y="3919019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1861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012116" y="3691451"/>
            <a:ext cx="927100" cy="9271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590" y="5350933"/>
            <a:ext cx="12107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Attend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9013" y="5350933"/>
            <a:ext cx="12107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Encode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36" y="5350933"/>
            <a:ext cx="12107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859" y="5350933"/>
            <a:ext cx="12107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69282" y="5350933"/>
            <a:ext cx="12107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LTM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8" idx="3"/>
            <a:endCxn id="9" idx="1"/>
          </p:cNvCxnSpPr>
          <p:nvPr/>
        </p:nvCxnSpPr>
        <p:spPr>
          <a:xfrm>
            <a:off x="1566323" y="5535599"/>
            <a:ext cx="59269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69746" y="5542465"/>
            <a:ext cx="59269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73169" y="5556197"/>
            <a:ext cx="59269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976592" y="5535599"/>
            <a:ext cx="59269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75851" y="5155118"/>
            <a:ext cx="763085" cy="763085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877585" y="5154056"/>
            <a:ext cx="763085" cy="763085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Processing and WMC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26592"/>
            <a:ext cx="9144000" cy="10329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84534" y="5990193"/>
            <a:ext cx="165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to 60 by 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1. To what was pledged allegiance?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2. What country was mentioned in the passage?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3. For what does the flag stand?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4. The flag symbolizes how many nations?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5. What deity was mentioned in the passage?</a:t>
            </a:r>
          </a:p>
          <a:p>
            <a:pPr marL="514350" indent="-514350">
              <a:buFont typeface="Wingdings" pitchFamily="-111" charset="2"/>
              <a:buNone/>
              <a:defRPr/>
            </a:pPr>
            <a:endParaRPr lang="en-US" sz="2400" dirty="0">
              <a:solidFill>
                <a:srgbClr val="00000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39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5" name="Straight Connector 4"/>
          <p:cNvCxnSpPr>
            <a:cxnSpLocks noChangeShapeType="1"/>
          </p:cNvCxnSpPr>
          <p:nvPr/>
        </p:nvCxnSpPr>
        <p:spPr bwMode="auto">
          <a:xfrm rot="5400000">
            <a:off x="1303334" y="3738563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16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2133600" y="2510899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55933" y="2900363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26592"/>
            <a:ext cx="9144000" cy="10329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84534" y="5990193"/>
            <a:ext cx="165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to 30 by 1s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1. What are we urged to do in the passage?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2. What was the original name of the drink?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3. What was the subsequent name of the drink?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4. How many actual liquids are mentioned?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5. What was distilled in the passage?</a:t>
            </a:r>
          </a:p>
        </p:txBody>
      </p:sp>
    </p:spTree>
    <p:extLst>
      <p:ext uri="{BB962C8B-B14F-4D97-AF65-F5344CB8AC3E}">
        <p14:creationId xmlns:p14="http://schemas.microsoft.com/office/powerpoint/2010/main" val="8834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>
                <a:cs typeface="Trebuchet MS"/>
              </a:rPr>
              <a:t>Results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284134" y="3663951"/>
            <a:ext cx="533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 rot="5400000">
            <a:off x="1303334" y="3738563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133600" y="2510899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055933" y="2900363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5326592"/>
            <a:ext cx="9144000" cy="10329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23133" y="5990193"/>
            <a:ext cx="182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to 7 by -7s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–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072" y="2595562"/>
            <a:ext cx="3055240" cy="388753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Washing the dishes to wash the dishes.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Teaching the class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t</a:t>
            </a:r>
            <a:r>
              <a:rPr lang="en-US" sz="2400" dirty="0" smtClean="0"/>
              <a:t>o teach the class.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Driving the car to drive the car.</a:t>
            </a:r>
            <a:endParaRPr lang="en-US" sz="2400" dirty="0"/>
          </a:p>
        </p:txBody>
      </p:sp>
      <p:pic>
        <p:nvPicPr>
          <p:cNvPr id="4" name="multitasking car driving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1064" y="2352294"/>
            <a:ext cx="5202936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1. What is a good name like?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2. Why is good name good?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3. What types of odors are "more durable?”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4. Odors are more durable than what?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+mj-lt"/>
                <a:cs typeface="Trebuchet MS"/>
              </a:rPr>
              <a:t>5. What is the general point of the passage?</a:t>
            </a:r>
          </a:p>
        </p:txBody>
      </p:sp>
    </p:spTree>
    <p:extLst>
      <p:ext uri="{BB962C8B-B14F-4D97-AF65-F5344CB8AC3E}">
        <p14:creationId xmlns:p14="http://schemas.microsoft.com/office/powerpoint/2010/main" val="15001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26592"/>
            <a:ext cx="9144000" cy="10329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>
                <a:cs typeface="Trebuchet MS"/>
              </a:rPr>
              <a:t>Results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69478" y="4576763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11433" y="540990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 + 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54365" y="5409902"/>
            <a:ext cx="810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 + 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40549" y="5409902"/>
            <a:ext cx="827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 + 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48920" y="5786139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088235" y="5790902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88589" y="5790902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High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284134" y="3663951"/>
            <a:ext cx="533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Straight Connector 4"/>
          <p:cNvCxnSpPr>
            <a:cxnSpLocks noChangeShapeType="1"/>
          </p:cNvCxnSpPr>
          <p:nvPr/>
        </p:nvCxnSpPr>
        <p:spPr bwMode="auto">
          <a:xfrm rot="5400000">
            <a:off x="1303334" y="3738563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2133600" y="2510899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055933" y="2900363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Multitasking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j-lt"/>
                <a:cs typeface="Trebuchet MS"/>
              </a:rPr>
              <a:t>“The truth to </a:t>
            </a:r>
            <a:r>
              <a:rPr lang="en-US" sz="2400" dirty="0">
                <a:solidFill>
                  <a:srgbClr val="800000"/>
                </a:solidFill>
                <a:latin typeface="+mj-lt"/>
                <a:cs typeface="Trebuchet MS"/>
              </a:rPr>
              <a:t>multitasking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Trebuchet MS"/>
              </a:rPr>
              <a:t> is evident in the empirical studies… humans lack the cognitive, behavioral, and cortical structures necessary to multitask effectively.”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j-lt"/>
                <a:cs typeface="Trebuchet MS"/>
              </a:rPr>
              <a:t>                                 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j-lt"/>
                <a:cs typeface="Trebuchet MS"/>
              </a:rPr>
              <a:t>                      -- Watson, Terry, &amp; Doolittle (2012) </a:t>
            </a:r>
          </a:p>
        </p:txBody>
      </p:sp>
    </p:spTree>
    <p:extLst>
      <p:ext uri="{BB962C8B-B14F-4D97-AF65-F5344CB8AC3E}">
        <p14:creationId xmlns:p14="http://schemas.microsoft.com/office/powerpoint/2010/main" val="15763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dirty="0" smtClean="0"/>
              <a:t>Multitasking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“fMRI technology found that multitasking is not actually a concurrent process, but a sequential one that involves </a:t>
            </a:r>
            <a:r>
              <a:rPr lang="en-US" sz="2400" dirty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task-</a:t>
            </a:r>
            <a:r>
              <a:rPr lang="en-US" sz="2400" dirty="0" smtClean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switching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” </a:t>
            </a:r>
          </a:p>
          <a:p>
            <a:endParaRPr lang="en-US" sz="2400" dirty="0">
              <a:solidFill>
                <a:srgbClr val="000000"/>
              </a:solidFill>
              <a:latin typeface="+mj-lt"/>
              <a:ea typeface="Times New Roman" charset="0"/>
              <a:cs typeface="Trebuchet MS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				--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Charron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 &amp; </a:t>
            </a:r>
            <a:r>
              <a:rPr lang="en-US" sz="2400" dirty="0" err="1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Koechlin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charset="0"/>
                <a:cs typeface="Trebuchet MS"/>
              </a:rPr>
              <a:t>, 2010  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91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Multitasking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“</a:t>
            </a:r>
            <a:r>
              <a:rPr lang="en-US" altLang="ja-JP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There is no evidence that multitasking is a new phenomenon exclusive to digital natives … there is a clear </a:t>
            </a:r>
            <a:r>
              <a:rPr lang="en-US" altLang="ja-JP" sz="2400" dirty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mismatch</a:t>
            </a:r>
            <a:r>
              <a:rPr lang="en-US" altLang="ja-JP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 between the confidence with which [digital native] claims are made and the evidence for such claims.” </a:t>
            </a:r>
          </a:p>
          <a:p>
            <a:endParaRPr lang="en-US" altLang="ja-JP" sz="2400" dirty="0">
              <a:solidFill>
                <a:schemeClr val="tx1"/>
              </a:solidFill>
              <a:latin typeface="+mj-lt"/>
              <a:ea typeface="Times New Roman" charset="0"/>
              <a:cs typeface="Trebuchet MS"/>
            </a:endParaRPr>
          </a:p>
          <a:p>
            <a:pPr>
              <a:buNone/>
            </a:pPr>
            <a:r>
              <a:rPr lang="en-US" altLang="ja-JP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			      -- Bennett, </a:t>
            </a:r>
            <a:r>
              <a:rPr lang="en-US" altLang="ja-JP" sz="2400" dirty="0" err="1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Maton</a:t>
            </a:r>
            <a:r>
              <a:rPr lang="en-US" altLang="ja-JP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 &amp; </a:t>
            </a:r>
            <a:r>
              <a:rPr lang="en-US" altLang="ja-JP" sz="2400" dirty="0" err="1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Kervin</a:t>
            </a:r>
            <a:r>
              <a:rPr lang="en-US" altLang="ja-JP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, 2008</a:t>
            </a:r>
          </a:p>
          <a:p>
            <a:endParaRPr lang="en-US" sz="2400" dirty="0">
              <a:solidFill>
                <a:schemeClr val="tx1"/>
              </a:solidFill>
              <a:latin typeface="+mj-lt"/>
              <a:ea typeface="Times New Roman" charset="0"/>
              <a:cs typeface="Trebuchet MS"/>
            </a:endParaRPr>
          </a:p>
          <a:p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96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A Few Multitasking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8" y="2595562"/>
            <a:ext cx="8602132" cy="3670767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000000"/>
                </a:solidFill>
              </a:rPr>
              <a:t> MT with a laptop in class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retention &amp; class performance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MT </a:t>
            </a:r>
            <a:r>
              <a:rPr lang="en-US" dirty="0" smtClean="0">
                <a:solidFill>
                  <a:srgbClr val="000000"/>
                </a:solidFill>
              </a:rPr>
              <a:t>while studying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class 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performance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800000"/>
                </a:solidFill>
              </a:rPr>
              <a:t> laptop multitasking </a:t>
            </a: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performance by </a:t>
            </a:r>
            <a:r>
              <a:rPr lang="en-US" dirty="0" err="1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multitasker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(11 %)</a:t>
            </a:r>
            <a:endParaRPr lang="en-US" dirty="0">
              <a:solidFill>
                <a:schemeClr val="tx1"/>
              </a:solidFill>
              <a:ea typeface="Wingdings"/>
              <a:cs typeface="Wingdings"/>
              <a:sym typeface="Wingdings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laptop multitasking </a:t>
            </a: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performance </a:t>
            </a:r>
            <a:r>
              <a:rPr lang="en-US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by </a:t>
            </a:r>
            <a:r>
              <a:rPr lang="en-US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nearby peers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(17 %)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MT associated with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self-regulatory behaviors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FB associated with </a:t>
            </a: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MT associated with </a:t>
            </a: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class performance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663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(Judd, 2013; Junco &amp; Cotton, 2011; Sana, Weston,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Cepeda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2012; Zhang, 2015)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 lIns="457200">
            <a:normAutofit/>
          </a:bodyPr>
          <a:lstStyle/>
          <a:p>
            <a:r>
              <a:rPr lang="en-US" dirty="0" smtClean="0"/>
              <a:t>Accounting Students &amp; Professionals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96167" y="1711766"/>
            <a:ext cx="1875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24 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years old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6534" y="1711766"/>
            <a:ext cx="272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50 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years old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3246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Negangard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Ozlanski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Pyzoha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&amp; Doolittle 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2015)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4"/>
          <p:cNvCxnSpPr>
            <a:cxnSpLocks noChangeShapeType="1"/>
          </p:cNvCxnSpPr>
          <p:nvPr/>
        </p:nvCxnSpPr>
        <p:spPr bwMode="auto">
          <a:xfrm flipH="1">
            <a:off x="1903419" y="2336811"/>
            <a:ext cx="1587" cy="2363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755781" y="4699011"/>
            <a:ext cx="27511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A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Basic Math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371609" y="2167474"/>
            <a:ext cx="52580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10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8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6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4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2400" dirty="0" smtClean="0">
                <a:latin typeface="+mj-lt"/>
              </a:rPr>
              <a:t>2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+mj-lt"/>
              </a:rPr>
              <a:t>  0</a:t>
            </a:r>
            <a:endParaRPr lang="en-US" sz="2400" dirty="0"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14606" y="2565411"/>
            <a:ext cx="533400" cy="213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81606" y="4013211"/>
            <a:ext cx="5334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405319" y="4699011"/>
            <a:ext cx="27511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B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Applied Math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00406" y="2641611"/>
            <a:ext cx="533400" cy="2057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867406" y="3937011"/>
            <a:ext cx="5334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6200000">
            <a:off x="1944694" y="3770323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Students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16200000">
            <a:off x="2363794" y="3478223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Professionals</a:t>
            </a:r>
          </a:p>
        </p:txBody>
      </p:sp>
      <p:cxnSp>
        <p:nvCxnSpPr>
          <p:cNvPr id="18" name="Straight Connector 6"/>
          <p:cNvCxnSpPr>
            <a:cxnSpLocks noChangeShapeType="1"/>
          </p:cNvCxnSpPr>
          <p:nvPr/>
        </p:nvCxnSpPr>
        <p:spPr bwMode="auto">
          <a:xfrm>
            <a:off x="1905006" y="4699011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393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 lIns="1188720">
            <a:normAutofit/>
          </a:bodyPr>
          <a:lstStyle/>
          <a:p>
            <a:r>
              <a:rPr lang="en-US" dirty="0" smtClean="0"/>
              <a:t>Students &amp; Faculty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2640" y="1711766"/>
            <a:ext cx="1875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latin typeface="+mj-lt"/>
              </a:rPr>
              <a:t>19 years old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2370" y="1711766"/>
            <a:ext cx="1629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latin typeface="+mj-lt"/>
              </a:rPr>
              <a:t>41 years old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3246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Doolittle 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2015)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9" name="Straight Connector 4"/>
          <p:cNvCxnSpPr>
            <a:cxnSpLocks noChangeShapeType="1"/>
          </p:cNvCxnSpPr>
          <p:nvPr/>
        </p:nvCxnSpPr>
        <p:spPr bwMode="auto">
          <a:xfrm flipH="1">
            <a:off x="1937287" y="2328344"/>
            <a:ext cx="1587" cy="2363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15074" y="4690544"/>
            <a:ext cx="23002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A</a:t>
            </a:r>
          </a:p>
          <a:p>
            <a:pPr algn="ctr">
              <a:defRPr/>
            </a:pPr>
            <a:endParaRPr lang="en-US" sz="2200" dirty="0">
              <a:latin typeface="+mj-lt"/>
            </a:endParaRP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1413944" y="2202922"/>
            <a:ext cx="52580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10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8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6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4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2400" dirty="0" smtClean="0">
                <a:latin typeface="+mj-lt"/>
              </a:rPr>
              <a:t>2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+mj-lt"/>
              </a:rPr>
              <a:t>  0</a:t>
            </a:r>
            <a:endParaRPr lang="en-US" sz="2400" dirty="0">
              <a:latin typeface="+mj-lt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48474" y="2937944"/>
            <a:ext cx="5334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215474" y="3699944"/>
            <a:ext cx="533400" cy="990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4664612" y="4690544"/>
            <a:ext cx="23002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B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Survey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234274" y="3014144"/>
            <a:ext cx="533400" cy="167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901274" y="3699944"/>
            <a:ext cx="533400" cy="990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16200000">
            <a:off x="1978562" y="3761856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Students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6200000">
            <a:off x="2778662" y="3850756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 Faculty</a:t>
            </a:r>
          </a:p>
        </p:txBody>
      </p:sp>
      <p:cxnSp>
        <p:nvCxnSpPr>
          <p:cNvPr id="33" name="Straight Connector 6"/>
          <p:cNvCxnSpPr>
            <a:cxnSpLocks noChangeShapeType="1"/>
          </p:cNvCxnSpPr>
          <p:nvPr/>
        </p:nvCxnSpPr>
        <p:spPr bwMode="auto">
          <a:xfrm>
            <a:off x="1938874" y="4690544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494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Multitasking, Teaching,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1100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ea typeface="Times New Roman" charset="0"/>
                <a:cs typeface="Trebuchet MS"/>
              </a:rPr>
              <a:t>Students 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need to be </a:t>
            </a:r>
            <a:r>
              <a:rPr lang="en-US" sz="2400" dirty="0">
                <a:solidFill>
                  <a:srgbClr val="800000"/>
                </a:solidFill>
                <a:ea typeface="Times New Roman" charset="0"/>
                <a:cs typeface="Trebuchet MS"/>
              </a:rPr>
              <a:t>conscious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 of multitasking - multitasking decreases learning and performance.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ea typeface="Times New Roman" charset="0"/>
                <a:cs typeface="Trebuchet MS"/>
              </a:rPr>
              <a:t>Students 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need to create non-multitasking environments in which to read, plan, &amp; think – be </a:t>
            </a:r>
            <a:r>
              <a:rPr lang="en-US" sz="2400" dirty="0">
                <a:solidFill>
                  <a:srgbClr val="800000"/>
                </a:solidFill>
                <a:ea typeface="Times New Roman" charset="0"/>
                <a:cs typeface="Trebuchet MS"/>
              </a:rPr>
              <a:t>self-regulated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.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ea typeface="Times New Roman" charset="0"/>
                <a:cs typeface="Trebuchet MS"/>
              </a:rPr>
              <a:t>Students 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should foster automaticity and expertise though </a:t>
            </a:r>
            <a:r>
              <a:rPr lang="en-US" sz="2400" dirty="0">
                <a:solidFill>
                  <a:srgbClr val="800000"/>
                </a:solidFill>
                <a:ea typeface="Times New Roman" charset="0"/>
                <a:cs typeface="Trebuchet MS"/>
              </a:rPr>
              <a:t>practice and feedback </a:t>
            </a:r>
            <a:r>
              <a:rPr lang="en-US" sz="2400" dirty="0">
                <a:solidFill>
                  <a:schemeClr val="tx1"/>
                </a:solidFill>
                <a:ea typeface="Times New Roman" charset="0"/>
                <a:cs typeface="Trebuchet MS"/>
              </a:rPr>
              <a:t>to reduce the effects of multitasking</a:t>
            </a:r>
            <a:r>
              <a:rPr lang="en-US" sz="2400" dirty="0" smtClean="0">
                <a:solidFill>
                  <a:schemeClr val="tx1"/>
                </a:solidFill>
                <a:ea typeface="Times New Roman" charset="0"/>
                <a:cs typeface="Trebuchet MS"/>
              </a:rPr>
              <a:t>.</a:t>
            </a:r>
            <a:endParaRPr lang="en-US" sz="2400" dirty="0">
              <a:solidFill>
                <a:schemeClr val="tx1"/>
              </a:solidFill>
              <a:ea typeface="Times New Roman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403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Multitasking, Learning, &amp;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Faculty need to be </a:t>
            </a:r>
            <a:r>
              <a:rPr lang="en-US" sz="2400" dirty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conscious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 of multitasking - multitasking decreases learning and performance.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Faculty need to</a:t>
            </a:r>
            <a:r>
              <a:rPr lang="en-US" sz="2400" dirty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 scaffold 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students’ learning when multitasking is likely to be necessary.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Faculty should foster automaticity and expertise though </a:t>
            </a:r>
            <a:r>
              <a:rPr lang="en-US" sz="2400" dirty="0">
                <a:solidFill>
                  <a:srgbClr val="800000"/>
                </a:solidFill>
                <a:latin typeface="+mj-lt"/>
                <a:ea typeface="Times New Roman" charset="0"/>
                <a:cs typeface="Trebuchet MS"/>
              </a:rPr>
              <a:t>practice and feedback 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charset="0"/>
                <a:cs typeface="Trebuchet MS"/>
              </a:rPr>
              <a:t>to reduce the effects of multitasking.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j-lt"/>
              <a:ea typeface="Times New Roman" charset="0"/>
              <a:cs typeface="Trebuchet MS"/>
            </a:endParaRPr>
          </a:p>
          <a:p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>
          <a:xfrm>
            <a:off x="0" y="6266329"/>
            <a:ext cx="9144000" cy="581042"/>
          </a:xfrm>
          <a:prstGeom prst="actionButtonBlank">
            <a:avLst/>
          </a:prstGeom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– The Basics</a:t>
            </a:r>
            <a:endParaRPr lang="en-US" dirty="0"/>
          </a:p>
        </p:txBody>
      </p:sp>
      <p:pic>
        <p:nvPicPr>
          <p:cNvPr id="4" name="Picture 3" descr="VT10651_623752-s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54" y="2798540"/>
            <a:ext cx="3443226" cy="228282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2104" y="3030224"/>
            <a:ext cx="3666744" cy="1898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Mindfulness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is being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ea typeface="+mn-ea"/>
                <a:cs typeface="Trebuchet MS"/>
              </a:rPr>
              <a:t> present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,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ea typeface="+mn-ea"/>
                <a:cs typeface="Trebuchet MS"/>
              </a:rPr>
              <a:t>conscious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 &amp;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uLnTx/>
                <a:uFillTx/>
                <a:ea typeface="+mn-ea"/>
                <a:cs typeface="Trebuchet MS"/>
              </a:rPr>
              <a:t>aware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ea typeface="+mn-ea"/>
                <a:cs typeface="Trebuchet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6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Wandering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48" y="3200400"/>
            <a:ext cx="55001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3044" y="2480734"/>
            <a:ext cx="1756829" cy="699586"/>
            <a:chOff x="5706537" y="2480734"/>
            <a:chExt cx="1756829" cy="699586"/>
          </a:xfrm>
        </p:grpSpPr>
        <p:sp>
          <p:nvSpPr>
            <p:cNvPr id="7" name="TextBox 6"/>
            <p:cNvSpPr txBox="1"/>
            <p:nvPr/>
          </p:nvSpPr>
          <p:spPr>
            <a:xfrm>
              <a:off x="5947833" y="2533989"/>
              <a:ext cx="1515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Mind</a:t>
              </a:r>
            </a:p>
            <a:p>
              <a:pPr algn="ctr"/>
              <a:r>
                <a:rPr lang="en-US" dirty="0" smtClean="0"/>
                <a:t>Wandering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6537" y="2480734"/>
              <a:ext cx="34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↓</a:t>
              </a:r>
              <a:endParaRPr lang="en-US" sz="3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074911" y="2491652"/>
            <a:ext cx="1883812" cy="688669"/>
            <a:chOff x="7133188" y="2491652"/>
            <a:chExt cx="1883812" cy="688669"/>
          </a:xfrm>
        </p:grpSpPr>
        <p:sp>
          <p:nvSpPr>
            <p:cNvPr id="8" name="TextBox 7"/>
            <p:cNvSpPr txBox="1"/>
            <p:nvPr/>
          </p:nvSpPr>
          <p:spPr>
            <a:xfrm>
              <a:off x="7357534" y="2533990"/>
              <a:ext cx="1659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Task</a:t>
              </a:r>
            </a:p>
            <a:p>
              <a:pPr algn="ctr"/>
              <a:r>
                <a:rPr lang="en-US" dirty="0" smtClean="0"/>
                <a:t>Performance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3188" y="2491652"/>
              <a:ext cx="397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↑</a:t>
              </a:r>
              <a:endParaRPr lang="en-US" sz="3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671743" y="2573866"/>
            <a:ext cx="5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→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5496" y="482598"/>
            <a:ext cx="2900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shift from an 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ongoing activity to 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task-unrelated thoughts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935131" y="1608656"/>
            <a:ext cx="0" cy="75353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35131" y="3357042"/>
            <a:ext cx="0" cy="75353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27867" y="4436545"/>
            <a:ext cx="5811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 ↑ task complexity → ↓ mind wandering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      ↑ task difficulty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→ ↓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mind wandering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        ↑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task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interest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→ ↓ mind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wandering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       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↑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boredom →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↑ mind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wandering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	 ↑ time on task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→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↑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mind wandering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↑ pre-existing concerns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→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↑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mind wandering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6507480"/>
            <a:ext cx="914400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(Hollis &amp; Was, 2016; </a:t>
            </a:r>
            <a:r>
              <a:rPr lang="en-US" sz="1600" dirty="0" err="1" smtClean="0">
                <a:solidFill>
                  <a:schemeClr val="bg1"/>
                </a:solidFill>
              </a:rPr>
              <a:t>Jha</a:t>
            </a:r>
            <a:r>
              <a:rPr lang="en-US" sz="1600" dirty="0" smtClean="0">
                <a:solidFill>
                  <a:schemeClr val="bg1"/>
                </a:solidFill>
              </a:rPr>
              <a:t> et al., 2010; </a:t>
            </a:r>
            <a:r>
              <a:rPr lang="en-US" sz="1600" dirty="0" err="1" smtClean="0">
                <a:solidFill>
                  <a:schemeClr val="bg1"/>
                </a:solidFill>
              </a:rPr>
              <a:t>McVay</a:t>
            </a:r>
            <a:r>
              <a:rPr lang="en-US" sz="1600" dirty="0" smtClean="0">
                <a:solidFill>
                  <a:schemeClr val="bg1"/>
                </a:solidFill>
              </a:rPr>
              <a:t> &amp; Kane, 2010; </a:t>
            </a:r>
            <a:r>
              <a:rPr lang="en-US" sz="1600" dirty="0" err="1" smtClean="0">
                <a:solidFill>
                  <a:schemeClr val="bg1"/>
                </a:solidFill>
              </a:rPr>
              <a:t>Mrazek</a:t>
            </a:r>
            <a:r>
              <a:rPr lang="en-US" sz="1600" dirty="0" smtClean="0">
                <a:solidFill>
                  <a:schemeClr val="bg1"/>
                </a:solidFill>
              </a:rPr>
              <a:t> et al., 2013)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4.07407E-6 L 1.00868 4.07407E-6 " pathEditMode="relative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Wandering Probe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I am focused on the task.		</a:t>
            </a:r>
            <a:r>
              <a:rPr lang="en-US" dirty="0" smtClean="0">
                <a:solidFill>
                  <a:srgbClr val="0070C0"/>
                </a:solidFill>
              </a:rPr>
              <a:t>Raise your hand.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My mind as wandering.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1612</TotalTime>
  <Words>2051</Words>
  <Application>Microsoft Macintosh PowerPoint</Application>
  <PresentationFormat>On-screen Show (4:3)</PresentationFormat>
  <Paragraphs>485</Paragraphs>
  <Slides>59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Calibri</vt:lpstr>
      <vt:lpstr>Century Gothic</vt:lpstr>
      <vt:lpstr>Helvetica</vt:lpstr>
      <vt:lpstr>ＭＳ Ｐゴシック</vt:lpstr>
      <vt:lpstr>ＭＳ ゴシック</vt:lpstr>
      <vt:lpstr>Times New Roman</vt:lpstr>
      <vt:lpstr>Trebuchet MS</vt:lpstr>
      <vt:lpstr>Wingdings</vt:lpstr>
      <vt:lpstr>Wingdings 2</vt:lpstr>
      <vt:lpstr>Arial</vt:lpstr>
      <vt:lpstr>Perception</vt:lpstr>
      <vt:lpstr>Working Memory &amp; Mindfulness</vt:lpstr>
      <vt:lpstr>Agenda</vt:lpstr>
      <vt:lpstr>PowerPoint Presentation</vt:lpstr>
      <vt:lpstr>PowerPoint Presentation</vt:lpstr>
      <vt:lpstr>Mindfulness – The Basics</vt:lpstr>
      <vt:lpstr>Mindfulness – The Basics</vt:lpstr>
      <vt:lpstr>Mind Wandering</vt:lpstr>
      <vt:lpstr>PowerPoint Presentation</vt:lpstr>
      <vt:lpstr>Mind Wandering Probe</vt:lpstr>
      <vt:lpstr>Becoming Mindful</vt:lpstr>
      <vt:lpstr>Benefits of Mindfulness</vt:lpstr>
      <vt:lpstr>Mindfulness and Learning</vt:lpstr>
      <vt:lpstr>Mindfulness and Learning</vt:lpstr>
      <vt:lpstr>PowerPoint Presentation</vt:lpstr>
      <vt:lpstr>Working Memory Capacity</vt:lpstr>
      <vt:lpstr>PowerPoint Presentation</vt:lpstr>
      <vt:lpstr>Short-Term Memory</vt:lpstr>
      <vt:lpstr>Working Memory Capacity</vt:lpstr>
      <vt:lpstr>Mind Wandering Probe</vt:lpstr>
      <vt:lpstr>Mindfulness &amp; Working Memory</vt:lpstr>
      <vt:lpstr>Working Memory Capacity</vt:lpstr>
      <vt:lpstr>Working Memory Capacity</vt:lpstr>
      <vt:lpstr>Working Memory Capacity</vt:lpstr>
      <vt:lpstr>Working Memory Capacity</vt:lpstr>
      <vt:lpstr>Working Memory Capacity</vt:lpstr>
      <vt:lpstr>Working Memory Capacity</vt:lpstr>
      <vt:lpstr>Working Memory Capacity</vt:lpstr>
      <vt:lpstr>Working Memory Capacity</vt:lpstr>
      <vt:lpstr>Working Memory Capacity</vt:lpstr>
      <vt:lpstr>Mind Wandering Probe</vt:lpstr>
      <vt:lpstr>Working Memory Capacity</vt:lpstr>
      <vt:lpstr>Working Memory Capacity</vt:lpstr>
      <vt:lpstr>Working Memory Capacity</vt:lpstr>
      <vt:lpstr>Working Memory Capacity</vt:lpstr>
      <vt:lpstr>PowerPoint Presentation</vt:lpstr>
      <vt:lpstr>PowerPoint Presentation</vt:lpstr>
      <vt:lpstr>Mindfulness Strategies</vt:lpstr>
      <vt:lpstr>Mindfulness Strategies</vt:lpstr>
      <vt:lpstr>Be Attentive + Mindful + Engaged</vt:lpstr>
      <vt:lpstr>Working Memory &amp; Mindfulness</vt:lpstr>
      <vt:lpstr>PowerPoint Presentation</vt:lpstr>
      <vt:lpstr>When Hype &amp; Research Collide</vt:lpstr>
      <vt:lpstr>Multitasking: The Myth</vt:lpstr>
      <vt:lpstr>Was Any Research Available?</vt:lpstr>
      <vt:lpstr>Processing and WMC</vt:lpstr>
      <vt:lpstr>PowerPoint Presentation</vt:lpstr>
      <vt:lpstr>Results</vt:lpstr>
      <vt:lpstr>PowerPoint Presentation</vt:lpstr>
      <vt:lpstr>Results</vt:lpstr>
      <vt:lpstr>PowerPoint Presentation</vt:lpstr>
      <vt:lpstr>Results</vt:lpstr>
      <vt:lpstr>Multitasking and Research</vt:lpstr>
      <vt:lpstr>Multitasking and Research</vt:lpstr>
      <vt:lpstr>Multitasking and Research</vt:lpstr>
      <vt:lpstr>A Few Multitasking Results</vt:lpstr>
      <vt:lpstr>Accounting Students &amp; Professionals</vt:lpstr>
      <vt:lpstr>Students &amp; Faculty</vt:lpstr>
      <vt:lpstr>Multitasking, Teaching, and Learning</vt:lpstr>
      <vt:lpstr>Multitasking, Learning, &amp; Technology</vt:lpstr>
    </vt:vector>
  </TitlesOfParts>
  <Company>Virginia 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 &amp; Working Memory</dc:title>
  <dc:creator>Peter Doolittle</dc:creator>
  <cp:lastModifiedBy>Microsoft Office User</cp:lastModifiedBy>
  <cp:revision>171</cp:revision>
  <cp:lastPrinted>2015-06-27T05:17:37Z</cp:lastPrinted>
  <dcterms:created xsi:type="dcterms:W3CDTF">2015-06-27T00:25:06Z</dcterms:created>
  <dcterms:modified xsi:type="dcterms:W3CDTF">2016-05-10T04:27:47Z</dcterms:modified>
</cp:coreProperties>
</file>