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48"/>
  </p:notesMasterIdLst>
  <p:handoutMasterIdLst>
    <p:handoutMasterId r:id="rId49"/>
  </p:handoutMasterIdLst>
  <p:sldIdLst>
    <p:sldId id="503" r:id="rId2"/>
    <p:sldId id="509" r:id="rId3"/>
    <p:sldId id="510" r:id="rId4"/>
    <p:sldId id="560" r:id="rId5"/>
    <p:sldId id="559" r:id="rId6"/>
    <p:sldId id="504" r:id="rId7"/>
    <p:sldId id="551" r:id="rId8"/>
    <p:sldId id="541" r:id="rId9"/>
    <p:sldId id="552" r:id="rId10"/>
    <p:sldId id="543" r:id="rId11"/>
    <p:sldId id="553" r:id="rId12"/>
    <p:sldId id="545" r:id="rId13"/>
    <p:sldId id="546" r:id="rId14"/>
    <p:sldId id="547" r:id="rId15"/>
    <p:sldId id="548" r:id="rId16"/>
    <p:sldId id="561" r:id="rId17"/>
    <p:sldId id="507" r:id="rId18"/>
    <p:sldId id="558" r:id="rId19"/>
    <p:sldId id="539" r:id="rId20"/>
    <p:sldId id="554" r:id="rId21"/>
    <p:sldId id="555" r:id="rId22"/>
    <p:sldId id="556" r:id="rId23"/>
    <p:sldId id="562" r:id="rId24"/>
    <p:sldId id="563" r:id="rId25"/>
    <p:sldId id="564" r:id="rId26"/>
    <p:sldId id="557" r:id="rId27"/>
    <p:sldId id="568" r:id="rId28"/>
    <p:sldId id="566" r:id="rId29"/>
    <p:sldId id="567" r:id="rId30"/>
    <p:sldId id="569" r:id="rId31"/>
    <p:sldId id="578" r:id="rId32"/>
    <p:sldId id="570" r:id="rId33"/>
    <p:sldId id="571" r:id="rId34"/>
    <p:sldId id="572" r:id="rId35"/>
    <p:sldId id="573" r:id="rId36"/>
    <p:sldId id="574" r:id="rId37"/>
    <p:sldId id="575" r:id="rId38"/>
    <p:sldId id="580" r:id="rId39"/>
    <p:sldId id="581" r:id="rId40"/>
    <p:sldId id="583" r:id="rId41"/>
    <p:sldId id="584" r:id="rId42"/>
    <p:sldId id="579" r:id="rId43"/>
    <p:sldId id="586" r:id="rId44"/>
    <p:sldId id="576" r:id="rId45"/>
    <p:sldId id="577" r:id="rId46"/>
    <p:sldId id="585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9AC28E"/>
    <a:srgbClr val="EBEBEB"/>
    <a:srgbClr val="FCAE28"/>
    <a:srgbClr val="726B02"/>
    <a:srgbClr val="094517"/>
    <a:srgbClr val="008000"/>
    <a:srgbClr val="FFFF00"/>
    <a:srgbClr val="333333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20" y="-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12"/>
    </p:cViewPr>
  </p:sorterViewPr>
  <p:notesViewPr>
    <p:cSldViewPr snapToGrid="0" snapToObjects="1">
      <p:cViewPr varScale="1">
        <p:scale>
          <a:sx n="81" d="100"/>
          <a:sy n="81" d="100"/>
        </p:scale>
        <p:origin x="-3952" y="-1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90A32436-9F2C-C641-9BFC-063E73777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9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E1C1B6E4-4051-4C45-8D55-A2251DFA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00D1C-7B3E-B246-94AC-7F076352AB2B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-128"/>
                <a:cs typeface="ＭＳ Ｐゴシック" charset="-128"/>
              </a:rPr>
              <a:t>Peter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Tell story</a:t>
            </a:r>
            <a:r>
              <a:rPr lang="en-US" baseline="0" dirty="0" smtClean="0"/>
              <a:t> of first class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C1B6E4-4051-4C45-8D55-A2251DFAF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1E78D-8DA8-4748-BB81-CCFAF5DAF44C}" type="slidenum">
              <a:rPr lang="en-US"/>
              <a:pPr/>
              <a:t>13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5B13A-01D5-4645-B561-A6FF0BA2116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5B13A-01D5-4645-B561-A6FF0BA2116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2BCF5-E175-0048-9CE1-48E9A5DC8991}" type="slidenum">
              <a:rPr lang="en-US"/>
              <a:pPr/>
              <a:t>17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57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5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61D3-D199-1644-B94A-C30C1D8E87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5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FCE0FD-72AD-CF45-A3FD-57A422556E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1C16F-0680-CF4B-95F6-F930F0A6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54B68-0376-6A41-9308-67812999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F3097-2D1E-CF4E-B247-07004504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C5645-2117-6143-A16D-EF06E387C5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5FA8E-0623-4E46-BAC7-43BE53A084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05553-3EC1-794B-9074-EE5CF15C7D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CD62B-DE5F-B143-B15B-92F17D3A8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4B94-951E-FE4F-B6B2-4701161C0C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F7F7-B936-A943-9FC2-724C89F15A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9DE74F-FAC6-AF41-91D3-6CD2054B68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xmlns:p14="http://schemas.microsoft.com/office/powerpoint/2010/main"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1676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4200" b="0" spc="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Fair and Defensible Grading</a:t>
            </a:r>
            <a:br>
              <a:rPr lang="en-US" sz="4200" b="0" spc="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</a:br>
            <a:r>
              <a:rPr lang="en-US" sz="2000" b="0" spc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Strategies for Enhancing Student Learning and Assessment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144000" cy="19050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Peter E. </a:t>
            </a:r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Doolittle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Assistant Provost of Teaching and Learning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Executive Director, Center 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for Instructional Development and Educational </a:t>
            </a:r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Research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Professor, Educational Psychology, Department of Learning Sciences &amp; Technology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Virginia Tech • Blacksburg • Virginia</a:t>
            </a:r>
          </a:p>
        </p:txBody>
      </p:sp>
      <p:pic>
        <p:nvPicPr>
          <p:cNvPr id="3" name="Picture 2" descr="pic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2618362" cy="1737360"/>
          </a:xfrm>
          <a:prstGeom prst="rect">
            <a:avLst/>
          </a:prstGeom>
        </p:spPr>
      </p:pic>
      <p:pic>
        <p:nvPicPr>
          <p:cNvPr id="5" name="Picture 4" descr="pic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38400"/>
            <a:ext cx="2590800" cy="1725168"/>
          </a:xfrm>
          <a:prstGeom prst="rect">
            <a:avLst/>
          </a:prstGeom>
        </p:spPr>
      </p:pic>
      <p:pic>
        <p:nvPicPr>
          <p:cNvPr id="7" name="Picture 6" descr="pi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2590800" cy="1734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CAE28"/>
                </a:solidFill>
                <a:latin typeface="+mn-lt"/>
              </a:rPr>
              <a:t>http://</a:t>
            </a:r>
            <a:r>
              <a:rPr lang="en-US" sz="2800" dirty="0" err="1">
                <a:solidFill>
                  <a:srgbClr val="FCAE28"/>
                </a:solidFill>
                <a:latin typeface="+mn-lt"/>
              </a:rPr>
              <a:t>www.cider.vt.edu</a:t>
            </a:r>
            <a:r>
              <a:rPr lang="en-US" sz="2800" dirty="0">
                <a:solidFill>
                  <a:srgbClr val="FCAE28"/>
                </a:solidFill>
                <a:latin typeface="+mn-lt"/>
              </a:rPr>
              <a:t>/temp/grading2.pdf</a:t>
            </a:r>
          </a:p>
        </p:txBody>
      </p:sp>
    </p:spTree>
    <p:extLst>
      <p:ext uri="{BB962C8B-B14F-4D97-AF65-F5344CB8AC3E}">
        <p14:creationId xmlns:p14="http://schemas.microsoft.com/office/powerpoint/2010/main" val="24509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Results</a:t>
            </a:r>
          </a:p>
        </p:txBody>
      </p:sp>
      <p:cxnSp>
        <p:nvCxnSpPr>
          <p:cNvPr id="40963" name="Straight Connector 4"/>
          <p:cNvCxnSpPr>
            <a:cxnSpLocks noChangeShapeType="1"/>
          </p:cNvCxnSpPr>
          <p:nvPr/>
        </p:nvCxnSpPr>
        <p:spPr bwMode="auto">
          <a:xfrm rot="5400000">
            <a:off x="609601" y="3276600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964" name="Straight Connector 6"/>
          <p:cNvCxnSpPr>
            <a:cxnSpLocks noChangeShapeType="1"/>
          </p:cNvCxnSpPr>
          <p:nvPr/>
        </p:nvCxnSpPr>
        <p:spPr bwMode="auto">
          <a:xfrm>
            <a:off x="1752600" y="4419600"/>
            <a:ext cx="5791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2133600" y="4419600"/>
            <a:ext cx="4133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Task A        </a:t>
            </a:r>
            <a:r>
              <a:rPr lang="en-US" dirty="0" smtClean="0"/>
              <a:t>        </a:t>
            </a:r>
            <a:r>
              <a:rPr lang="en-US" dirty="0"/>
              <a:t>Task B        </a:t>
            </a:r>
            <a:r>
              <a:rPr lang="en-US" dirty="0" smtClean="0"/>
              <a:t>      </a:t>
            </a:r>
            <a:r>
              <a:rPr lang="en-US" dirty="0"/>
              <a:t>Task C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1338263" y="2057400"/>
            <a:ext cx="31259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62200" y="2438400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0" y="3200400"/>
            <a:ext cx="533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051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#2 – Task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167284" cy="130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CAE28"/>
                </a:solidFill>
              </a:rPr>
              <a:t>Directions: </a:t>
            </a:r>
            <a:r>
              <a:rPr lang="en-US" sz="2400" dirty="0" smtClean="0"/>
              <a:t>Count from 100 down to 2 by subtracting </a:t>
            </a:r>
            <a:r>
              <a:rPr lang="en-US" sz="2400" dirty="0"/>
              <a:t>7</a:t>
            </a:r>
            <a:r>
              <a:rPr lang="en-US" sz="2400" dirty="0" smtClean="0"/>
              <a:t>s, writing down the math. 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2057400"/>
            <a:ext cx="8153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1. What is a good name like?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2. Why is good name good?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3. What types of odors are "more durable?”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4. Odors are more durable than what?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5. What is the general point of the passage?</a:t>
            </a:r>
            <a:endParaRPr lang="en-US" sz="2400" dirty="0" smtClean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260540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Results</a:t>
            </a:r>
          </a:p>
        </p:txBody>
      </p:sp>
      <p:cxnSp>
        <p:nvCxnSpPr>
          <p:cNvPr id="43011" name="Straight Connector 4"/>
          <p:cNvCxnSpPr>
            <a:cxnSpLocks noChangeShapeType="1"/>
          </p:cNvCxnSpPr>
          <p:nvPr/>
        </p:nvCxnSpPr>
        <p:spPr bwMode="auto">
          <a:xfrm rot="5400000">
            <a:off x="609601" y="3276600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3012" name="Straight Connector 6"/>
          <p:cNvCxnSpPr>
            <a:cxnSpLocks noChangeShapeType="1"/>
          </p:cNvCxnSpPr>
          <p:nvPr/>
        </p:nvCxnSpPr>
        <p:spPr bwMode="auto">
          <a:xfrm>
            <a:off x="1752600" y="4419600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2133600" y="4419600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Task A          Task B          Task C</a:t>
            </a:r>
          </a:p>
        </p:txBody>
      </p:sp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1338263" y="1981200"/>
            <a:ext cx="31259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05934" y="2438400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14800" y="3200400"/>
            <a:ext cx="533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67400" y="4114800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01863" y="5105400"/>
            <a:ext cx="92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+ 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5105400"/>
            <a:ext cx="92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+ 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5000" y="5105400"/>
            <a:ext cx="922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+ C</a:t>
            </a:r>
          </a:p>
        </p:txBody>
      </p:sp>
    </p:spTree>
    <p:extLst>
      <p:ext uri="{BB962C8B-B14F-4D97-AF65-F5344CB8AC3E}">
        <p14:creationId xmlns:p14="http://schemas.microsoft.com/office/powerpoint/2010/main" val="35865480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rebuchet MS"/>
                <a:cs typeface="Trebuchet MS"/>
              </a:rPr>
              <a:t>Multitasking and Research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32004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>
                <a:latin typeface="Trebuchet MS"/>
                <a:cs typeface="Trebuchet MS"/>
              </a:rPr>
              <a:t>“The truth to multitasking is evident in the empirical studies… </a:t>
            </a:r>
            <a:r>
              <a:rPr lang="en-US" dirty="0" smtClean="0">
                <a:solidFill>
                  <a:srgbClr val="FFFF00"/>
                </a:solidFill>
                <a:latin typeface="Trebuchet MS"/>
                <a:cs typeface="Trebuchet MS"/>
              </a:rPr>
              <a:t>humans lack </a:t>
            </a:r>
            <a:r>
              <a:rPr lang="en-US" dirty="0" smtClean="0">
                <a:latin typeface="Trebuchet MS"/>
                <a:cs typeface="Trebuchet MS"/>
              </a:rPr>
              <a:t>the cognitive, behavioral, and cortical structures necessary to multitask effectively.”</a:t>
            </a:r>
          </a:p>
          <a:p>
            <a:pPr eaLnBrk="1" hangingPunct="1">
              <a:buNone/>
            </a:pPr>
            <a:r>
              <a:rPr lang="en-US" sz="2400" dirty="0" smtClean="0">
                <a:latin typeface="Trebuchet MS"/>
                <a:cs typeface="Trebuchet MS"/>
              </a:rPr>
              <a:t>                                 </a:t>
            </a:r>
            <a:endParaRPr lang="en-US" dirty="0" smtClean="0">
              <a:latin typeface="Trebuchet MS"/>
              <a:cs typeface="Trebuchet MS"/>
            </a:endParaRPr>
          </a:p>
          <a:p>
            <a:pPr eaLnBrk="1" hangingPunct="1">
              <a:buNone/>
            </a:pPr>
            <a:r>
              <a:rPr lang="en-US" dirty="0" smtClean="0">
                <a:latin typeface="Trebuchet MS"/>
                <a:cs typeface="Trebuchet MS"/>
              </a:rPr>
              <a:t>                      -- Watson, Terry, &amp; Doolittle (2012) </a:t>
            </a:r>
          </a:p>
        </p:txBody>
      </p:sp>
    </p:spTree>
    <p:extLst>
      <p:ext uri="{BB962C8B-B14F-4D97-AF65-F5344CB8AC3E}">
        <p14:creationId xmlns:p14="http://schemas.microsoft.com/office/powerpoint/2010/main" val="23128920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rebuchet MS"/>
                <a:cs typeface="Trebuchet MS"/>
              </a:rPr>
              <a:t>Multitasking and Research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229600" cy="43434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“</a:t>
            </a:r>
            <a:r>
              <a:rPr lang="en-US" dirty="0" err="1" smtClean="0">
                <a:latin typeface="Trebuchet MS"/>
                <a:ea typeface="Times New Roman" charset="0"/>
                <a:cs typeface="Trebuchet MS"/>
              </a:rPr>
              <a:t>fMRI</a:t>
            </a: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 technology found that multitasking is not actually a concurrent process, but a sequential one that involves </a:t>
            </a:r>
            <a:r>
              <a:rPr lang="en-US" dirty="0" smtClean="0">
                <a:solidFill>
                  <a:srgbClr val="FFFF00"/>
                </a:solidFill>
                <a:latin typeface="Trebuchet MS"/>
                <a:ea typeface="Times New Roman" charset="0"/>
                <a:cs typeface="Trebuchet MS"/>
              </a:rPr>
              <a:t>task-switching</a:t>
            </a:r>
            <a:r>
              <a:rPr lang="en-US" dirty="0" smtClean="0">
                <a:solidFill>
                  <a:srgbClr val="FFFFFF"/>
                </a:solidFill>
                <a:latin typeface="Trebuchet MS"/>
                <a:ea typeface="Times New Roman" charset="0"/>
                <a:cs typeface="Trebuchet MS"/>
              </a:rPr>
              <a:t>.”</a:t>
            </a:r>
            <a:r>
              <a:rPr lang="en-US" dirty="0" smtClean="0">
                <a:solidFill>
                  <a:srgbClr val="FFFF00"/>
                </a:solidFill>
                <a:latin typeface="Trebuchet MS"/>
                <a:ea typeface="Times New Roman" charset="0"/>
                <a:cs typeface="Trebuchet MS"/>
              </a:rPr>
              <a:t> </a:t>
            </a:r>
            <a:endParaRPr lang="en-US" dirty="0" smtClean="0">
              <a:latin typeface="Trebuchet MS"/>
              <a:ea typeface="Times New Roman" charset="0"/>
              <a:cs typeface="Trebuchet MS"/>
            </a:endParaRPr>
          </a:p>
          <a:p>
            <a:endParaRPr lang="en-US" dirty="0" smtClean="0">
              <a:latin typeface="Trebuchet MS"/>
              <a:ea typeface="Times New Roman" charset="0"/>
              <a:cs typeface="Trebuchet MS"/>
            </a:endParaRPr>
          </a:p>
          <a:p>
            <a:pPr>
              <a:buNone/>
            </a:pP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				-- </a:t>
            </a:r>
            <a:r>
              <a:rPr lang="en-US" dirty="0" err="1" smtClean="0">
                <a:latin typeface="Trebuchet MS"/>
                <a:ea typeface="Times New Roman" charset="0"/>
                <a:cs typeface="Trebuchet MS"/>
              </a:rPr>
              <a:t>Charron</a:t>
            </a: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 &amp; </a:t>
            </a:r>
            <a:r>
              <a:rPr lang="en-US" dirty="0" err="1" smtClean="0">
                <a:latin typeface="Trebuchet MS"/>
                <a:ea typeface="Times New Roman" charset="0"/>
                <a:cs typeface="Trebuchet MS"/>
              </a:rPr>
              <a:t>Koechlin</a:t>
            </a: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, 2010  </a:t>
            </a:r>
          </a:p>
        </p:txBody>
      </p:sp>
    </p:spTree>
    <p:extLst>
      <p:ext uri="{BB962C8B-B14F-4D97-AF65-F5344CB8AC3E}">
        <p14:creationId xmlns:p14="http://schemas.microsoft.com/office/powerpoint/2010/main" val="39217236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rebuchet MS"/>
                <a:cs typeface="Trebuchet MS"/>
              </a:rPr>
              <a:t>Multitasking and Research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229600" cy="43434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rebuchet MS"/>
                <a:ea typeface="Times New Roman" charset="0"/>
                <a:cs typeface="Trebuchet MS"/>
              </a:rPr>
              <a:t>“</a:t>
            </a:r>
            <a:r>
              <a:rPr lang="en-US" altLang="ja-JP" dirty="0" smtClean="0">
                <a:solidFill>
                  <a:srgbClr val="FFFF00"/>
                </a:solidFill>
                <a:latin typeface="Trebuchet MS"/>
                <a:ea typeface="Times New Roman" charset="0"/>
                <a:cs typeface="Trebuchet MS"/>
              </a:rPr>
              <a:t>There is no evidence </a:t>
            </a:r>
            <a:r>
              <a:rPr lang="en-US" altLang="ja-JP" dirty="0" smtClean="0">
                <a:latin typeface="Trebuchet MS"/>
                <a:ea typeface="Times New Roman" charset="0"/>
                <a:cs typeface="Trebuchet MS"/>
              </a:rPr>
              <a:t>that multitasking is a new phenomenon exclusive to digital natives … there is a clear mismatch between the confidence with which [digital native] claims are made and the evidence for such claims.” </a:t>
            </a:r>
          </a:p>
          <a:p>
            <a:endParaRPr lang="en-US" altLang="ja-JP" dirty="0" smtClean="0">
              <a:latin typeface="Trebuchet MS"/>
              <a:ea typeface="Times New Roman" charset="0"/>
              <a:cs typeface="Trebuchet MS"/>
            </a:endParaRPr>
          </a:p>
          <a:p>
            <a:pPr>
              <a:buNone/>
            </a:pPr>
            <a:r>
              <a:rPr lang="en-US" altLang="ja-JP" dirty="0" smtClean="0">
                <a:latin typeface="Trebuchet MS"/>
                <a:ea typeface="Times New Roman" charset="0"/>
                <a:cs typeface="Trebuchet MS"/>
              </a:rPr>
              <a:t>			      -- Bennett, </a:t>
            </a:r>
            <a:r>
              <a:rPr lang="en-US" altLang="ja-JP" dirty="0" err="1" smtClean="0">
                <a:latin typeface="Trebuchet MS"/>
                <a:ea typeface="Times New Roman" charset="0"/>
                <a:cs typeface="Trebuchet MS"/>
              </a:rPr>
              <a:t>Maton</a:t>
            </a:r>
            <a:r>
              <a:rPr lang="en-US" altLang="ja-JP" dirty="0" smtClean="0">
                <a:latin typeface="Trebuchet MS"/>
                <a:ea typeface="Times New Roman" charset="0"/>
                <a:cs typeface="Trebuchet MS"/>
              </a:rPr>
              <a:t> &amp; </a:t>
            </a:r>
            <a:r>
              <a:rPr lang="en-US" altLang="ja-JP" dirty="0" err="1" smtClean="0">
                <a:latin typeface="Trebuchet MS"/>
                <a:ea typeface="Times New Roman" charset="0"/>
                <a:cs typeface="Trebuchet MS"/>
              </a:rPr>
              <a:t>Kervin</a:t>
            </a:r>
            <a:r>
              <a:rPr lang="en-US" altLang="ja-JP" dirty="0" smtClean="0">
                <a:latin typeface="Trebuchet MS"/>
                <a:ea typeface="Times New Roman" charset="0"/>
                <a:cs typeface="Trebuchet MS"/>
              </a:rPr>
              <a:t>, 2008</a:t>
            </a:r>
          </a:p>
          <a:p>
            <a:endParaRPr lang="en-US" dirty="0" smtClean="0">
              <a:latin typeface="Trebuchet MS"/>
              <a:ea typeface="Times New Roman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68381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Results</a:t>
            </a:r>
          </a:p>
        </p:txBody>
      </p:sp>
      <p:cxnSp>
        <p:nvCxnSpPr>
          <p:cNvPr id="43011" name="Straight Connector 4"/>
          <p:cNvCxnSpPr>
            <a:cxnSpLocks noChangeShapeType="1"/>
          </p:cNvCxnSpPr>
          <p:nvPr/>
        </p:nvCxnSpPr>
        <p:spPr bwMode="auto">
          <a:xfrm rot="5400000">
            <a:off x="609601" y="3276600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3012" name="Straight Connector 6"/>
          <p:cNvCxnSpPr>
            <a:cxnSpLocks noChangeShapeType="1"/>
          </p:cNvCxnSpPr>
          <p:nvPr/>
        </p:nvCxnSpPr>
        <p:spPr bwMode="auto">
          <a:xfrm>
            <a:off x="1752600" y="4419600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2133600" y="4419600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Task A          Task B          Task C</a:t>
            </a:r>
          </a:p>
        </p:txBody>
      </p:sp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1338263" y="1981200"/>
            <a:ext cx="31259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05934" y="2438400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14800" y="3200400"/>
            <a:ext cx="533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67400" y="4114800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01863" y="5105400"/>
            <a:ext cx="92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+ 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62400" y="5105400"/>
            <a:ext cx="92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+ 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5000" y="5105400"/>
            <a:ext cx="922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+ C</a:t>
            </a:r>
          </a:p>
        </p:txBody>
      </p:sp>
    </p:spTree>
    <p:extLst>
      <p:ext uri="{BB962C8B-B14F-4D97-AF65-F5344CB8AC3E}">
        <p14:creationId xmlns:p14="http://schemas.microsoft.com/office/powerpoint/2010/main" val="11431773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86100" y="1943100"/>
            <a:ext cx="2971800" cy="29718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2982724"/>
            <a:ext cx="304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What we process</a:t>
            </a:r>
          </a:p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70000"/>
                    </a:srgbClr>
                  </a:outerShdw>
                </a:effectLst>
                <a:latin typeface="Century Gothic"/>
                <a:cs typeface="Century Gothic"/>
              </a:rPr>
              <a:t>we learn.</a:t>
            </a:r>
            <a:endParaRPr lang="en-US" sz="2600" dirty="0">
              <a:solidFill>
                <a:srgbClr val="FCAE28"/>
              </a:solidFill>
              <a:effectLst>
                <a:outerShdw blurRad="50800" dist="38100" dir="2700000">
                  <a:srgbClr val="000000">
                    <a:alpha val="70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129540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Cognitively</a:t>
            </a:r>
            <a:endParaRPr lang="en-US" sz="2600" dirty="0">
              <a:solidFill>
                <a:srgbClr val="FCAE2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993957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Socially</a:t>
            </a:r>
            <a:endParaRPr lang="en-US" sz="2600" dirty="0">
              <a:solidFill>
                <a:srgbClr val="FCAE2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1336357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Behaviorally</a:t>
            </a:r>
            <a:endParaRPr lang="en-US" sz="2600" dirty="0">
              <a:solidFill>
                <a:srgbClr val="FCAE2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15200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BlairMdITC TT-Medium"/>
              </a:rPr>
              <a:t>PROCESSING</a:t>
            </a:r>
            <a:endParaRPr lang="en-US" sz="3000" dirty="0">
              <a:solidFill>
                <a:schemeClr val="bg1">
                  <a:lumMod val="50000"/>
                  <a:lumOff val="5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BlairMdITC TT-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00200" y="5029200"/>
            <a:ext cx="2743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CAE2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Affectively</a:t>
            </a:r>
            <a:endParaRPr lang="en-US" sz="2600" dirty="0">
              <a:solidFill>
                <a:srgbClr val="FCAE2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2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 -0.24444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5 -0.24444 " pathEditMode="relative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5 0.24444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 0.24444 " pathEditMode="relative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 animBg="1"/>
      <p:bldP spid="8" grpId="0" animBg="1"/>
      <p:bldP spid="9" grpId="0" animBg="1"/>
      <p:bldP spid="6" grpId="0"/>
      <p:bldP spid="14" grpId="0"/>
      <p:bldP spid="15" grpId="0"/>
      <p:bldP spid="16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Design: Plan Ahead</a:t>
            </a:r>
            <a:endParaRPr lang="en-US" dirty="0"/>
          </a:p>
        </p:txBody>
      </p:sp>
      <p:pic>
        <p:nvPicPr>
          <p:cNvPr id="5" name="MISC_BikeJum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752600"/>
            <a:ext cx="67286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254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788894"/>
          </a:xfrm>
        </p:spPr>
        <p:txBody>
          <a:bodyPr>
            <a:normAutofit/>
          </a:bodyPr>
          <a:lstStyle/>
          <a:p>
            <a:r>
              <a:rPr lang="en-US" dirty="0" smtClean="0"/>
              <a:t>Instructional Design &amp; Grading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6223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Integrating grading into the design of effective instruction.</a:t>
            </a:r>
            <a:endParaRPr lang="en-US" dirty="0"/>
          </a:p>
        </p:txBody>
      </p:sp>
      <p:pic>
        <p:nvPicPr>
          <p:cNvPr id="5" name="Picture 4" descr="pic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57" y="2784285"/>
            <a:ext cx="4972443" cy="33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8155642" cy="48133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7F7F7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 First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 Design &amp; Grading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Syllabus Design &amp; Grading</a:t>
            </a:r>
            <a:endParaRPr lang="en-US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 Embedded Assessments/Learning Assessments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7F7F7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Conclusion</a:t>
            </a:r>
            <a:endParaRPr lang="en-US" sz="2400" dirty="0">
              <a:solidFill>
                <a:srgbClr val="7F7F7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http://</a:t>
            </a:r>
            <a:r>
              <a:rPr lang="en-US" sz="2800" dirty="0" err="1">
                <a:latin typeface="+mn-lt"/>
              </a:rPr>
              <a:t>www.cider.vt.edu</a:t>
            </a:r>
            <a:r>
              <a:rPr lang="en-US" sz="2800" dirty="0">
                <a:latin typeface="+mn-lt"/>
              </a:rPr>
              <a:t>/temp/grading2.pdf</a:t>
            </a:r>
          </a:p>
        </p:txBody>
      </p:sp>
    </p:spTree>
    <p:extLst>
      <p:ext uri="{BB962C8B-B14F-4D97-AF65-F5344CB8AC3E}">
        <p14:creationId xmlns:p14="http://schemas.microsoft.com/office/powerpoint/2010/main" val="54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788894"/>
          </a:xfrm>
        </p:spPr>
        <p:txBody>
          <a:bodyPr>
            <a:normAutofit/>
          </a:bodyPr>
          <a:lstStyle/>
          <a:p>
            <a:r>
              <a:rPr lang="en-US" dirty="0" smtClean="0"/>
              <a:t>Instructional Design &amp;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FCAE28"/>
                </a:solidFill>
                <a:ea typeface="ＭＳ Ｐゴシック" charset="0"/>
                <a:cs typeface="ＭＳ Ｐゴシック" charset="0"/>
              </a:rPr>
              <a:t>Instructional design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involves systematically 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planning, 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developing, 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evaluating, and 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managing 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the instructional process, based on principles of learning and instruction.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88000"/>
            <a:ext cx="9144000" cy="584200"/>
          </a:xfrm>
          <a:prstGeom prst="rect">
            <a:avLst/>
          </a:prstGeom>
          <a:solidFill>
            <a:schemeClr val="tx1">
              <a:lumMod val="65000"/>
            </a:schemeClr>
          </a:solidFill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CC66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Proactive Teaching</a:t>
            </a: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5181600" y="1828800"/>
            <a:ext cx="2362200" cy="914400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589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2706"/>
            <a:ext cx="9143999" cy="788894"/>
          </a:xfrm>
        </p:spPr>
        <p:txBody>
          <a:bodyPr>
            <a:normAutofit/>
          </a:bodyPr>
          <a:lstStyle/>
          <a:p>
            <a:r>
              <a:rPr lang="en-US" dirty="0" smtClean="0"/>
              <a:t>Instructional Design &amp; Grading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799" y="1828800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Needs Assessment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366" y="2286000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Learner Assessment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5366" y="2738735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Context Assessment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6366" y="3195935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Content Assessment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7367" y="3881735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Instructional Outcomes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8366" y="4338935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Instructional Sequence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9367" y="4791670"/>
            <a:ext cx="4117233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Instructional Lesson Design</a:t>
            </a:r>
            <a:endParaRPr lang="en-US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0367" y="5248870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Instructional Assessment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1364" y="5939135"/>
            <a:ext cx="4123944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CAE2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Instructional Grading</a:t>
            </a:r>
            <a:endParaRPr lang="en-US" dirty="0">
              <a:solidFill>
                <a:srgbClr val="FCAE28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36600" y="2286000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143000" y="2755900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524000" y="3213100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05000" y="3670300"/>
            <a:ext cx="304800" cy="4445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86000" y="4351635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667000" y="4808835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048000" y="5266035"/>
            <a:ext cx="304800" cy="215900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429000" y="5710534"/>
            <a:ext cx="304800" cy="461665"/>
          </a:xfrm>
          <a:custGeom>
            <a:avLst/>
            <a:gdLst>
              <a:gd name="connsiteX0" fmla="*/ 0 w 304800"/>
              <a:gd name="connsiteY0" fmla="*/ 0 h 215900"/>
              <a:gd name="connsiteX1" fmla="*/ 63500 w 304800"/>
              <a:gd name="connsiteY1" fmla="*/ 177800 h 215900"/>
              <a:gd name="connsiteX2" fmla="*/ 304800 w 304800"/>
              <a:gd name="connsiteY2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215900">
                <a:moveTo>
                  <a:pt x="0" y="0"/>
                </a:moveTo>
                <a:cubicBezTo>
                  <a:pt x="6350" y="70908"/>
                  <a:pt x="12700" y="141817"/>
                  <a:pt x="63500" y="177800"/>
                </a:cubicBezTo>
                <a:cubicBezTo>
                  <a:pt x="114300" y="213783"/>
                  <a:pt x="304800" y="215900"/>
                  <a:pt x="304800" y="215900"/>
                </a:cubicBezTo>
              </a:path>
            </a:pathLst>
          </a:cu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153400" y="2057400"/>
            <a:ext cx="0" cy="4114800"/>
          </a:xfrm>
          <a:prstGeom prst="straightConnector1">
            <a:avLst/>
          </a:prstGeom>
          <a:ln w="38100" cmpd="sng"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16669" y="2209800"/>
            <a:ext cx="646331" cy="2667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000" spc="200" dirty="0" smtClean="0">
                <a:latin typeface="+mn-lt"/>
              </a:rPr>
              <a:t>alignment</a:t>
            </a:r>
            <a:endParaRPr lang="en-US" sz="3000" spc="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023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prstClr val="white"/>
              </a:gs>
            </a:gsLst>
            <a:lin ang="5400000" scaled="0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Academic Achievement &amp; Performance</a:t>
            </a:r>
          </a:p>
          <a:p>
            <a:pPr marL="0" indent="0" algn="ctr">
              <a:buNone/>
            </a:pPr>
            <a:r>
              <a:rPr lang="en-US" dirty="0" smtClean="0"/>
              <a:t>Attendance &amp; Participation</a:t>
            </a:r>
          </a:p>
          <a:p>
            <a:pPr marL="0" indent="0" algn="ctr">
              <a:buNone/>
            </a:pPr>
            <a:r>
              <a:rPr lang="en-US" dirty="0" smtClean="0"/>
              <a:t>Extra-credit &amp; Bonus-points</a:t>
            </a:r>
          </a:p>
          <a:p>
            <a:pPr marL="0" indent="0" algn="ctr">
              <a:buNone/>
            </a:pPr>
            <a:r>
              <a:rPr lang="en-US" dirty="0" smtClean="0"/>
              <a:t>Effort &amp; Labor</a:t>
            </a:r>
          </a:p>
          <a:p>
            <a:pPr marL="0" indent="0" algn="ctr">
              <a:buNone/>
            </a:pPr>
            <a:r>
              <a:rPr lang="en-US" dirty="0" smtClean="0"/>
              <a:t>Growth &amp; Improvement</a:t>
            </a:r>
          </a:p>
          <a:p>
            <a:pPr marL="0" indent="0" algn="ctr">
              <a:buNone/>
            </a:pPr>
            <a:r>
              <a:rPr lang="en-US" dirty="0" smtClean="0"/>
              <a:t>Conduct &amp; Manners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045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479040" y="2145459"/>
            <a:ext cx="2072640" cy="32512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Century Gothic"/>
                <a:cs typeface="Century Gothic"/>
              </a:rPr>
              <a:t>Design, Assessment, Grading</a:t>
            </a:r>
            <a:endParaRPr lang="en-US" cap="none" dirty="0">
              <a:solidFill>
                <a:srgbClr val="FCAE28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20" y="2336713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C, B, S, &amp; A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322320" y="319640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Environment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336713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>
            <a:off x="6512560" y="269065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317240" y="42835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72080" y="3419924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Artifact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7000" y="4507044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399280" y="4876800"/>
            <a:ext cx="338328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412240" y="1800019"/>
            <a:ext cx="636016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427480" y="1789860"/>
            <a:ext cx="0" cy="536693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62240" y="1789859"/>
            <a:ext cx="5080" cy="536694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18960" y="2336713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Learning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479040" y="5396659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Assessment for Free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48640" y="1473723"/>
            <a:ext cx="808736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Student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6522720" y="3740579"/>
            <a:ext cx="1249680" cy="0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4" idx="2"/>
          </p:cNvCxnSpPr>
          <p:nvPr/>
        </p:nvCxnSpPr>
        <p:spPr>
          <a:xfrm flipV="1">
            <a:off x="7772400" y="3044599"/>
            <a:ext cx="5080" cy="695981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772400" y="3032145"/>
            <a:ext cx="5080" cy="1844655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0" y="609878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Course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e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mbedded assessment is not magic, it’s by design.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9129" y="3156994"/>
            <a:ext cx="245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Active Learning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Engaged Students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Hands On Minds 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4495800"/>
            <a:ext cx="1717040" cy="707886"/>
          </a:xfrm>
          <a:prstGeom prst="rect">
            <a:avLst/>
          </a:prstGeom>
          <a:solidFill>
            <a:srgbClr val="094517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Accrediting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247900" y="4876800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5857 " pathEditMode="relative" ptsTypes="AA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0104 0.1587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94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0018 0.1585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5" grpId="1" animBg="1"/>
      <p:bldP spid="6" grpId="0" animBg="1"/>
      <p:bldP spid="7" grpId="0" animBg="1"/>
      <p:bldP spid="27" grpId="0" animBg="1"/>
      <p:bldP spid="29" grpId="0" animBg="1"/>
      <p:bldP spid="4" grpId="0" animBg="1"/>
      <p:bldP spid="70" grpId="0"/>
      <p:bldP spid="81" grpId="0" animBg="1"/>
      <p:bldP spid="81" grpId="1" animBg="1"/>
      <p:bldP spid="3" grpId="0"/>
      <p:bldP spid="3" grpId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479040" y="2145459"/>
            <a:ext cx="2072640" cy="3251200"/>
          </a:xfrm>
          <a:prstGeom prst="rect">
            <a:avLst/>
          </a:prstGeom>
          <a:solidFill>
            <a:srgbClr val="A6A6A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cs typeface="Century Gothic"/>
              </a:rPr>
              <a:t>Design, Assessment, Grading</a:t>
            </a:r>
            <a:endParaRPr lang="en-US" cap="none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322320" y="319640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95520" y="2336713"/>
            <a:ext cx="1717040" cy="10156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Analyze,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Synthesize,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Organize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Read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Articles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336713"/>
            <a:ext cx="1717040" cy="10156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Explain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Social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Interaction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12560" y="2667000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317240" y="42835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72080" y="3419924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25-Word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Summaries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7000" y="4507044"/>
            <a:ext cx="1717040" cy="7078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Scoring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Guide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399280" y="4827699"/>
            <a:ext cx="338328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412240" y="1800019"/>
            <a:ext cx="6360160" cy="0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427480" y="1789860"/>
            <a:ext cx="0" cy="536693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762240" y="1789859"/>
            <a:ext cx="5080" cy="536694"/>
          </a:xfrm>
          <a:prstGeom prst="line">
            <a:avLst/>
          </a:pr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18960" y="2336713"/>
            <a:ext cx="1717040" cy="10156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Explain Social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Interaction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479040" y="5396659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Assessment for Free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6522720" y="3740579"/>
            <a:ext cx="1249680" cy="0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4" idx="2"/>
          </p:cNvCxnSpPr>
          <p:nvPr/>
        </p:nvCxnSpPr>
        <p:spPr>
          <a:xfrm flipV="1">
            <a:off x="7772400" y="3352376"/>
            <a:ext cx="5080" cy="388207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4" idx="2"/>
          </p:cNvCxnSpPr>
          <p:nvPr/>
        </p:nvCxnSpPr>
        <p:spPr>
          <a:xfrm flipV="1">
            <a:off x="7772400" y="3352376"/>
            <a:ext cx="5080" cy="1475324"/>
          </a:xfrm>
          <a:prstGeom prst="line">
            <a:avLst/>
          </a:prstGeom>
          <a:ln w="28575" cmpd="sng">
            <a:solidFill>
              <a:srgbClr val="FFFF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368800" y="3048000"/>
            <a:ext cx="381000" cy="406400"/>
          </a:xfrm>
          <a:custGeom>
            <a:avLst/>
            <a:gdLst>
              <a:gd name="connsiteX0" fmla="*/ 0 w 381000"/>
              <a:gd name="connsiteY0" fmla="*/ 0 h 406400"/>
              <a:gd name="connsiteX1" fmla="*/ 381000 w 381000"/>
              <a:gd name="connsiteY1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0" h="406400">
                <a:moveTo>
                  <a:pt x="0" y="0"/>
                </a:moveTo>
                <a:lnTo>
                  <a:pt x="381000" y="406400"/>
                </a:lnTo>
              </a:path>
            </a:pathLst>
          </a:cu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5857 " pathEditMode="relative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0104 0.158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9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0018 0.158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5" grpId="1" animBg="1"/>
      <p:bldP spid="6" grpId="0" animBg="1"/>
      <p:bldP spid="7" grpId="0" animBg="1"/>
      <p:bldP spid="27" grpId="0" animBg="1"/>
      <p:bldP spid="29" grpId="0" animBg="1"/>
      <p:bldP spid="4" grpId="0" animBg="1"/>
      <p:bldP spid="70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Century Gothic"/>
                <a:cs typeface="Century Gothic"/>
              </a:rPr>
              <a:t>Design, Assessment, Grading</a:t>
            </a:r>
            <a:endParaRPr lang="en-US" cap="none" dirty="0">
              <a:solidFill>
                <a:srgbClr val="FCAE28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2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5" name="Straight Arrow Connector 14"/>
          <p:cNvCxnSpPr>
            <a:stCxn id="5" idx="3"/>
            <a:endCxn id="4" idx="1"/>
          </p:cNvCxnSpPr>
          <p:nvPr/>
        </p:nvCxnSpPr>
        <p:spPr>
          <a:xfrm>
            <a:off x="6512560" y="269065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1896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Grades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8" name="Left Brace 7"/>
          <p:cNvSpPr/>
          <p:nvPr/>
        </p:nvSpPr>
        <p:spPr>
          <a:xfrm rot="16200000">
            <a:off x="4305300" y="-266700"/>
            <a:ext cx="609600" cy="8001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267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Clearly and Explicitly Communicated on Syllabus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Grades should be a natural extension of good instructional design.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Grades should be based on academic achievement and performance.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Grades should emerge from course embedded assessments.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Grade determination should be clearly explained on the course syllabus.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6140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is Ill-structured</a:t>
            </a:r>
            <a:endParaRPr lang="en-US" dirty="0"/>
          </a:p>
        </p:txBody>
      </p:sp>
      <p:pic>
        <p:nvPicPr>
          <p:cNvPr id="4" name="Cat Herders_360x244_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741" y="1981200"/>
            <a:ext cx="53964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615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in the Weeds</a:t>
            </a:r>
            <a:endParaRPr lang="en-US" dirty="0"/>
          </a:p>
        </p:txBody>
      </p:sp>
      <p:pic>
        <p:nvPicPr>
          <p:cNvPr id="4" name="Picture 3" descr="pic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75764"/>
            <a:ext cx="55123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644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is Sampling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0" y="1905000"/>
            <a:ext cx="4572000" cy="4572000"/>
          </a:xfrm>
          <a:prstGeom prst="ellipse">
            <a:avLst/>
          </a:prstGeom>
          <a:solidFill>
            <a:schemeClr val="tx1">
              <a:lumMod val="6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0" y="1981200"/>
            <a:ext cx="2340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</a:t>
            </a:r>
          </a:p>
          <a:p>
            <a:r>
              <a:rPr lang="en-US" dirty="0" smtClean="0"/>
              <a:t>Course Content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737968" y="2552201"/>
            <a:ext cx="3404793" cy="3436285"/>
          </a:xfrm>
          <a:custGeom>
            <a:avLst/>
            <a:gdLst>
              <a:gd name="connsiteX0" fmla="*/ 271932 w 3404793"/>
              <a:gd name="connsiteY0" fmla="*/ 1130799 h 3436285"/>
              <a:gd name="connsiteX1" fmla="*/ 970432 w 3404793"/>
              <a:gd name="connsiteY1" fmla="*/ 13199 h 3436285"/>
              <a:gd name="connsiteX2" fmla="*/ 2380132 w 3404793"/>
              <a:gd name="connsiteY2" fmla="*/ 508499 h 3436285"/>
              <a:gd name="connsiteX3" fmla="*/ 3027832 w 3404793"/>
              <a:gd name="connsiteY3" fmla="*/ 368799 h 3436285"/>
              <a:gd name="connsiteX4" fmla="*/ 3396132 w 3404793"/>
              <a:gd name="connsiteY4" fmla="*/ 1956299 h 3436285"/>
              <a:gd name="connsiteX5" fmla="*/ 2672232 w 3404793"/>
              <a:gd name="connsiteY5" fmla="*/ 2299199 h 3436285"/>
              <a:gd name="connsiteX6" fmla="*/ 2342032 w 3404793"/>
              <a:gd name="connsiteY6" fmla="*/ 1689599 h 3436285"/>
              <a:gd name="connsiteX7" fmla="*/ 1897532 w 3404793"/>
              <a:gd name="connsiteY7" fmla="*/ 2083299 h 3436285"/>
              <a:gd name="connsiteX8" fmla="*/ 2430932 w 3404793"/>
              <a:gd name="connsiteY8" fmla="*/ 3238999 h 3436285"/>
              <a:gd name="connsiteX9" fmla="*/ 1592732 w 3404793"/>
              <a:gd name="connsiteY9" fmla="*/ 3353299 h 3436285"/>
              <a:gd name="connsiteX10" fmla="*/ 1465732 w 3404793"/>
              <a:gd name="connsiteY10" fmla="*/ 2375399 h 3436285"/>
              <a:gd name="connsiteX11" fmla="*/ 716432 w 3404793"/>
              <a:gd name="connsiteY11" fmla="*/ 2502399 h 3436285"/>
              <a:gd name="connsiteX12" fmla="*/ 17932 w 3404793"/>
              <a:gd name="connsiteY12" fmla="*/ 2146799 h 3436285"/>
              <a:gd name="connsiteX13" fmla="*/ 271932 w 3404793"/>
              <a:gd name="connsiteY13" fmla="*/ 1130799 h 343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4793" h="3436285">
                <a:moveTo>
                  <a:pt x="271932" y="1130799"/>
                </a:moveTo>
                <a:cubicBezTo>
                  <a:pt x="430682" y="775199"/>
                  <a:pt x="619065" y="116916"/>
                  <a:pt x="970432" y="13199"/>
                </a:cubicBezTo>
                <a:cubicBezTo>
                  <a:pt x="1321799" y="-90518"/>
                  <a:pt x="2037232" y="449232"/>
                  <a:pt x="2380132" y="508499"/>
                </a:cubicBezTo>
                <a:cubicBezTo>
                  <a:pt x="2723032" y="567766"/>
                  <a:pt x="2858499" y="127499"/>
                  <a:pt x="3027832" y="368799"/>
                </a:cubicBezTo>
                <a:cubicBezTo>
                  <a:pt x="3197165" y="610099"/>
                  <a:pt x="3455399" y="1634566"/>
                  <a:pt x="3396132" y="1956299"/>
                </a:cubicBezTo>
                <a:cubicBezTo>
                  <a:pt x="3336865" y="2278032"/>
                  <a:pt x="2847915" y="2343649"/>
                  <a:pt x="2672232" y="2299199"/>
                </a:cubicBezTo>
                <a:cubicBezTo>
                  <a:pt x="2496549" y="2254749"/>
                  <a:pt x="2471149" y="1725582"/>
                  <a:pt x="2342032" y="1689599"/>
                </a:cubicBezTo>
                <a:cubicBezTo>
                  <a:pt x="2212915" y="1653616"/>
                  <a:pt x="1882715" y="1825066"/>
                  <a:pt x="1897532" y="2083299"/>
                </a:cubicBezTo>
                <a:cubicBezTo>
                  <a:pt x="1912349" y="2341532"/>
                  <a:pt x="2481732" y="3027332"/>
                  <a:pt x="2430932" y="3238999"/>
                </a:cubicBezTo>
                <a:cubicBezTo>
                  <a:pt x="2380132" y="3450666"/>
                  <a:pt x="1753599" y="3497232"/>
                  <a:pt x="1592732" y="3353299"/>
                </a:cubicBezTo>
                <a:cubicBezTo>
                  <a:pt x="1431865" y="3209366"/>
                  <a:pt x="1611782" y="2517216"/>
                  <a:pt x="1465732" y="2375399"/>
                </a:cubicBezTo>
                <a:cubicBezTo>
                  <a:pt x="1319682" y="2233582"/>
                  <a:pt x="957732" y="2540499"/>
                  <a:pt x="716432" y="2502399"/>
                </a:cubicBezTo>
                <a:cubicBezTo>
                  <a:pt x="475132" y="2464299"/>
                  <a:pt x="92015" y="2377516"/>
                  <a:pt x="17932" y="2146799"/>
                </a:cubicBezTo>
                <a:cubicBezTo>
                  <a:pt x="-56151" y="1916082"/>
                  <a:pt x="113182" y="1486399"/>
                  <a:pt x="271932" y="1130799"/>
                </a:cubicBezTo>
                <a:close/>
              </a:path>
            </a:pathLst>
          </a:custGeom>
          <a:solidFill>
            <a:srgbClr val="9AC28E"/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7800" y="49530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Actual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Course Content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27194" y="3041633"/>
            <a:ext cx="530283" cy="488617"/>
          </a:xfrm>
          <a:custGeom>
            <a:avLst/>
            <a:gdLst>
              <a:gd name="connsiteX0" fmla="*/ 170106 w 530283"/>
              <a:gd name="connsiteY0" fmla="*/ 6367 h 488617"/>
              <a:gd name="connsiteX1" fmla="*/ 5006 w 530283"/>
              <a:gd name="connsiteY1" fmla="*/ 387367 h 488617"/>
              <a:gd name="connsiteX2" fmla="*/ 347906 w 530283"/>
              <a:gd name="connsiteY2" fmla="*/ 476267 h 488617"/>
              <a:gd name="connsiteX3" fmla="*/ 525706 w 530283"/>
              <a:gd name="connsiteY3" fmla="*/ 171467 h 488617"/>
              <a:gd name="connsiteX4" fmla="*/ 170106 w 530283"/>
              <a:gd name="connsiteY4" fmla="*/ 6367 h 4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3" h="488617">
                <a:moveTo>
                  <a:pt x="170106" y="6367"/>
                </a:moveTo>
                <a:cubicBezTo>
                  <a:pt x="83323" y="42350"/>
                  <a:pt x="-24627" y="309050"/>
                  <a:pt x="5006" y="387367"/>
                </a:cubicBezTo>
                <a:cubicBezTo>
                  <a:pt x="34639" y="465684"/>
                  <a:pt x="261123" y="512250"/>
                  <a:pt x="347906" y="476267"/>
                </a:cubicBezTo>
                <a:cubicBezTo>
                  <a:pt x="434689" y="440284"/>
                  <a:pt x="555339" y="247667"/>
                  <a:pt x="525706" y="171467"/>
                </a:cubicBezTo>
                <a:cubicBezTo>
                  <a:pt x="496073" y="95267"/>
                  <a:pt x="256889" y="-29616"/>
                  <a:pt x="170106" y="63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22717" y="5302583"/>
            <a:ext cx="530283" cy="488617"/>
          </a:xfrm>
          <a:custGeom>
            <a:avLst/>
            <a:gdLst>
              <a:gd name="connsiteX0" fmla="*/ 170106 w 530283"/>
              <a:gd name="connsiteY0" fmla="*/ 6367 h 488617"/>
              <a:gd name="connsiteX1" fmla="*/ 5006 w 530283"/>
              <a:gd name="connsiteY1" fmla="*/ 387367 h 488617"/>
              <a:gd name="connsiteX2" fmla="*/ 347906 w 530283"/>
              <a:gd name="connsiteY2" fmla="*/ 476267 h 488617"/>
              <a:gd name="connsiteX3" fmla="*/ 525706 w 530283"/>
              <a:gd name="connsiteY3" fmla="*/ 171467 h 488617"/>
              <a:gd name="connsiteX4" fmla="*/ 170106 w 530283"/>
              <a:gd name="connsiteY4" fmla="*/ 6367 h 4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3" h="488617">
                <a:moveTo>
                  <a:pt x="170106" y="6367"/>
                </a:moveTo>
                <a:cubicBezTo>
                  <a:pt x="83323" y="42350"/>
                  <a:pt x="-24627" y="309050"/>
                  <a:pt x="5006" y="387367"/>
                </a:cubicBezTo>
                <a:cubicBezTo>
                  <a:pt x="34639" y="465684"/>
                  <a:pt x="261123" y="512250"/>
                  <a:pt x="347906" y="476267"/>
                </a:cubicBezTo>
                <a:cubicBezTo>
                  <a:pt x="434689" y="440284"/>
                  <a:pt x="555339" y="247667"/>
                  <a:pt x="525706" y="171467"/>
                </a:cubicBezTo>
                <a:cubicBezTo>
                  <a:pt x="496073" y="95267"/>
                  <a:pt x="256889" y="-29616"/>
                  <a:pt x="170106" y="63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13317" y="3886200"/>
            <a:ext cx="530283" cy="488617"/>
          </a:xfrm>
          <a:custGeom>
            <a:avLst/>
            <a:gdLst>
              <a:gd name="connsiteX0" fmla="*/ 170106 w 530283"/>
              <a:gd name="connsiteY0" fmla="*/ 6367 h 488617"/>
              <a:gd name="connsiteX1" fmla="*/ 5006 w 530283"/>
              <a:gd name="connsiteY1" fmla="*/ 387367 h 488617"/>
              <a:gd name="connsiteX2" fmla="*/ 347906 w 530283"/>
              <a:gd name="connsiteY2" fmla="*/ 476267 h 488617"/>
              <a:gd name="connsiteX3" fmla="*/ 525706 w 530283"/>
              <a:gd name="connsiteY3" fmla="*/ 171467 h 488617"/>
              <a:gd name="connsiteX4" fmla="*/ 170106 w 530283"/>
              <a:gd name="connsiteY4" fmla="*/ 6367 h 4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3" h="488617">
                <a:moveTo>
                  <a:pt x="170106" y="6367"/>
                </a:moveTo>
                <a:cubicBezTo>
                  <a:pt x="83323" y="42350"/>
                  <a:pt x="-24627" y="309050"/>
                  <a:pt x="5006" y="387367"/>
                </a:cubicBezTo>
                <a:cubicBezTo>
                  <a:pt x="34639" y="465684"/>
                  <a:pt x="261123" y="512250"/>
                  <a:pt x="347906" y="476267"/>
                </a:cubicBezTo>
                <a:cubicBezTo>
                  <a:pt x="434689" y="440284"/>
                  <a:pt x="555339" y="247667"/>
                  <a:pt x="525706" y="171467"/>
                </a:cubicBezTo>
                <a:cubicBezTo>
                  <a:pt x="496073" y="95267"/>
                  <a:pt x="256889" y="-29616"/>
                  <a:pt x="170106" y="63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505200" y="4038600"/>
            <a:ext cx="530283" cy="488617"/>
          </a:xfrm>
          <a:custGeom>
            <a:avLst/>
            <a:gdLst>
              <a:gd name="connsiteX0" fmla="*/ 170106 w 530283"/>
              <a:gd name="connsiteY0" fmla="*/ 6367 h 488617"/>
              <a:gd name="connsiteX1" fmla="*/ 5006 w 530283"/>
              <a:gd name="connsiteY1" fmla="*/ 387367 h 488617"/>
              <a:gd name="connsiteX2" fmla="*/ 347906 w 530283"/>
              <a:gd name="connsiteY2" fmla="*/ 476267 h 488617"/>
              <a:gd name="connsiteX3" fmla="*/ 525706 w 530283"/>
              <a:gd name="connsiteY3" fmla="*/ 171467 h 488617"/>
              <a:gd name="connsiteX4" fmla="*/ 170106 w 530283"/>
              <a:gd name="connsiteY4" fmla="*/ 6367 h 4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3" h="488617">
                <a:moveTo>
                  <a:pt x="170106" y="6367"/>
                </a:moveTo>
                <a:cubicBezTo>
                  <a:pt x="83323" y="42350"/>
                  <a:pt x="-24627" y="309050"/>
                  <a:pt x="5006" y="387367"/>
                </a:cubicBezTo>
                <a:cubicBezTo>
                  <a:pt x="34639" y="465684"/>
                  <a:pt x="261123" y="512250"/>
                  <a:pt x="347906" y="476267"/>
                </a:cubicBezTo>
                <a:cubicBezTo>
                  <a:pt x="434689" y="440284"/>
                  <a:pt x="555339" y="247667"/>
                  <a:pt x="525706" y="171467"/>
                </a:cubicBezTo>
                <a:cubicBezTo>
                  <a:pt x="496073" y="95267"/>
                  <a:pt x="256889" y="-29616"/>
                  <a:pt x="170106" y="63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651317" y="3352800"/>
            <a:ext cx="530283" cy="488617"/>
          </a:xfrm>
          <a:custGeom>
            <a:avLst/>
            <a:gdLst>
              <a:gd name="connsiteX0" fmla="*/ 170106 w 530283"/>
              <a:gd name="connsiteY0" fmla="*/ 6367 h 488617"/>
              <a:gd name="connsiteX1" fmla="*/ 5006 w 530283"/>
              <a:gd name="connsiteY1" fmla="*/ 387367 h 488617"/>
              <a:gd name="connsiteX2" fmla="*/ 347906 w 530283"/>
              <a:gd name="connsiteY2" fmla="*/ 476267 h 488617"/>
              <a:gd name="connsiteX3" fmla="*/ 525706 w 530283"/>
              <a:gd name="connsiteY3" fmla="*/ 171467 h 488617"/>
              <a:gd name="connsiteX4" fmla="*/ 170106 w 530283"/>
              <a:gd name="connsiteY4" fmla="*/ 6367 h 48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3" h="488617">
                <a:moveTo>
                  <a:pt x="170106" y="6367"/>
                </a:moveTo>
                <a:cubicBezTo>
                  <a:pt x="83323" y="42350"/>
                  <a:pt x="-24627" y="309050"/>
                  <a:pt x="5006" y="387367"/>
                </a:cubicBezTo>
                <a:cubicBezTo>
                  <a:pt x="34639" y="465684"/>
                  <a:pt x="261123" y="512250"/>
                  <a:pt x="347906" y="476267"/>
                </a:cubicBezTo>
                <a:cubicBezTo>
                  <a:pt x="434689" y="440284"/>
                  <a:pt x="555339" y="247667"/>
                  <a:pt x="525706" y="171467"/>
                </a:cubicBezTo>
                <a:cubicBezTo>
                  <a:pt x="496073" y="95267"/>
                  <a:pt x="256889" y="-29616"/>
                  <a:pt x="170106" y="636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CAE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52800" y="2133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Course</a:t>
            </a:r>
          </a:p>
          <a:p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Assessments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86200" y="3276600"/>
            <a:ext cx="3276600" cy="914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3657600"/>
            <a:ext cx="236220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33800" y="4191000"/>
            <a:ext cx="3429000" cy="76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38800" y="4038600"/>
            <a:ext cx="1524000" cy="152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724400" y="4191000"/>
            <a:ext cx="2438400" cy="1295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2800" y="38100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Infer Learning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Assign Grade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68701"/>
            <a:ext cx="162180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Indicator 1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Indicator 2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Indicator 3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Indicator 4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Indicator 5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828800" y="2819400"/>
            <a:ext cx="3810000" cy="2743200"/>
            <a:chOff x="1828800" y="2819400"/>
            <a:chExt cx="3810000" cy="2743200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1828800" y="2819400"/>
              <a:ext cx="2057400" cy="38100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828800" y="3352800"/>
              <a:ext cx="3124200" cy="15240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1828800" y="4038600"/>
              <a:ext cx="3810000" cy="7620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1828800" y="4343400"/>
              <a:ext cx="1905000" cy="30480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1828800" y="5410200"/>
              <a:ext cx="2819400" cy="15240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5318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3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Anticipation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7850842" cy="46609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Trebuchet MS"/>
                <a:cs typeface="Trebuchet MS"/>
              </a:rPr>
              <a:t>Grades are, and always have been, useless.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Trebuchet MS"/>
                <a:cs typeface="Trebuchet MS"/>
              </a:rPr>
              <a:t>Grading should be based on achievement, performance, and attendance.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Trebuchet MS"/>
                <a:cs typeface="Trebuchet MS"/>
              </a:rPr>
              <a:t>Students’ learning is best determined by their ability to “do,” not their ability to “know.”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http://</a:t>
            </a:r>
            <a:r>
              <a:rPr lang="en-US" sz="2800" dirty="0" err="1">
                <a:latin typeface="+mn-lt"/>
              </a:rPr>
              <a:t>www.cider.vt.edu</a:t>
            </a:r>
            <a:r>
              <a:rPr lang="en-US" sz="2800" dirty="0">
                <a:latin typeface="+mn-lt"/>
              </a:rPr>
              <a:t>/temp/grading2.pdf</a:t>
            </a:r>
          </a:p>
        </p:txBody>
      </p:sp>
    </p:spTree>
    <p:extLst>
      <p:ext uri="{BB962C8B-B14F-4D97-AF65-F5344CB8AC3E}">
        <p14:creationId xmlns:p14="http://schemas.microsoft.com/office/powerpoint/2010/main" val="34380172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is Aligning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38400" y="1981200"/>
            <a:ext cx="42672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9552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7" name="Straight Arrow Connector 6"/>
          <p:cNvCxnSpPr>
            <a:stCxn id="4" idx="3"/>
            <a:endCxn id="10" idx="1"/>
          </p:cNvCxnSpPr>
          <p:nvPr/>
        </p:nvCxnSpPr>
        <p:spPr>
          <a:xfrm>
            <a:off x="6512560" y="269065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1896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Grades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62400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Align the assessments with the outcomes.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876800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Create assessments, rather than selecting them.</a:t>
            </a:r>
            <a:endParaRPr lang="en-US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2" idx="2"/>
            <a:endCxn id="11" idx="0"/>
          </p:cNvCxnSpPr>
          <p:nvPr/>
        </p:nvCxnSpPr>
        <p:spPr>
          <a:xfrm>
            <a:off x="4572000" y="3352800"/>
            <a:ext cx="0" cy="6096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669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Generate a list of two (2) assessments that are not “standard.”</a:t>
            </a:r>
            <a:endParaRPr lang="en-US" sz="2400" dirty="0"/>
          </a:p>
        </p:txBody>
      </p:sp>
      <p:pic>
        <p:nvPicPr>
          <p:cNvPr id="4" name="Picture 3" descr="pic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62356"/>
            <a:ext cx="4191000" cy="27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82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Assures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 might we assess the following indicator?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The student will be able to </a:t>
            </a:r>
            <a:r>
              <a:rPr lang="en-US" sz="2400" i="1" dirty="0" smtClean="0"/>
              <a:t>explain</a:t>
            </a:r>
            <a:r>
              <a:rPr lang="en-US" sz="2400" dirty="0" smtClean="0"/>
              <a:t> relevant course terms and concepts.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18211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Assures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 might we assess the following indicator?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The student will be able to </a:t>
            </a:r>
            <a:r>
              <a:rPr lang="en-US" sz="2400" i="1" dirty="0" smtClean="0"/>
              <a:t>analyze</a:t>
            </a:r>
            <a:r>
              <a:rPr lang="en-US" sz="2400" dirty="0" smtClean="0"/>
              <a:t> historical primary source materials using the SCIM strategy.</a:t>
            </a:r>
            <a:endParaRPr lang="en-US" sz="2400" dirty="0"/>
          </a:p>
        </p:txBody>
      </p:sp>
      <p:pic>
        <p:nvPicPr>
          <p:cNvPr id="4" name="Picture 3" descr="war-propaganda-world-wa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47866"/>
            <a:ext cx="2057400" cy="26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204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Includes Evaluations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9552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8" name="Straight Arrow Connector 7"/>
          <p:cNvCxnSpPr>
            <a:stCxn id="5" idx="3"/>
            <a:endCxn id="11" idx="1"/>
          </p:cNvCxnSpPr>
          <p:nvPr/>
        </p:nvCxnSpPr>
        <p:spPr>
          <a:xfrm>
            <a:off x="6512560" y="269065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1896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Grades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34069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Measurement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360" y="34069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Evaluation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5" name="Straight Arrow Connector 14"/>
          <p:cNvCxnSpPr>
            <a:stCxn id="5" idx="2"/>
          </p:cNvCxnSpPr>
          <p:nvPr/>
        </p:nvCxnSpPr>
        <p:spPr>
          <a:xfrm flipH="1">
            <a:off x="5257800" y="3044599"/>
            <a:ext cx="396240" cy="38440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5654040" y="3044599"/>
            <a:ext cx="365760" cy="38440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43400" y="4114800"/>
            <a:ext cx="0" cy="4572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34200" y="4114800"/>
            <a:ext cx="0" cy="4572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05200" y="46261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Test, Quiz,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Presentation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5360" y="46261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# Correct,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Rubric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57800" y="4953000"/>
            <a:ext cx="762000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1502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Rubrics </a:t>
            </a:r>
            <a:r>
              <a:rPr lang="en-US" dirty="0" err="1" smtClean="0"/>
              <a:t>vs</a:t>
            </a:r>
            <a:r>
              <a:rPr lang="en-US" dirty="0" smtClean="0"/>
              <a:t> Scoring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Rubrics and scoring guides are designed to 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reduce the variability in evaluating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decrease the time it takes to grade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provides foci for student performance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34747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381503"/>
              </p:ext>
            </p:extLst>
          </p:nvPr>
        </p:nvGraphicFramePr>
        <p:xfrm>
          <a:off x="761999" y="2044700"/>
          <a:ext cx="739299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1"/>
                <a:gridCol w="1433195"/>
                <a:gridCol w="1478598"/>
                <a:gridCol w="1478598"/>
                <a:gridCol w="147859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Missing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(0 </a:t>
                      </a:r>
                      <a:r>
                        <a:rPr lang="en-US" b="0" dirty="0" err="1" smtClean="0">
                          <a:solidFill>
                            <a:srgbClr val="7F7F7F"/>
                          </a:solidFill>
                        </a:rPr>
                        <a:t>pts</a:t>
                      </a:r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)</a:t>
                      </a:r>
                      <a:endParaRPr lang="en-US" b="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(2 </a:t>
                      </a:r>
                      <a:r>
                        <a:rPr lang="en-US" b="0" dirty="0" err="1" smtClean="0">
                          <a:solidFill>
                            <a:srgbClr val="7F7F7F"/>
                          </a:solidFill>
                        </a:rPr>
                        <a:t>pts</a:t>
                      </a:r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)</a:t>
                      </a:r>
                      <a:endParaRPr lang="en-US" b="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Good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(4 </a:t>
                      </a:r>
                      <a:r>
                        <a:rPr lang="en-US" b="0" dirty="0" err="1" smtClean="0">
                          <a:solidFill>
                            <a:srgbClr val="7F7F7F"/>
                          </a:solidFill>
                        </a:rPr>
                        <a:t>pts</a:t>
                      </a:r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)</a:t>
                      </a:r>
                      <a:endParaRPr lang="en-US" b="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Excellent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(6 </a:t>
                      </a:r>
                      <a:r>
                        <a:rPr lang="en-US" b="0" dirty="0" err="1" smtClean="0">
                          <a:solidFill>
                            <a:srgbClr val="7F7F7F"/>
                          </a:solidFill>
                        </a:rPr>
                        <a:t>pts</a:t>
                      </a:r>
                      <a:r>
                        <a:rPr lang="en-US" b="0" dirty="0" smtClean="0">
                          <a:solidFill>
                            <a:srgbClr val="7F7F7F"/>
                          </a:solidFill>
                        </a:rPr>
                        <a:t>)</a:t>
                      </a:r>
                      <a:endParaRPr lang="en-US" b="0" dirty="0">
                        <a:solidFill>
                          <a:srgbClr val="7F7F7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Description</a:t>
                      </a:r>
                    </a:p>
                    <a:p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3911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Dimension 1				6 points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7F7F7F"/>
                </a:solidFill>
              </a:rPr>
              <a:t>Attribute 1.1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7F7F7F"/>
                </a:solidFill>
              </a:rPr>
              <a:t>Attribute 1.2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7F7F7F"/>
                </a:solidFill>
              </a:rPr>
              <a:t>Attribute 1.3</a:t>
            </a:r>
          </a:p>
          <a:p>
            <a:pPr marL="0" indent="0">
              <a:buNone/>
            </a:pPr>
            <a:r>
              <a:rPr lang="en-US" dirty="0" smtClean="0"/>
              <a:t>2. Dimension 2				6 points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7F7F7F"/>
                </a:solidFill>
              </a:rPr>
              <a:t>Attribute </a:t>
            </a:r>
            <a:r>
              <a:rPr lang="en-US" dirty="0" smtClean="0">
                <a:solidFill>
                  <a:srgbClr val="7F7F7F"/>
                </a:solidFill>
              </a:rPr>
              <a:t>2.1</a:t>
            </a:r>
            <a:endParaRPr lang="en-US" dirty="0">
              <a:solidFill>
                <a:srgbClr val="7F7F7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7F7F7F"/>
                </a:solidFill>
              </a:rPr>
              <a:t>Attribute </a:t>
            </a:r>
            <a:r>
              <a:rPr lang="en-US" dirty="0" smtClean="0">
                <a:solidFill>
                  <a:srgbClr val="7F7F7F"/>
                </a:solidFill>
              </a:rPr>
              <a:t>2.2</a:t>
            </a:r>
            <a:endParaRPr lang="en-US" dirty="0">
              <a:solidFill>
                <a:srgbClr val="7F7F7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7F7F7F"/>
                </a:solidFill>
              </a:rPr>
              <a:t>Attribute </a:t>
            </a:r>
            <a:r>
              <a:rPr lang="en-US" dirty="0" smtClean="0">
                <a:solidFill>
                  <a:srgbClr val="7F7F7F"/>
                </a:solidFill>
              </a:rPr>
              <a:t>2.3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					   ___/12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886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are Feedback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9552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Assessments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208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Outcomes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" y="2336713"/>
            <a:ext cx="171704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Course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Purpose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7" name="Straight Arrow Connector 6"/>
          <p:cNvCxnSpPr>
            <a:stCxn id="4" idx="3"/>
            <a:endCxn id="10" idx="1"/>
          </p:cNvCxnSpPr>
          <p:nvPr/>
        </p:nvCxnSpPr>
        <p:spPr>
          <a:xfrm>
            <a:off x="6512560" y="269065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8912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65680" y="2659879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18960" y="2336713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Instructional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Grades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34069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Measurement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5360" y="34069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Evaluation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3" name="Straight Arrow Connector 12"/>
          <p:cNvCxnSpPr>
            <a:stCxn id="4" idx="2"/>
          </p:cNvCxnSpPr>
          <p:nvPr/>
        </p:nvCxnSpPr>
        <p:spPr>
          <a:xfrm flipH="1">
            <a:off x="5257800" y="3044599"/>
            <a:ext cx="396240" cy="38440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</p:cNvCxnSpPr>
          <p:nvPr/>
        </p:nvCxnSpPr>
        <p:spPr>
          <a:xfrm>
            <a:off x="5654040" y="3044599"/>
            <a:ext cx="365760" cy="38440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43400" y="4114800"/>
            <a:ext cx="0" cy="4572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34200" y="4114800"/>
            <a:ext cx="0" cy="4572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5200" y="46261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Test, Quiz,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Presentation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5360" y="4626114"/>
            <a:ext cx="1717040" cy="707886"/>
          </a:xfrm>
          <a:prstGeom prst="rect">
            <a:avLst/>
          </a:prstGeom>
          <a:solidFill>
            <a:srgbClr val="3F4A6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# Correct,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Rubric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57800" y="4953000"/>
            <a:ext cx="762000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34200" y="5334000"/>
            <a:ext cx="0" cy="4572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55360" y="5845314"/>
            <a:ext cx="1717040" cy="707886"/>
          </a:xfrm>
          <a:prstGeom prst="rect">
            <a:avLst/>
          </a:prstGeom>
          <a:solidFill>
            <a:srgbClr val="094517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Performance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Points</a:t>
            </a:r>
            <a:endParaRPr lang="en-US" sz="2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224978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are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/>
              <a:t>Performance evaluation points should represent students’ achievement and performance on a specific performance measure.</a:t>
            </a:r>
          </a:p>
          <a:p>
            <a:pPr>
              <a:buFont typeface="Wingdings" charset="2"/>
              <a:buChar char="§"/>
            </a:pPr>
            <a:r>
              <a:rPr lang="en-US" sz="2400" dirty="0" smtClean="0"/>
              <a:t>Performance evaluation points should reflect the c, s, b, &amp; a processing importance of the learning activity/artifact.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01753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Grade?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 smtClean="0">
                <a:latin typeface="+mn-lt"/>
              </a:rPr>
              <a:t>A</a:t>
            </a:r>
            <a:endParaRPr lang="en-US" sz="30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CAE28"/>
                </a:solidFill>
                <a:latin typeface="+mn-lt"/>
              </a:rPr>
              <a:t>academic achievement &amp; performance</a:t>
            </a:r>
            <a:endParaRPr lang="en-US" dirty="0">
              <a:solidFill>
                <a:srgbClr val="FCAE28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http://</a:t>
            </a:r>
            <a:r>
              <a:rPr lang="en-US" sz="2800" dirty="0" err="1">
                <a:latin typeface="+mn-lt"/>
              </a:rPr>
              <a:t>www.cider.vt.edu</a:t>
            </a:r>
            <a:r>
              <a:rPr lang="en-US" sz="2800" dirty="0">
                <a:latin typeface="+mn-lt"/>
              </a:rPr>
              <a:t>/temp/grading2.pdf</a:t>
            </a:r>
          </a:p>
        </p:txBody>
      </p:sp>
    </p:spTree>
    <p:extLst>
      <p:ext uri="{BB962C8B-B14F-4D97-AF65-F5344CB8AC3E}">
        <p14:creationId xmlns:p14="http://schemas.microsoft.com/office/powerpoint/2010/main" val="40668571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are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Microteaching				400 </a:t>
            </a:r>
            <a:r>
              <a:rPr lang="en-US" dirty="0" err="1" smtClean="0"/>
              <a:t>pts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Oral Explanations				200 </a:t>
            </a:r>
            <a:r>
              <a:rPr lang="en-US" dirty="0" err="1" smtClean="0"/>
              <a:t>pts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Scholarly Reading				200 </a:t>
            </a:r>
            <a:r>
              <a:rPr lang="en-US" dirty="0" err="1" smtClean="0"/>
              <a:t>pts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Teaching/Learning Philosophy		200 </a:t>
            </a:r>
            <a:r>
              <a:rPr lang="en-US" dirty="0" err="1" smtClean="0"/>
              <a:t>pts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7200" y="1752600"/>
            <a:ext cx="8153400" cy="9144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17267" y="2336800"/>
            <a:ext cx="1551233" cy="2882900"/>
          </a:xfrm>
          <a:custGeom>
            <a:avLst/>
            <a:gdLst>
              <a:gd name="connsiteX0" fmla="*/ 154233 w 1551233"/>
              <a:gd name="connsiteY0" fmla="*/ 0 h 2882900"/>
              <a:gd name="connsiteX1" fmla="*/ 128833 w 1551233"/>
              <a:gd name="connsiteY1" fmla="*/ 1892300 h 2882900"/>
              <a:gd name="connsiteX2" fmla="*/ 1551233 w 1551233"/>
              <a:gd name="connsiteY2" fmla="*/ 2882900 h 288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1233" h="2882900">
                <a:moveTo>
                  <a:pt x="154233" y="0"/>
                </a:moveTo>
                <a:cubicBezTo>
                  <a:pt x="25116" y="705908"/>
                  <a:pt x="-104000" y="1411817"/>
                  <a:pt x="128833" y="1892300"/>
                </a:cubicBezTo>
                <a:cubicBezTo>
                  <a:pt x="361666" y="2372783"/>
                  <a:pt x="1551233" y="2882900"/>
                  <a:pt x="1551233" y="2882900"/>
                </a:cubicBez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5029200"/>
            <a:ext cx="57610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points = </a:t>
            </a:r>
          </a:p>
          <a:p>
            <a:r>
              <a:rPr lang="en-US" dirty="0" smtClean="0"/>
              <a:t>     Most important c, s, b, &amp; a processing </a:t>
            </a:r>
          </a:p>
          <a:p>
            <a:r>
              <a:rPr lang="en-US" dirty="0" smtClean="0"/>
              <a:t>     in order to fulfill the course 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442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and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8155642" cy="4081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 7 C’s of Motivation</a:t>
            </a:r>
          </a:p>
          <a:p>
            <a:pPr marL="0" indent="0">
              <a:buNone/>
            </a:pPr>
            <a:r>
              <a:rPr lang="en-US" sz="2400" dirty="0" smtClean="0"/>
              <a:t>   1. Challenge	5. Caring (interest/value)</a:t>
            </a:r>
          </a:p>
          <a:p>
            <a:pPr marL="0" indent="0">
              <a:buNone/>
            </a:pPr>
            <a:r>
              <a:rPr lang="en-US" sz="2400" dirty="0" smtClean="0"/>
              <a:t>   2. Choice		6. Competence</a:t>
            </a:r>
          </a:p>
          <a:p>
            <a:pPr marL="0" indent="0">
              <a:buNone/>
            </a:pPr>
            <a:r>
              <a:rPr lang="en-US" sz="2400" dirty="0" smtClean="0"/>
              <a:t>   3. Control		7. Collaboration/Connectedness</a:t>
            </a:r>
          </a:p>
          <a:p>
            <a:pPr marL="0" indent="0">
              <a:buNone/>
            </a:pPr>
            <a:r>
              <a:rPr lang="en-US" sz="2400" dirty="0" smtClean="0"/>
              <a:t>   4. Curiosity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86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CAE28"/>
                </a:solidFill>
              </a:rPr>
              <a:t>Keep in mind that points are not the same as grades.</a:t>
            </a:r>
          </a:p>
          <a:p>
            <a:pPr algn="ctr"/>
            <a:r>
              <a:rPr lang="en-US" dirty="0" smtClean="0">
                <a:solidFill>
                  <a:srgbClr val="FCAE28"/>
                </a:solidFill>
              </a:rPr>
              <a:t>Points are performance and performance is processing.</a:t>
            </a:r>
            <a:endParaRPr lang="en-US" dirty="0">
              <a:solidFill>
                <a:srgbClr val="FCAE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420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on the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Just say no.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00744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Clarity</a:t>
            </a:r>
            <a:endParaRPr lang="en-US" dirty="0"/>
          </a:p>
        </p:txBody>
      </p:sp>
      <p:pic>
        <p:nvPicPr>
          <p:cNvPr id="4" name="MISC_Sink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905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101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F &amp; D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7167284" cy="44323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Discuss with students the basis of all grading – make grading transparent.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</a:t>
            </a:r>
            <a:r>
              <a:rPr lang="en-US" sz="2400" dirty="0" smtClean="0"/>
              <a:t>ake grading explicit through the syllabus and activity guides.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Base grades on achievement and performance only.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Return evaluated assessments </a:t>
            </a:r>
            <a:r>
              <a:rPr lang="en-US" sz="2400" dirty="0" smtClean="0"/>
              <a:t>promptly and with feedback.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68765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F &amp; D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Align assessments with course outcomes, instructional strategies, and </a:t>
            </a:r>
            <a:r>
              <a:rPr lang="en-US" sz="2400" dirty="0" smtClean="0"/>
              <a:t>purposes.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Base </a:t>
            </a:r>
            <a:r>
              <a:rPr lang="en-US" sz="2400" dirty="0"/>
              <a:t>grades on a composite of several aligned assessments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sz="2400" dirty="0" smtClean="0"/>
              <a:t>Assign course points based on which learning assessment activities are most important in achieving the course purpose.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94714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6560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Learn: Knowledge is Power</a:t>
            </a:r>
            <a:endParaRPr lang="en-US" dirty="0"/>
          </a:p>
        </p:txBody>
      </p:sp>
      <p:pic>
        <p:nvPicPr>
          <p:cNvPr id="4" name="Budweiser Clydesdale Horses Snowball Fight_1280x720_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7526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78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First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6223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 processing of knowledge, experience, and self. </a:t>
            </a:r>
            <a:endParaRPr lang="en-US" dirty="0"/>
          </a:p>
        </p:txBody>
      </p:sp>
      <p:pic>
        <p:nvPicPr>
          <p:cNvPr id="6" name="Picture 5" descr="pic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00400"/>
            <a:ext cx="4572000" cy="17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#2 – Task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167284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CAE28"/>
                </a:solidFill>
              </a:rPr>
              <a:t>Directions: </a:t>
            </a:r>
            <a:r>
              <a:rPr lang="en-US" sz="2400" dirty="0" smtClean="0"/>
              <a:t>Count from 2 to 60 by 2s, writing down the math. 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2057400"/>
            <a:ext cx="81534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cs typeface="Trebuchet MS"/>
              </a:rPr>
              <a:t>1. To what was pledged allegiance?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cs typeface="Trebuchet MS"/>
              </a:rPr>
              <a:t>2. What country was mentioned in the passage?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cs typeface="Trebuchet MS"/>
              </a:rPr>
              <a:t>3. For what does the flag stand?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cs typeface="Trebuchet MS"/>
              </a:rPr>
              <a:t>4. The flag symbolizes how many nations?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r>
              <a:rPr lang="en-US" sz="2400" dirty="0" smtClean="0">
                <a:cs typeface="Trebuchet MS"/>
              </a:rPr>
              <a:t>5. What deity was mentioned in the passage?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  <a:defRPr/>
            </a:pPr>
            <a:endParaRPr lang="en-US" sz="2400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819337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5" name="Straight Connector 4"/>
          <p:cNvCxnSpPr>
            <a:cxnSpLocks noChangeShapeType="1"/>
          </p:cNvCxnSpPr>
          <p:nvPr/>
        </p:nvCxnSpPr>
        <p:spPr bwMode="auto">
          <a:xfrm rot="5400000">
            <a:off x="609601" y="3276600"/>
            <a:ext cx="22860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16" name="Straight Connector 6"/>
          <p:cNvCxnSpPr>
            <a:cxnSpLocks noChangeShapeType="1"/>
          </p:cNvCxnSpPr>
          <p:nvPr/>
        </p:nvCxnSpPr>
        <p:spPr bwMode="auto">
          <a:xfrm>
            <a:off x="1752600" y="4419600"/>
            <a:ext cx="4876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2133600" y="4419600"/>
            <a:ext cx="427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Task A          Task B          Task C</a:t>
            </a:r>
          </a:p>
        </p:txBody>
      </p: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1338263" y="2057400"/>
            <a:ext cx="31259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5</a:t>
            </a:r>
          </a:p>
          <a:p>
            <a:pPr>
              <a:spcAft>
                <a:spcPts val="1200"/>
              </a:spcAft>
            </a:pPr>
            <a:r>
              <a:rPr lang="en-US" dirty="0"/>
              <a:t>4</a:t>
            </a:r>
          </a:p>
          <a:p>
            <a:pPr>
              <a:spcAft>
                <a:spcPts val="1200"/>
              </a:spcAft>
            </a:pPr>
            <a:r>
              <a:rPr lang="en-US" dirty="0"/>
              <a:t>3</a:t>
            </a:r>
          </a:p>
          <a:p>
            <a:pPr>
              <a:spcAft>
                <a:spcPts val="1200"/>
              </a:spcAft>
            </a:pPr>
            <a:r>
              <a:rPr lang="en-US" dirty="0"/>
              <a:t>2</a:t>
            </a:r>
          </a:p>
          <a:p>
            <a:pPr>
              <a:spcAft>
                <a:spcPts val="1200"/>
              </a:spcAft>
            </a:pPr>
            <a:r>
              <a:rPr lang="en-US" dirty="0"/>
              <a:t>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62200" y="2438400"/>
            <a:ext cx="5334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269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#2 – Task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1"/>
            <a:ext cx="7167284" cy="107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CAE28"/>
                </a:solidFill>
              </a:rPr>
              <a:t>Directions: </a:t>
            </a:r>
            <a:r>
              <a:rPr lang="en-US" sz="2400" dirty="0" smtClean="0"/>
              <a:t>Count from 1 to 30 by 1s, writing down the math. 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2057400"/>
            <a:ext cx="8153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2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1. What are we urged to do in the passage?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2. What was the original name of the drink?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3. What was the subsequent name of the drink?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4. How many actual liquids are mentioned?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-111" charset="2"/>
              <a:buNone/>
            </a:pPr>
            <a:r>
              <a:rPr lang="en-US" sz="2400" smtClean="0">
                <a:cs typeface="Trebuchet MS"/>
              </a:rPr>
              <a:t>5. What was distilled in the passage?</a:t>
            </a:r>
            <a:endParaRPr lang="en-US" sz="2400" dirty="0" smtClean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260540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12649</TotalTime>
  <Words>1268</Words>
  <Application>Microsoft Macintosh PowerPoint</Application>
  <PresentationFormat>On-screen Show (4:3)</PresentationFormat>
  <Paragraphs>344</Paragraphs>
  <Slides>46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Twilight</vt:lpstr>
      <vt:lpstr>Fair and Defensible Grading Strategies for Enhancing Student Learning and Assessment</vt:lpstr>
      <vt:lpstr>Overview</vt:lpstr>
      <vt:lpstr>Anticipation Guide</vt:lpstr>
      <vt:lpstr>What’s in a Grade?</vt:lpstr>
      <vt:lpstr>Learn: Knowledge is Power</vt:lpstr>
      <vt:lpstr>Learning First</vt:lpstr>
      <vt:lpstr>Activity #2 – Task A</vt:lpstr>
      <vt:lpstr>Results</vt:lpstr>
      <vt:lpstr>Activity #2 – Task B</vt:lpstr>
      <vt:lpstr>Results</vt:lpstr>
      <vt:lpstr>Activity #2 – Task C</vt:lpstr>
      <vt:lpstr>Results</vt:lpstr>
      <vt:lpstr>Multitasking and Research</vt:lpstr>
      <vt:lpstr>Multitasking and Research</vt:lpstr>
      <vt:lpstr>Multitasking and Research</vt:lpstr>
      <vt:lpstr>Results</vt:lpstr>
      <vt:lpstr>PowerPoint Presentation</vt:lpstr>
      <vt:lpstr>Design: Plan Ahead</vt:lpstr>
      <vt:lpstr>Instructional Design &amp; Grading</vt:lpstr>
      <vt:lpstr>Instructional Design &amp; Grading</vt:lpstr>
      <vt:lpstr>Instructional Design &amp; Grading</vt:lpstr>
      <vt:lpstr>Instructional Grade</vt:lpstr>
      <vt:lpstr>Design, Assessment, Grading</vt:lpstr>
      <vt:lpstr>Design, Assessment, Grading</vt:lpstr>
      <vt:lpstr>Design, Assessment, Grading</vt:lpstr>
      <vt:lpstr>Grade Principles</vt:lpstr>
      <vt:lpstr>Grading is Ill-structured</vt:lpstr>
      <vt:lpstr>Grading in the Weeds</vt:lpstr>
      <vt:lpstr>Assessing is Sampling</vt:lpstr>
      <vt:lpstr>Sampling is Aligning</vt:lpstr>
      <vt:lpstr>Types of Assessments</vt:lpstr>
      <vt:lpstr>Aligning Assures Validity</vt:lpstr>
      <vt:lpstr>Aligning Assures Validity</vt:lpstr>
      <vt:lpstr>Aligning Includes Evaluations</vt:lpstr>
      <vt:lpstr>Rubrics vs Scoring Guides</vt:lpstr>
      <vt:lpstr>Rubrics</vt:lpstr>
      <vt:lpstr>Scoring Guide</vt:lpstr>
      <vt:lpstr>Points are Feedback</vt:lpstr>
      <vt:lpstr>Points are Feedback</vt:lpstr>
      <vt:lpstr>Points are Feedback</vt:lpstr>
      <vt:lpstr>Points and Motivation</vt:lpstr>
      <vt:lpstr>Grading on the Curve</vt:lpstr>
      <vt:lpstr>Guidelines for Clarity</vt:lpstr>
      <vt:lpstr>Guidelines for F &amp; D Grading</vt:lpstr>
      <vt:lpstr>Guidelines for F &amp; D Grading</vt:lpstr>
      <vt:lpstr>The End</vt:lpstr>
    </vt:vector>
  </TitlesOfParts>
  <Company>Peter Doolittle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The iPodification of Education  iPod + iTunesU + iPodagogy</dc:title>
  <cp:keywords/>
  <cp:lastModifiedBy>Peter Doolittle</cp:lastModifiedBy>
  <cp:revision>954</cp:revision>
  <cp:lastPrinted>2015-03-27T10:47:20Z</cp:lastPrinted>
  <dcterms:created xsi:type="dcterms:W3CDTF">2013-10-23T10:21:45Z</dcterms:created>
  <dcterms:modified xsi:type="dcterms:W3CDTF">2015-08-18T11:34:42Z</dcterms:modified>
</cp:coreProperties>
</file>