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56" r:id="rId2"/>
    <p:sldId id="1111" r:id="rId3"/>
    <p:sldId id="486" r:id="rId4"/>
    <p:sldId id="1116" r:id="rId5"/>
    <p:sldId id="1117" r:id="rId6"/>
    <p:sldId id="1084" r:id="rId7"/>
    <p:sldId id="1115" r:id="rId8"/>
    <p:sldId id="1089" r:id="rId9"/>
    <p:sldId id="1052" r:id="rId10"/>
    <p:sldId id="1008" r:id="rId11"/>
    <p:sldId id="1077" r:id="rId12"/>
    <p:sldId id="1091" r:id="rId13"/>
    <p:sldId id="1096" r:id="rId14"/>
    <p:sldId id="1095" r:id="rId15"/>
    <p:sldId id="989" r:id="rId16"/>
    <p:sldId id="1067" r:id="rId17"/>
    <p:sldId id="1001" r:id="rId18"/>
    <p:sldId id="1000" r:id="rId19"/>
    <p:sldId id="1030" r:id="rId20"/>
    <p:sldId id="1098" r:id="rId21"/>
    <p:sldId id="1069" r:id="rId22"/>
    <p:sldId id="1105" r:id="rId23"/>
    <p:sldId id="1118" r:id="rId24"/>
    <p:sldId id="1085" r:id="rId25"/>
    <p:sldId id="1042" r:id="rId26"/>
    <p:sldId id="1045" r:id="rId27"/>
    <p:sldId id="1093" r:id="rId28"/>
    <p:sldId id="1044" r:id="rId29"/>
    <p:sldId id="1119" r:id="rId30"/>
    <p:sldId id="998" r:id="rId31"/>
    <p:sldId id="110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0C2F"/>
    <a:srgbClr val="004E60"/>
    <a:srgbClr val="00A3AD"/>
    <a:srgbClr val="FFFFFF"/>
    <a:srgbClr val="1D2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670"/>
    <p:restoredTop sz="95024"/>
  </p:normalViewPr>
  <p:slideViewPr>
    <p:cSldViewPr snapToGrid="0">
      <p:cViewPr varScale="1">
        <p:scale>
          <a:sx n="101" d="100"/>
          <a:sy n="101" d="100"/>
        </p:scale>
        <p:origin x="208" y="240"/>
      </p:cViewPr>
      <p:guideLst>
        <p:guide orient="horz" pos="194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35213-5437-A842-B574-7C30C57E7205}" type="datetimeFigureOut">
              <a:rPr lang="en-US" smtClean="0"/>
              <a:t>3/29/23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0E48F-EC13-B94F-838F-1391D141E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48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92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22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6261D3-D199-1644-B94A-C30C1D8E87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318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1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3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24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0E48F-EC13-B94F-838F-1391D141E8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45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Dreissen</a:t>
            </a:r>
            <a:r>
              <a:rPr lang="en-US" dirty="0"/>
              <a:t>: Top 2 Strategies: Discussion, Group Work                      Top Definition: Engaging and interacting</a:t>
            </a:r>
          </a:p>
          <a:p>
            <a:r>
              <a:rPr lang="en-US" dirty="0"/>
              <a:t>Doolittle: Top 2 Strategies: Group Work, Problem Solving              Top Definition: ? ? 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91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Dreissen</a:t>
            </a:r>
            <a:r>
              <a:rPr lang="en-US" dirty="0"/>
              <a:t>: Top 2 Strategies: Discussion, Group Work                      Top Definition: Engaging and interacting</a:t>
            </a:r>
          </a:p>
          <a:p>
            <a:r>
              <a:rPr lang="en-US" dirty="0"/>
              <a:t>Doolittle: Top 2 Strategies: Group Work, Problem Solving              Top Definition: ? ? 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81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WHATEVER ACTIVE LEARNING IS . . </a:t>
            </a:r>
            <a:r>
              <a:rPr lang="en-US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35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48% of definitions were ”definition by strategy”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0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27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58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9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2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34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5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3/29/23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81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3/29/23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3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3/29/23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1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3/29/23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89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3/29/23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81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0A5-6D92-0246-BB99-0B79D0B9EADC}" type="datetimeFigureOut">
              <a:rPr lang="en-US" smtClean="0"/>
              <a:t>3/29/23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4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C30A5-6D92-0246-BB99-0B79D0B9EADC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2FC29-5B86-D14A-8B72-22390D96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955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BA215E54-5CB0-2D2D-2073-4ECD2C951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37" r="11278"/>
          <a:stretch/>
        </p:blipFill>
        <p:spPr>
          <a:xfrm flipH="1">
            <a:off x="0" y="0"/>
            <a:ext cx="381491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A27246-7CE5-BC42-3CDE-F3EE9412B05E}"/>
              </a:ext>
            </a:extLst>
          </p:cNvPr>
          <p:cNvSpPr txBox="1"/>
          <p:nvPr/>
        </p:nvSpPr>
        <p:spPr>
          <a:xfrm>
            <a:off x="4084125" y="2305320"/>
            <a:ext cx="806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Cognitivism and Constructivism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222FB-3EEB-8C09-6AAB-391735C73B9E}"/>
              </a:ext>
            </a:extLst>
          </p:cNvPr>
          <p:cNvSpPr txBox="1"/>
          <p:nvPr/>
        </p:nvSpPr>
        <p:spPr>
          <a:xfrm>
            <a:off x="4109883" y="2298509"/>
            <a:ext cx="806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Helvetica Light" panose="020B0403020202020204" pitchFamily="34" charset="0"/>
              </a:rPr>
              <a:t>Transformative Active Learning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C921A7-DC1D-BF49-8168-EE53FEECD24C}"/>
              </a:ext>
            </a:extLst>
          </p:cNvPr>
          <p:cNvCxnSpPr>
            <a:cxnSpLocks/>
          </p:cNvCxnSpPr>
          <p:nvPr/>
        </p:nvCxnSpPr>
        <p:spPr>
          <a:xfrm>
            <a:off x="3814917" y="3087327"/>
            <a:ext cx="7964129" cy="0"/>
          </a:xfrm>
          <a:prstGeom prst="line">
            <a:avLst/>
          </a:prstGeom>
          <a:ln w="889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4000">
                  <a:srgbClr val="BA0C2F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9AAE654-3749-33B4-C4DD-9D10BBF025F0}"/>
              </a:ext>
            </a:extLst>
          </p:cNvPr>
          <p:cNvSpPr/>
          <p:nvPr/>
        </p:nvSpPr>
        <p:spPr>
          <a:xfrm>
            <a:off x="3814916" y="4768648"/>
            <a:ext cx="8377084" cy="363793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C1E5B-510E-112E-CFA2-A7D2A9729B2B}"/>
              </a:ext>
            </a:extLst>
          </p:cNvPr>
          <p:cNvSpPr txBox="1"/>
          <p:nvPr/>
        </p:nvSpPr>
        <p:spPr>
          <a:xfrm>
            <a:off x="4109883" y="4743410"/>
            <a:ext cx="2605547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Peter Doolittle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latin typeface="+mj-lt"/>
              </a:rPr>
              <a:t>Educational Psychology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latin typeface="+mj-lt"/>
              </a:rPr>
              <a:t>Virginia Tech</a:t>
            </a:r>
          </a:p>
          <a:p>
            <a:pPr>
              <a:spcAft>
                <a:spcPts val="300"/>
              </a:spcAft>
            </a:pPr>
            <a:r>
              <a:rPr lang="en-US" sz="2000" dirty="0" err="1">
                <a:latin typeface="+mj-lt"/>
              </a:rPr>
              <a:t>pdoo@vt.edu</a:t>
            </a:r>
            <a:endParaRPr lang="en-US" sz="20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C5854-D5E4-6FE1-8447-2C6A225E0A20}"/>
              </a:ext>
            </a:extLst>
          </p:cNvPr>
          <p:cNvSpPr txBox="1"/>
          <p:nvPr/>
        </p:nvSpPr>
        <p:spPr>
          <a:xfrm>
            <a:off x="4123206" y="3139441"/>
            <a:ext cx="806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100" dirty="0">
                <a:latin typeface="Helvetica Light" panose="020B0403020202020204" pitchFamily="34" charset="0"/>
              </a:rPr>
              <a:t>Fostering deep and flexible learning through the making of meaning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172C5F-4961-A556-A006-26395088235E}"/>
              </a:ext>
            </a:extLst>
          </p:cNvPr>
          <p:cNvSpPr/>
          <p:nvPr/>
        </p:nvSpPr>
        <p:spPr>
          <a:xfrm>
            <a:off x="3814916" y="0"/>
            <a:ext cx="8385835" cy="293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74E7C-C79E-A103-51FE-AB76357C3024}"/>
              </a:ext>
            </a:extLst>
          </p:cNvPr>
          <p:cNvSpPr txBox="1"/>
          <p:nvPr/>
        </p:nvSpPr>
        <p:spPr>
          <a:xfrm>
            <a:off x="8605683" y="4789352"/>
            <a:ext cx="33756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endParaRPr lang="en-US" sz="2400" dirty="0">
              <a:latin typeface="Helvetica Light" panose="020B0403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2000" dirty="0">
                <a:latin typeface="+mj-lt"/>
              </a:rPr>
              <a:t>Twitter: 	 </a:t>
            </a:r>
            <a:r>
              <a:rPr lang="en-US" sz="1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@</a:t>
            </a:r>
            <a:r>
              <a:rPr lang="en-US" sz="2000" dirty="0" err="1">
                <a:latin typeface="+mj-lt"/>
              </a:rPr>
              <a:t>pdoopdoo</a:t>
            </a:r>
            <a:endParaRPr lang="en-US" sz="2000" dirty="0">
              <a:latin typeface="+mj-lt"/>
            </a:endParaRPr>
          </a:p>
          <a:p>
            <a:pPr>
              <a:spcAft>
                <a:spcPts val="300"/>
              </a:spcAft>
            </a:pPr>
            <a:r>
              <a:rPr lang="en-US" sz="2000" dirty="0">
                <a:latin typeface="+mj-lt"/>
              </a:rPr>
              <a:t>LinkedIn:  peter-</a:t>
            </a:r>
            <a:r>
              <a:rPr lang="en-US" sz="2000" dirty="0" err="1">
                <a:latin typeface="+mj-lt"/>
              </a:rPr>
              <a:t>doolittle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09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55F0D25-748A-7F41-B88F-D80C46BF57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86813"/>
            <a:ext cx="10297297" cy="64794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B62AFD-7816-A945-AA46-745F865B4323}"/>
              </a:ext>
            </a:extLst>
          </p:cNvPr>
          <p:cNvSpPr/>
          <p:nvPr/>
        </p:nvSpPr>
        <p:spPr>
          <a:xfrm>
            <a:off x="59487" y="1"/>
            <a:ext cx="12132513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365125"/>
            <a:ext cx="12045930" cy="1325563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Freeman et al. (2014) &amp; Theobald et al. (2020)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5992B2-A6E6-0F49-B98A-14DCF8D3D666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1608120" y="3200398"/>
            <a:ext cx="8978038" cy="1"/>
          </a:xfrm>
          <a:prstGeom prst="straightConnector1">
            <a:avLst/>
          </a:prstGeom>
          <a:ln w="254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9A60320-67BD-A146-8A85-B1BFD8A0F92D}"/>
              </a:ext>
            </a:extLst>
          </p:cNvPr>
          <p:cNvSpPr txBox="1"/>
          <p:nvPr/>
        </p:nvSpPr>
        <p:spPr>
          <a:xfrm>
            <a:off x="9029" y="2938789"/>
            <a:ext cx="159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passive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D930A-885F-0345-8E0F-1E7E17753646}"/>
              </a:ext>
            </a:extLst>
          </p:cNvPr>
          <p:cNvSpPr txBox="1"/>
          <p:nvPr/>
        </p:nvSpPr>
        <p:spPr>
          <a:xfrm>
            <a:off x="10586158" y="2938788"/>
            <a:ext cx="159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active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1AF416-869A-AE48-A5E2-194F37114B5A}"/>
              </a:ext>
            </a:extLst>
          </p:cNvPr>
          <p:cNvSpPr txBox="1"/>
          <p:nvPr/>
        </p:nvSpPr>
        <p:spPr>
          <a:xfrm>
            <a:off x="1622487" y="2676592"/>
            <a:ext cx="1426257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Lecture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AB9255-6AAB-1B4E-8654-A45A214A2678}"/>
              </a:ext>
            </a:extLst>
          </p:cNvPr>
          <p:cNvSpPr txBox="1"/>
          <p:nvPr/>
        </p:nvSpPr>
        <p:spPr>
          <a:xfrm>
            <a:off x="3049756" y="2677178"/>
            <a:ext cx="7536001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Active Learning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173FDB-AD63-E740-BAE2-064AC5AF833B}"/>
              </a:ext>
            </a:extLst>
          </p:cNvPr>
          <p:cNvSpPr txBox="1"/>
          <p:nvPr/>
        </p:nvSpPr>
        <p:spPr>
          <a:xfrm>
            <a:off x="1521717" y="3732658"/>
            <a:ext cx="10046827" cy="2975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Helvetica Light" panose="020B0403020202020204" pitchFamily="34" charset="0"/>
              </a:rPr>
              <a:t>This study’s intent was to evaluate the average effect of 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any</a:t>
            </a:r>
            <a:r>
              <a:rPr lang="en-US" sz="3200" dirty="0">
                <a:latin typeface="Helvetica Light" panose="020B0403020202020204" pitchFamily="34" charset="0"/>
              </a:rPr>
              <a:t> active learning type . . . contrasted with traditional lecturing.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Helvetica Light" panose="020B0403020202020204" pitchFamily="34" charset="0"/>
              </a:rPr>
              <a:t>								( Freeman et al., 2014, p. 8414 )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211A32-AE49-68F1-39F8-9742280FE3C3}"/>
              </a:ext>
            </a:extLst>
          </p:cNvPr>
          <p:cNvSpPr txBox="1"/>
          <p:nvPr/>
        </p:nvSpPr>
        <p:spPr>
          <a:xfrm>
            <a:off x="3048744" y="3214688"/>
            <a:ext cx="7536000" cy="40011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Light" panose="020B0403020202020204" pitchFamily="34" charset="0"/>
              </a:rPr>
              <a:t>6%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E00F8EE-DC73-A427-0A8B-40A0A1BA3EB7}"/>
              </a:ext>
            </a:extLst>
          </p:cNvPr>
          <p:cNvSpPr/>
          <p:nvPr/>
        </p:nvSpPr>
        <p:spPr>
          <a:xfrm>
            <a:off x="3055620" y="2674620"/>
            <a:ext cx="7520940" cy="525780"/>
          </a:xfrm>
          <a:custGeom>
            <a:avLst/>
            <a:gdLst>
              <a:gd name="connsiteX0" fmla="*/ 0 w 7520940"/>
              <a:gd name="connsiteY0" fmla="*/ 525780 h 525780"/>
              <a:gd name="connsiteX1" fmla="*/ 4625340 w 7520940"/>
              <a:gd name="connsiteY1" fmla="*/ 396240 h 525780"/>
              <a:gd name="connsiteX2" fmla="*/ 7520940 w 7520940"/>
              <a:gd name="connsiteY2" fmla="*/ 0 h 52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20940" h="525780">
                <a:moveTo>
                  <a:pt x="0" y="525780"/>
                </a:moveTo>
                <a:cubicBezTo>
                  <a:pt x="1685925" y="504825"/>
                  <a:pt x="3371850" y="483870"/>
                  <a:pt x="4625340" y="396240"/>
                </a:cubicBezTo>
                <a:cubicBezTo>
                  <a:pt x="5878830" y="308610"/>
                  <a:pt x="6699885" y="154305"/>
                  <a:pt x="7520940" y="0"/>
                </a:cubicBezTo>
              </a:path>
            </a:pathLst>
          </a:custGeom>
          <a:noFill/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9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3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55F0D25-748A-7F41-B88F-D80C46BF57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186813"/>
            <a:ext cx="10297297" cy="64794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B62AFD-7816-A945-AA46-745F865B4323}"/>
              </a:ext>
            </a:extLst>
          </p:cNvPr>
          <p:cNvSpPr/>
          <p:nvPr/>
        </p:nvSpPr>
        <p:spPr>
          <a:xfrm>
            <a:off x="-13548" y="186814"/>
            <a:ext cx="12205548" cy="64794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EB2B8-767D-5BCC-0412-105B379773E0}"/>
              </a:ext>
            </a:extLst>
          </p:cNvPr>
          <p:cNvSpPr txBox="1"/>
          <p:nvPr/>
        </p:nvSpPr>
        <p:spPr>
          <a:xfrm>
            <a:off x="957887" y="2224463"/>
            <a:ext cx="10832327" cy="371422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Helvetica Light" panose="020B0403020202020204" pitchFamily="34" charset="0"/>
              </a:rPr>
              <a:t>As impressive as they are,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the results just cited cannot provide the kind of evidence-based guidelines </a:t>
            </a:r>
            <a:r>
              <a:rPr lang="en-US" sz="3200" dirty="0">
                <a:latin typeface="Helvetica Light" panose="020B0403020202020204" pitchFamily="34" charset="0"/>
              </a:rPr>
              <a:t>that individual teachers need to decide whether to use active learning methods in their own courses.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Helvetica Light" panose="020B0403020202020204" pitchFamily="34" charset="0"/>
              </a:rPr>
              <a:t>                                                       Bernstein, 2018, p. 292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96733-680D-7E1A-D57E-F0D5A315DD2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Helvetica Light" panose="020B0403020202020204" pitchFamily="34" charset="0"/>
              </a:rPr>
              <a:t>What is Active Learning?</a:t>
            </a:r>
            <a:endParaRPr lang="en-US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4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55F0D25-748A-7F41-B88F-D80C46BF57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186813"/>
            <a:ext cx="10297297" cy="64794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B62AFD-7816-A945-AA46-745F865B4323}"/>
              </a:ext>
            </a:extLst>
          </p:cNvPr>
          <p:cNvSpPr/>
          <p:nvPr/>
        </p:nvSpPr>
        <p:spPr>
          <a:xfrm>
            <a:off x="-13548" y="186814"/>
            <a:ext cx="12205548" cy="64794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EB2B8-767D-5BCC-0412-105B379773E0}"/>
              </a:ext>
            </a:extLst>
          </p:cNvPr>
          <p:cNvSpPr txBox="1"/>
          <p:nvPr/>
        </p:nvSpPr>
        <p:spPr>
          <a:xfrm>
            <a:off x="1359671" y="2224463"/>
            <a:ext cx="10515599" cy="4452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First Generation		</a:t>
            </a:r>
            <a:r>
              <a:rPr lang="en-US" sz="3200" dirty="0">
                <a:latin typeface="Helvetica Light" panose="020B0403020202020204" pitchFamily="34" charset="0"/>
              </a:rPr>
              <a:t>Active Learning Research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Second Generation	</a:t>
            </a:r>
            <a:r>
              <a:rPr lang="en-US" sz="3200" dirty="0">
                <a:latin typeface="Helvetica Light" panose="020B0403020202020204" pitchFamily="34" charset="0"/>
              </a:rPr>
              <a:t>Active Learning Research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Helvetica Light" panose="020B0403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3200" dirty="0">
                <a:latin typeface="Helvetica Light" panose="020B0403020202020204" pitchFamily="34" charset="0"/>
              </a:rPr>
              <a:t>Bernstein, 2018 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latin typeface="Helvetica Light" panose="020B0403020202020204" pitchFamily="34" charset="0"/>
              </a:rPr>
              <a:t>Freeman et al., 2014 </a:t>
            </a:r>
          </a:p>
          <a:p>
            <a:pPr algn="r">
              <a:lnSpc>
                <a:spcPct val="150000"/>
              </a:lnSpc>
            </a:pPr>
            <a:r>
              <a:rPr lang="en-US" sz="3200" dirty="0" err="1">
                <a:latin typeface="Helvetica Light" panose="020B0403020202020204" pitchFamily="34" charset="0"/>
              </a:rPr>
              <a:t>Streveler</a:t>
            </a:r>
            <a:r>
              <a:rPr lang="en-US" sz="3200" dirty="0">
                <a:latin typeface="Helvetica Light" panose="020B0403020202020204" pitchFamily="34" charset="0"/>
              </a:rPr>
              <a:t> &amp; </a:t>
            </a:r>
            <a:r>
              <a:rPr lang="en-US" sz="3200" dirty="0" err="1">
                <a:latin typeface="Helvetica Light" panose="020B0403020202020204" pitchFamily="34" charset="0"/>
              </a:rPr>
              <a:t>Menekse</a:t>
            </a:r>
            <a:r>
              <a:rPr lang="en-US" sz="3200" dirty="0">
                <a:latin typeface="Helvetica Light" panose="020B0403020202020204" pitchFamily="34" charset="0"/>
              </a:rPr>
              <a:t>, 2017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96733-680D-7E1A-D57E-F0D5A315DD2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 Light" panose="020B0403020202020204" pitchFamily="34" charset="0"/>
              </a:rPr>
              <a:t>What is Active Learning?</a:t>
            </a:r>
          </a:p>
        </p:txBody>
      </p:sp>
    </p:spTree>
    <p:extLst>
      <p:ext uri="{BB962C8B-B14F-4D97-AF65-F5344CB8AC3E}">
        <p14:creationId xmlns:p14="http://schemas.microsoft.com/office/powerpoint/2010/main" val="326789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EA056B8-C5FE-D4D2-86F2-89EAC1FB72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86703"/>
            <a:ext cx="10297297" cy="6777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3E14A8-CB35-6C8D-FBE3-22905070DD20}"/>
              </a:ext>
            </a:extLst>
          </p:cNvPr>
          <p:cNvSpPr/>
          <p:nvPr/>
        </p:nvSpPr>
        <p:spPr>
          <a:xfrm>
            <a:off x="-13548" y="80093"/>
            <a:ext cx="12205548" cy="67779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4469D3-C9B1-96C1-5CAB-1CB1DF22687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 Light" panose="020B0403020202020204" pitchFamily="34" charset="0"/>
              </a:rPr>
              <a:t>What is Active Learning?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913B23-F8EA-BF98-9A0E-EE73805FFD3D}"/>
              </a:ext>
            </a:extLst>
          </p:cNvPr>
          <p:cNvSpPr txBox="1"/>
          <p:nvPr/>
        </p:nvSpPr>
        <p:spPr>
          <a:xfrm>
            <a:off x="-13548" y="2705100"/>
            <a:ext cx="12205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An Anti-Example</a:t>
            </a:r>
          </a:p>
        </p:txBody>
      </p:sp>
    </p:spTree>
    <p:extLst>
      <p:ext uri="{BB962C8B-B14F-4D97-AF65-F5344CB8AC3E}">
        <p14:creationId xmlns:p14="http://schemas.microsoft.com/office/powerpoint/2010/main" val="237034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llow-Processing-Cats">
            <a:hlinkClick r:id="" action="ppaction://media"/>
            <a:extLst>
              <a:ext uri="{FF2B5EF4-FFF2-40B4-BE49-F238E27FC236}">
                <a16:creationId xmlns:a16="http://schemas.microsoft.com/office/drawing/2014/main" id="{F2C681C5-113F-8722-4A3E-7815B1E6E4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6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BF55DB63-B8BF-B64C-A0C6-443FA74E08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84244"/>
            <a:ext cx="10297297" cy="64895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4C5D4A-2B8F-BC43-B6FB-0404D6D5DBA4}"/>
              </a:ext>
            </a:extLst>
          </p:cNvPr>
          <p:cNvSpPr/>
          <p:nvPr/>
        </p:nvSpPr>
        <p:spPr>
          <a:xfrm>
            <a:off x="0" y="184245"/>
            <a:ext cx="12192000" cy="64895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What is Active Learning?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E15F5E-4AEB-3648-B1E0-2C085E4EA415}"/>
              </a:ext>
            </a:extLst>
          </p:cNvPr>
          <p:cNvSpPr txBox="1">
            <a:spLocks/>
          </p:cNvSpPr>
          <p:nvPr/>
        </p:nvSpPr>
        <p:spPr>
          <a:xfrm>
            <a:off x="8622290" y="1577429"/>
            <a:ext cx="3657600" cy="49095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Helvetica Light" panose="020B0403020202020204" pitchFamily="34" charset="0"/>
              </a:rPr>
              <a:t>Doolittle et al., 2022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Helvetica Light" panose="020B0403020202020204" pitchFamily="34" charset="0"/>
              </a:rPr>
              <a:t>Across Domains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2017-2022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en-US" sz="3200" dirty="0">
              <a:latin typeface="Helvetica Light" panose="020B0403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Helvetica Light" panose="020B0403020202020204" pitchFamily="34" charset="0"/>
              </a:rPr>
              <a:t>586 articles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Helvetica Light" panose="020B040302020202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70.1%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29.9%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latin typeface="Helvetica Light" panose="020B0403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E0AA2A-EDF7-0B4C-B303-1ABF1D0BAB9B}"/>
              </a:ext>
            </a:extLst>
          </p:cNvPr>
          <p:cNvSpPr txBox="1">
            <a:spLocks/>
          </p:cNvSpPr>
          <p:nvPr/>
        </p:nvSpPr>
        <p:spPr>
          <a:xfrm>
            <a:off x="4745261" y="1577428"/>
            <a:ext cx="3749040" cy="503237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Helvetica Light" panose="020B0403020202020204" pitchFamily="34" charset="0"/>
              </a:rPr>
              <a:t>Driessen et al., 2020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Helvetica Light" panose="020B0403020202020204" pitchFamily="34" charset="0"/>
              </a:rPr>
              <a:t>Biology Ed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Helvetica Light" panose="020B0403020202020204" pitchFamily="34" charset="0"/>
              </a:rPr>
              <a:t>2016-2018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en-US" sz="3200" dirty="0">
              <a:latin typeface="Helvetica Light" panose="020B0403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Helvetica Light" panose="020B0403020202020204" pitchFamily="34" charset="0"/>
              </a:rPr>
              <a:t>148 articles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latin typeface="Helvetica Light" panose="020B040302020202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83.5%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16.5%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482AC3-C776-6B44-9883-F3EDCCDD0C68}"/>
              </a:ext>
            </a:extLst>
          </p:cNvPr>
          <p:cNvSpPr txBox="1">
            <a:spLocks/>
          </p:cNvSpPr>
          <p:nvPr/>
        </p:nvSpPr>
        <p:spPr>
          <a:xfrm>
            <a:off x="94990" y="1622394"/>
            <a:ext cx="4788581" cy="5165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How does published research define AL? </a:t>
            </a:r>
            <a:endParaRPr lang="en-US" sz="3200" dirty="0">
              <a:latin typeface="Helvetica Light" panose="020B0403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latin typeface="Helvetica Light" panose="020B040302020202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dirty="0">
                <a:latin typeface="Helvetica Light" panose="020B0403020202020204" pitchFamily="34" charset="0"/>
              </a:rPr>
              <a:t>Articles Addressing Inclusion Criteria →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latin typeface="Helvetica Light" panose="020B040302020202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None/>
            </a:pPr>
            <a:r>
              <a:rPr lang="en-US" sz="3200" dirty="0">
                <a:latin typeface="Helvetica Light" panose="020B0403020202020204" pitchFamily="34" charset="0"/>
              </a:rPr>
              <a:t>No Definition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latin typeface="Helvetica Light" panose="020B0403020202020204" pitchFamily="34" charset="0"/>
              </a:rPr>
              <a:t>Definition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83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BF55DB63-B8BF-B64C-A0C6-443FA74E08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84244"/>
            <a:ext cx="10297297" cy="64895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4C5D4A-2B8F-BC43-B6FB-0404D6D5DBA4}"/>
              </a:ext>
            </a:extLst>
          </p:cNvPr>
          <p:cNvSpPr/>
          <p:nvPr/>
        </p:nvSpPr>
        <p:spPr>
          <a:xfrm>
            <a:off x="0" y="184245"/>
            <a:ext cx="12192000" cy="64895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What is Active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B176C-A6F3-06B9-5028-9EB41F512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994409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Helvetica Light" panose="020B0403020202020204" pitchFamily="34" charset="0"/>
              </a:rPr>
              <a:t>Qualitative Analysis  : 161 Definitions – 3 Themes </a:t>
            </a:r>
          </a:p>
          <a:p>
            <a:pPr marL="0" indent="0">
              <a:buNone/>
            </a:pPr>
            <a:endParaRPr lang="en-US" sz="3200" dirty="0">
              <a:latin typeface="Helvetica Light" panose="020B0403020202020204" pitchFamily="34" charset="0"/>
            </a:endParaRP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</a:rPr>
              <a:t>Active learning as grounded in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student-centered constructivist theory</a:t>
            </a:r>
            <a:r>
              <a:rPr lang="en-US" sz="3200" dirty="0">
                <a:latin typeface="Helvetica Light" panose="020B0403020202020204" pitchFamily="34" charset="0"/>
              </a:rPr>
              <a:t>.</a:t>
            </a:r>
          </a:p>
          <a:p>
            <a:pPr marL="971550" lvl="1" indent="-514350">
              <a:lnSpc>
                <a:spcPct val="100000"/>
              </a:lnSpc>
              <a:spcBef>
                <a:spcPts val="2800"/>
              </a:spcBef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</a:rPr>
              <a:t>Active learning promotes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higher-order thinking</a:t>
            </a:r>
            <a:r>
              <a:rPr lang="en-US" sz="3200" dirty="0">
                <a:latin typeface="Helvetica Light" panose="020B0403020202020204" pitchFamily="34" charset="0"/>
              </a:rPr>
              <a:t> and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deeper learning</a:t>
            </a:r>
            <a:r>
              <a:rPr lang="en-US" sz="3200" dirty="0">
                <a:latin typeface="Helvetica Light" panose="020B0403020202020204" pitchFamily="34" charset="0"/>
              </a:rPr>
              <a:t>.</a:t>
            </a:r>
          </a:p>
          <a:p>
            <a:pPr marL="971550" lvl="1" indent="-514350">
              <a:lnSpc>
                <a:spcPct val="100000"/>
              </a:lnSpc>
              <a:spcBef>
                <a:spcPts val="2800"/>
              </a:spcBef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</a:rPr>
              <a:t>Active learning as an instructional strategy involving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activity</a:t>
            </a:r>
            <a:r>
              <a:rPr lang="en-US" sz="3200" dirty="0">
                <a:latin typeface="Helvetica Light" panose="020B0403020202020204" pitchFamily="34" charset="0"/>
              </a:rPr>
              <a:t>,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participation</a:t>
            </a:r>
            <a:r>
              <a:rPr lang="en-US" sz="3200" dirty="0">
                <a:latin typeface="Helvetica Light" panose="020B0403020202020204" pitchFamily="34" charset="0"/>
              </a:rPr>
              <a:t>, and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engagement</a:t>
            </a:r>
            <a:r>
              <a:rPr lang="en-US" sz="3200" dirty="0">
                <a:latin typeface="Helvetica Light" panose="020B04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104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063D73A8-B871-2449-8430-ABB0ABABCE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91069"/>
            <a:ext cx="10297297" cy="64826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DCD8FF-36E1-2646-B07E-FCE6A0ADDC35}"/>
              </a:ext>
            </a:extLst>
          </p:cNvPr>
          <p:cNvSpPr/>
          <p:nvPr/>
        </p:nvSpPr>
        <p:spPr>
          <a:xfrm>
            <a:off x="0" y="184246"/>
            <a:ext cx="12192000" cy="648951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What is Active Learning 		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Domains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54272" cy="4950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accounting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biology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biomedical education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calculus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chemical education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chemistry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computer science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construction management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cybersecurity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economics</a:t>
            </a:r>
          </a:p>
          <a:p>
            <a:pPr marL="0" indent="0" algn="just">
              <a:buNone/>
            </a:pPr>
            <a:endParaRPr lang="en-US" sz="2400" dirty="0">
              <a:latin typeface="Helvetica Light" panose="020B0403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9A79FF-8E3E-364B-954C-A1106BA994A4}"/>
              </a:ext>
            </a:extLst>
          </p:cNvPr>
          <p:cNvSpPr txBox="1">
            <a:spLocks/>
          </p:cNvSpPr>
          <p:nvPr/>
        </p:nvSpPr>
        <p:spPr>
          <a:xfrm>
            <a:off x="4592472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education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engineering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English as a FL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geosciences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health sciences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Info technology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library science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mathematics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medical education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moral education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03E892-844F-A54E-8348-EFC630899BBC}"/>
              </a:ext>
            </a:extLst>
          </p:cNvPr>
          <p:cNvSpPr txBox="1">
            <a:spLocks/>
          </p:cNvSpPr>
          <p:nvPr/>
        </p:nvSpPr>
        <p:spPr>
          <a:xfrm>
            <a:off x="8346744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nutrition education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pharmacy education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philosophy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physical therapy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physics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political science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quantum field theory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recreational therapy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STEM</a:t>
            </a:r>
          </a:p>
          <a:p>
            <a:pPr marL="0" indent="0">
              <a:buNone/>
            </a:pPr>
            <a:r>
              <a:rPr lang="en-US" sz="2400" dirty="0" err="1">
                <a:latin typeface="Helvetica Light" panose="020B0403020202020204" pitchFamily="34" charset="0"/>
              </a:rPr>
              <a:t>transportaion</a:t>
            </a:r>
            <a:endParaRPr lang="en-US" sz="2400" dirty="0">
              <a:latin typeface="Helvetica Light" panose="020B0403020202020204" pitchFamily="34" charset="0"/>
            </a:endParaRPr>
          </a:p>
          <a:p>
            <a:pPr marL="0" indent="0" algn="just">
              <a:buNone/>
            </a:pPr>
            <a:endParaRPr lang="en-US" sz="2400" dirty="0">
              <a:latin typeface="Helvetica Light" panose="020B04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2CE582-440E-9F4D-B6F6-5C65C86ED7E3}"/>
              </a:ext>
            </a:extLst>
          </p:cNvPr>
          <p:cNvSpPr txBox="1"/>
          <p:nvPr/>
        </p:nvSpPr>
        <p:spPr>
          <a:xfrm>
            <a:off x="0" y="32072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Active learning is not domain specific.</a:t>
            </a:r>
          </a:p>
        </p:txBody>
      </p:sp>
    </p:spTree>
    <p:extLst>
      <p:ext uri="{BB962C8B-B14F-4D97-AF65-F5344CB8AC3E}">
        <p14:creationId xmlns:p14="http://schemas.microsoft.com/office/powerpoint/2010/main" val="298654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063D73A8-B871-2449-8430-ABB0ABABCE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91068"/>
            <a:ext cx="10297297" cy="64895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60752E-EFE3-5B4C-8BDB-CF40ECD5304E}"/>
              </a:ext>
            </a:extLst>
          </p:cNvPr>
          <p:cNvSpPr/>
          <p:nvPr/>
        </p:nvSpPr>
        <p:spPr>
          <a:xfrm>
            <a:off x="0" y="191068"/>
            <a:ext cx="12192000" cy="648951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What is Active Learning? 		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54272" cy="4950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case-based learning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clickers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concept-point-recovery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controversial issues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cooperative learning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debate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design-based learning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discussion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dramatization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films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9A79FF-8E3E-364B-954C-A1106BA994A4}"/>
              </a:ext>
            </a:extLst>
          </p:cNvPr>
          <p:cNvSpPr txBox="1">
            <a:spLocks/>
          </p:cNvSpPr>
          <p:nvPr/>
        </p:nvSpPr>
        <p:spPr>
          <a:xfrm>
            <a:off x="4592472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focused listening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group work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inquiry-based learning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jigsaw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laboratory learning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minute papers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music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online forums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peer instruction</a:t>
            </a:r>
          </a:p>
          <a:p>
            <a:pPr marL="0" indent="0" algn="ctr">
              <a:buNone/>
            </a:pPr>
            <a:endParaRPr lang="en-US" sz="2400" dirty="0">
              <a:solidFill>
                <a:srgbClr val="FFC000"/>
              </a:solidFill>
              <a:latin typeface="Helvetica Light" panose="020B0403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03E892-844F-A54E-8348-EFC630899BBC}"/>
              </a:ext>
            </a:extLst>
          </p:cNvPr>
          <p:cNvSpPr txBox="1">
            <a:spLocks/>
          </p:cNvSpPr>
          <p:nvPr/>
        </p:nvSpPr>
        <p:spPr>
          <a:xfrm>
            <a:off x="8346744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questioning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reflection journals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role play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serious games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service learning 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simulations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social media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student presentations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team-based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322DCF-B43A-2F4F-9BFC-8581562FA729}"/>
              </a:ext>
            </a:extLst>
          </p:cNvPr>
          <p:cNvSpPr txBox="1"/>
          <p:nvPr/>
        </p:nvSpPr>
        <p:spPr>
          <a:xfrm>
            <a:off x="0" y="32072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Active learning is not a strategy.</a:t>
            </a:r>
          </a:p>
        </p:txBody>
      </p:sp>
    </p:spTree>
    <p:extLst>
      <p:ext uri="{BB962C8B-B14F-4D97-AF65-F5344CB8AC3E}">
        <p14:creationId xmlns:p14="http://schemas.microsoft.com/office/powerpoint/2010/main" val="219169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063D73A8-B871-2449-8430-ABB0ABABCE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894703" y="191068"/>
            <a:ext cx="10297297" cy="64895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60752E-EFE3-5B4C-8BDB-CF40ECD5304E}"/>
              </a:ext>
            </a:extLst>
          </p:cNvPr>
          <p:cNvSpPr/>
          <p:nvPr/>
        </p:nvSpPr>
        <p:spPr>
          <a:xfrm>
            <a:off x="39186" y="38550"/>
            <a:ext cx="12192000" cy="677611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2715D-F0B7-2B4B-9EA9-1872AF35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What is Active Learning? 		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8A2F-16ED-2140-BF3F-CA8330208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54272" cy="4950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C000"/>
                </a:solidFill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endParaRPr lang="en-US" sz="2400" dirty="0">
              <a:latin typeface="Helvetica Light" panose="020B0403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9A79FF-8E3E-364B-954C-A1106BA994A4}"/>
              </a:ext>
            </a:extLst>
          </p:cNvPr>
          <p:cNvSpPr txBox="1">
            <a:spLocks/>
          </p:cNvSpPr>
          <p:nvPr/>
        </p:nvSpPr>
        <p:spPr>
          <a:xfrm>
            <a:off x="4592472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FFC000"/>
                </a:solidFill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endParaRPr lang="en-US" sz="2400" dirty="0">
              <a:latin typeface="Helvetica Light" panose="020B0403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03E892-844F-A54E-8348-EFC630899BBC}"/>
              </a:ext>
            </a:extLst>
          </p:cNvPr>
          <p:cNvSpPr txBox="1">
            <a:spLocks/>
          </p:cNvSpPr>
          <p:nvPr/>
        </p:nvSpPr>
        <p:spPr>
          <a:xfrm>
            <a:off x="8346744" y="1825625"/>
            <a:ext cx="3754272" cy="4950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FFC000"/>
                </a:solidFill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r>
              <a:rPr lang="en-US" sz="2400" dirty="0">
                <a:latin typeface="Helvetica Light" panose="020B0403020202020204" pitchFamily="34" charset="0"/>
              </a:rPr>
              <a:t>flipping the class</a:t>
            </a:r>
          </a:p>
          <a:p>
            <a:pPr marL="0" indent="0">
              <a:buNone/>
            </a:pPr>
            <a:endParaRPr lang="en-US" sz="2400" dirty="0">
              <a:latin typeface="Helvetica Light" panose="020B04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2E5D28-DBBE-D317-FB39-9E67262F5588}"/>
              </a:ext>
            </a:extLst>
          </p:cNvPr>
          <p:cNvSpPr txBox="1"/>
          <p:nvPr/>
        </p:nvSpPr>
        <p:spPr>
          <a:xfrm>
            <a:off x="0" y="32072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Active learning is NOT a strategy.</a:t>
            </a:r>
          </a:p>
        </p:txBody>
      </p:sp>
    </p:spTree>
    <p:extLst>
      <p:ext uri="{BB962C8B-B14F-4D97-AF65-F5344CB8AC3E}">
        <p14:creationId xmlns:p14="http://schemas.microsoft.com/office/powerpoint/2010/main" val="4097668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2D9AC3C-3566-E7BD-5B29-29BAC901F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059" y="0"/>
            <a:ext cx="682388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0672BB-98A4-A23D-6EE0-D87A91D3AE97}"/>
              </a:ext>
            </a:extLst>
          </p:cNvPr>
          <p:cNvSpPr txBox="1"/>
          <p:nvPr/>
        </p:nvSpPr>
        <p:spPr>
          <a:xfrm>
            <a:off x="0" y="0"/>
            <a:ext cx="12192000" cy="212365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Helvetica Light" panose="020B040302020202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</a:rPr>
              <a:t>A Mantra</a:t>
            </a:r>
          </a:p>
          <a:p>
            <a:pPr algn="ctr"/>
            <a:endParaRPr lang="en-US" sz="4400" dirty="0">
              <a:latin typeface="Helvetica Light" panose="020B04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ABBB1B-FACA-7530-F328-DBC8012FB82A}"/>
              </a:ext>
            </a:extLst>
          </p:cNvPr>
          <p:cNvSpPr txBox="1"/>
          <p:nvPr/>
        </p:nvSpPr>
        <p:spPr>
          <a:xfrm>
            <a:off x="-1" y="-8964"/>
            <a:ext cx="12192000" cy="212365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Helvetica Light" panose="020B040302020202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</a:rPr>
              <a:t>What we process we learn.</a:t>
            </a:r>
          </a:p>
          <a:p>
            <a:pPr algn="ctr"/>
            <a:endParaRPr lang="en-US" sz="44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28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EA056B8-C5FE-D4D2-86F2-89EAC1FB72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86703"/>
            <a:ext cx="10297297" cy="6777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3E14A8-CB35-6C8D-FBE3-22905070DD20}"/>
              </a:ext>
            </a:extLst>
          </p:cNvPr>
          <p:cNvSpPr/>
          <p:nvPr/>
        </p:nvSpPr>
        <p:spPr>
          <a:xfrm>
            <a:off x="-13548" y="80093"/>
            <a:ext cx="12205548" cy="67779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4469D3-C9B1-96C1-5CAB-1CB1DF22687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 Light" panose="020B0403020202020204" pitchFamily="34" charset="0"/>
              </a:rPr>
              <a:t>What is Active Learning?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BC39D7-FC98-E049-9ECE-5882E394C2E5}"/>
              </a:ext>
            </a:extLst>
          </p:cNvPr>
          <p:cNvSpPr txBox="1"/>
          <p:nvPr/>
        </p:nvSpPr>
        <p:spPr>
          <a:xfrm>
            <a:off x="0" y="2320531"/>
            <a:ext cx="12192000" cy="2236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Active learning is not domain specific.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Active learning is not a strategy.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So, what is it?</a:t>
            </a:r>
          </a:p>
        </p:txBody>
      </p:sp>
    </p:spTree>
    <p:extLst>
      <p:ext uri="{BB962C8B-B14F-4D97-AF65-F5344CB8AC3E}">
        <p14:creationId xmlns:p14="http://schemas.microsoft.com/office/powerpoint/2010/main" val="1011552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5A7604-EA59-938B-6DB9-D8956261DB26}"/>
              </a:ext>
            </a:extLst>
          </p:cNvPr>
          <p:cNvSpPr/>
          <p:nvPr/>
        </p:nvSpPr>
        <p:spPr>
          <a:xfrm>
            <a:off x="-19047" y="3332751"/>
            <a:ext cx="12192000" cy="558437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solidFill>
              <a:schemeClr val="accent1">
                <a:shade val="50000"/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18AD50-E0B4-B14B-A0C9-49EDF2ECF9E9}"/>
              </a:ext>
            </a:extLst>
          </p:cNvPr>
          <p:cNvSpPr txBox="1"/>
          <p:nvPr/>
        </p:nvSpPr>
        <p:spPr>
          <a:xfrm>
            <a:off x="19047" y="2393170"/>
            <a:ext cx="12172953" cy="2236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Active learning is deep and flexible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cognitive, behavioral, social, and affective </a:t>
            </a:r>
            <a:r>
              <a:rPr lang="en-US" sz="3200" i="1" dirty="0">
                <a:latin typeface="Helvetica Light" panose="020B0403020202020204" pitchFamily="34" charset="0"/>
              </a:rPr>
              <a:t>processing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 Light" panose="020B0403020202020204" pitchFamily="34" charset="0"/>
              </a:rPr>
              <a:t>of one’s new and prior knowledge and experience.</a:t>
            </a:r>
          </a:p>
        </p:txBody>
      </p:sp>
    </p:spTree>
    <p:extLst>
      <p:ext uri="{BB962C8B-B14F-4D97-AF65-F5344CB8AC3E}">
        <p14:creationId xmlns:p14="http://schemas.microsoft.com/office/powerpoint/2010/main" val="72775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EFC7A-76C5-441A-DECC-C158DE8745CD}"/>
              </a:ext>
            </a:extLst>
          </p:cNvPr>
          <p:cNvSpPr txBox="1"/>
          <p:nvPr/>
        </p:nvSpPr>
        <p:spPr>
          <a:xfrm>
            <a:off x="170208" y="304523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Light" panose="020B0403020202020204" pitchFamily="34" charset="0"/>
              </a:rPr>
              <a:t>Think-Pair-Share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4D84B4-2D7B-156F-0F87-1BD00E354B44}"/>
              </a:ext>
            </a:extLst>
          </p:cNvPr>
          <p:cNvSpPr txBox="1"/>
          <p:nvPr/>
        </p:nvSpPr>
        <p:spPr>
          <a:xfrm>
            <a:off x="4174174" y="-6738"/>
            <a:ext cx="651163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Light" panose="020B0403020202020204" pitchFamily="34" charset="0"/>
              </a:rPr>
              <a:t>Retrieve Relevant Prior Knowledge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Make Meaning of the Question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Generate a Response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Organize an Expression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Express the Response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r>
              <a:rPr lang="en-US" sz="3200" dirty="0">
                <a:latin typeface="Helvetica Light" panose="020B0403020202020204" pitchFamily="34" charset="0"/>
              </a:rPr>
              <a:t>Read Other for Understanding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Re-Generate a Response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Re-Express, as Needed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r>
              <a:rPr lang="en-US" sz="3200" dirty="0">
                <a:latin typeface="Helvetica Light" panose="020B0403020202020204" pitchFamily="34" charset="0"/>
              </a:rPr>
              <a:t>Listen to Other’s Response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Make Meaning (questions?)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Compare Self/Other Meanings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Go back to #1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633DB-0C22-46A3-8BF0-1506A15F8FE7}"/>
              </a:ext>
            </a:extLst>
          </p:cNvPr>
          <p:cNvSpPr txBox="1"/>
          <p:nvPr/>
        </p:nvSpPr>
        <p:spPr>
          <a:xfrm>
            <a:off x="10368018" y="3071497"/>
            <a:ext cx="1920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Learning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49E40FAB-55E8-1BDC-8E51-58C777305655}"/>
              </a:ext>
            </a:extLst>
          </p:cNvPr>
          <p:cNvSpPr/>
          <p:nvPr/>
        </p:nvSpPr>
        <p:spPr>
          <a:xfrm>
            <a:off x="9882249" y="91440"/>
            <a:ext cx="323845" cy="6648994"/>
          </a:xfrm>
          <a:prstGeom prst="rightBrac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09CE14-95CB-877E-B63F-72A92D94D1E7}"/>
              </a:ext>
            </a:extLst>
          </p:cNvPr>
          <p:cNvCxnSpPr/>
          <p:nvPr/>
        </p:nvCxnSpPr>
        <p:spPr>
          <a:xfrm>
            <a:off x="3412173" y="3343401"/>
            <a:ext cx="74814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32FCCCE-6F93-3781-7003-7B75C858DC0F}"/>
              </a:ext>
            </a:extLst>
          </p:cNvPr>
          <p:cNvSpPr txBox="1"/>
          <p:nvPr/>
        </p:nvSpPr>
        <p:spPr>
          <a:xfrm rot="16200000">
            <a:off x="1371795" y="3050713"/>
            <a:ext cx="472439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PROCESSING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80153B-F22C-C2A8-1DAE-0A1597581082}"/>
              </a:ext>
            </a:extLst>
          </p:cNvPr>
          <p:cNvSpPr txBox="1"/>
          <p:nvPr/>
        </p:nvSpPr>
        <p:spPr>
          <a:xfrm>
            <a:off x="522512" y="1881053"/>
            <a:ext cx="1815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Light" panose="020B0403020202020204" pitchFamily="34" charset="0"/>
              </a:rPr>
              <a:t>Question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E63FFF1-1E34-7982-54C8-B71741791914}"/>
              </a:ext>
            </a:extLst>
          </p:cNvPr>
          <p:cNvSpPr/>
          <p:nvPr/>
        </p:nvSpPr>
        <p:spPr>
          <a:xfrm>
            <a:off x="235131" y="2168434"/>
            <a:ext cx="261258" cy="836023"/>
          </a:xfrm>
          <a:custGeom>
            <a:avLst/>
            <a:gdLst>
              <a:gd name="connsiteX0" fmla="*/ 261258 w 261258"/>
              <a:gd name="connsiteY0" fmla="*/ 0 h 836023"/>
              <a:gd name="connsiteX1" fmla="*/ 52252 w 261258"/>
              <a:gd name="connsiteY1" fmla="*/ 209006 h 836023"/>
              <a:gd name="connsiteX2" fmla="*/ 0 w 261258"/>
              <a:gd name="connsiteY2" fmla="*/ 836023 h 83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258" h="836023">
                <a:moveTo>
                  <a:pt x="261258" y="0"/>
                </a:moveTo>
                <a:cubicBezTo>
                  <a:pt x="178526" y="34834"/>
                  <a:pt x="95795" y="69669"/>
                  <a:pt x="52252" y="209006"/>
                </a:cubicBezTo>
                <a:cubicBezTo>
                  <a:pt x="8709" y="348343"/>
                  <a:pt x="4354" y="592183"/>
                  <a:pt x="0" y="836023"/>
                </a:cubicBezTo>
              </a:path>
            </a:pathLst>
          </a:custGeom>
          <a:noFill/>
          <a:ln w="38100">
            <a:solidFill>
              <a:srgbClr val="FFC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1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 animBg="1"/>
      <p:bldP spid="12" grpId="0" animBg="1"/>
      <p:bldP spid="2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2D9AC3C-3566-E7BD-5B29-29BAC901F3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684059" y="0"/>
            <a:ext cx="682388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ABBB1B-FACA-7530-F328-DBC8012FB82A}"/>
              </a:ext>
            </a:extLst>
          </p:cNvPr>
          <p:cNvSpPr txBox="1"/>
          <p:nvPr/>
        </p:nvSpPr>
        <p:spPr>
          <a:xfrm>
            <a:off x="-1" y="4097"/>
            <a:ext cx="12192000" cy="212365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Helvetica Light" panose="020B040302020202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</a:rPr>
              <a:t>What we process we learn.</a:t>
            </a:r>
          </a:p>
          <a:p>
            <a:pPr algn="ctr"/>
            <a:endParaRPr lang="en-US" sz="4400" dirty="0">
              <a:latin typeface="Helvetica Light" panose="020B04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A87086-4FD6-71A9-7E30-3CC912DC83E4}"/>
              </a:ext>
            </a:extLst>
          </p:cNvPr>
          <p:cNvSpPr txBox="1"/>
          <p:nvPr/>
        </p:nvSpPr>
        <p:spPr>
          <a:xfrm>
            <a:off x="8706" y="2455561"/>
            <a:ext cx="12192000" cy="769441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Helvetica Light" panose="020B0403020202020204" pitchFamily="34" charset="0"/>
              </a:rPr>
              <a:t>Strategy → Processing →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9E69C-92C7-89ED-B2BE-380B21162F0B}"/>
              </a:ext>
            </a:extLst>
          </p:cNvPr>
          <p:cNvSpPr txBox="1"/>
          <p:nvPr/>
        </p:nvSpPr>
        <p:spPr>
          <a:xfrm>
            <a:off x="17417" y="4332462"/>
            <a:ext cx="12192000" cy="769441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Helvetica Light" panose="020B0403020202020204" pitchFamily="34" charset="0"/>
              </a:rPr>
              <a:t>Intentionally. Unintentionally.</a:t>
            </a:r>
          </a:p>
        </p:txBody>
      </p:sp>
    </p:spTree>
    <p:extLst>
      <p:ext uri="{BB962C8B-B14F-4D97-AF65-F5344CB8AC3E}">
        <p14:creationId xmlns:p14="http://schemas.microsoft.com/office/powerpoint/2010/main" val="210427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floor, cluttered&#10;&#10;Description automatically generated">
            <a:extLst>
              <a:ext uri="{FF2B5EF4-FFF2-40B4-BE49-F238E27FC236}">
                <a16:creationId xmlns:a16="http://schemas.microsoft.com/office/drawing/2014/main" id="{F54576E2-1ED2-7309-E2BE-8C8EFBD30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9"/>
          <a:stretch/>
        </p:blipFill>
        <p:spPr>
          <a:xfrm>
            <a:off x="-2" y="0"/>
            <a:ext cx="12192002" cy="6949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2DDD9-7B31-18A6-AC1C-DDA01B441E94}"/>
              </a:ext>
            </a:extLst>
          </p:cNvPr>
          <p:cNvSpPr txBox="1"/>
          <p:nvPr/>
        </p:nvSpPr>
        <p:spPr>
          <a:xfrm>
            <a:off x="0" y="12274"/>
            <a:ext cx="12192000" cy="212365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Helvetica Light" panose="020B040302020202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</a:rPr>
              <a:t>Let’s See</a:t>
            </a:r>
          </a:p>
          <a:p>
            <a:pPr algn="ctr"/>
            <a:endParaRPr lang="en-US" sz="44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2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D25E57-D965-5D4B-B7E7-83F423585DC5}"/>
              </a:ext>
            </a:extLst>
          </p:cNvPr>
          <p:cNvSpPr txBox="1"/>
          <p:nvPr/>
        </p:nvSpPr>
        <p:spPr>
          <a:xfrm>
            <a:off x="9995" y="175634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Laughing Child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E205C-4308-EC48-BC3E-160D1BB5470E}"/>
              </a:ext>
            </a:extLst>
          </p:cNvPr>
          <p:cNvSpPr txBox="1"/>
          <p:nvPr/>
        </p:nvSpPr>
        <p:spPr>
          <a:xfrm>
            <a:off x="5000" y="17588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Picture Frame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2EB00-A112-C740-8276-D66E44911A0E}"/>
              </a:ext>
            </a:extLst>
          </p:cNvPr>
          <p:cNvSpPr txBox="1"/>
          <p:nvPr/>
        </p:nvSpPr>
        <p:spPr>
          <a:xfrm>
            <a:off x="7500" y="17613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Cold 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63A5A-37F6-4345-9381-1E030F6D20A2}"/>
              </a:ext>
            </a:extLst>
          </p:cNvPr>
          <p:cNvSpPr txBox="1"/>
          <p:nvPr/>
        </p:nvSpPr>
        <p:spPr>
          <a:xfrm>
            <a:off x="17495" y="17563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Friendly Wolf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D4BC2-D78E-A444-9A50-B5FA5B9CE5C4}"/>
              </a:ext>
            </a:extLst>
          </p:cNvPr>
          <p:cNvSpPr txBox="1"/>
          <p:nvPr/>
        </p:nvSpPr>
        <p:spPr>
          <a:xfrm>
            <a:off x="5005" y="17663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Bright Sun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14499-9C6C-BF44-A63C-E7E6A2666FB1}"/>
              </a:ext>
            </a:extLst>
          </p:cNvPr>
          <p:cNvSpPr txBox="1"/>
          <p:nvPr/>
        </p:nvSpPr>
        <p:spPr>
          <a:xfrm>
            <a:off x="7505" y="17688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Windy 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D3539E-314F-1540-B7CC-4EC83DC8A75F}"/>
              </a:ext>
            </a:extLst>
          </p:cNvPr>
          <p:cNvSpPr txBox="1"/>
          <p:nvPr/>
        </p:nvSpPr>
        <p:spPr>
          <a:xfrm>
            <a:off x="10005" y="17713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Big Airplane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26FF9-252B-D445-8452-513E8879CF73}"/>
              </a:ext>
            </a:extLst>
          </p:cNvPr>
          <p:cNvSpPr txBox="1"/>
          <p:nvPr/>
        </p:nvSpPr>
        <p:spPr>
          <a:xfrm>
            <a:off x="5010" y="17663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Writing Poetry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F9261A-5738-C34D-91A8-F89158D32749}"/>
              </a:ext>
            </a:extLst>
          </p:cNvPr>
          <p:cNvSpPr txBox="1"/>
          <p:nvPr/>
        </p:nvSpPr>
        <p:spPr>
          <a:xfrm>
            <a:off x="7510" y="17688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Quiet Forest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A2D971-CF89-704B-A2A5-85A0CA787B07}"/>
              </a:ext>
            </a:extLst>
          </p:cNvPr>
          <p:cNvSpPr txBox="1"/>
          <p:nvPr/>
        </p:nvSpPr>
        <p:spPr>
          <a:xfrm>
            <a:off x="10010" y="17788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Walking Tiger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A4BEF4-B2E2-9949-8561-C1C7A9FD6582}"/>
              </a:ext>
            </a:extLst>
          </p:cNvPr>
          <p:cNvSpPr txBox="1"/>
          <p:nvPr/>
        </p:nvSpPr>
        <p:spPr>
          <a:xfrm>
            <a:off x="-2480" y="17813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Blue Sky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211B95-20CA-234B-9AA6-1D10CB9EBC3D}"/>
              </a:ext>
            </a:extLst>
          </p:cNvPr>
          <p:cNvSpPr txBox="1"/>
          <p:nvPr/>
        </p:nvSpPr>
        <p:spPr>
          <a:xfrm>
            <a:off x="17495" y="356017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That’s it!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A2DD1-BA33-3E41-9273-CB7F7BCE41BB}"/>
              </a:ext>
            </a:extLst>
          </p:cNvPr>
          <p:cNvSpPr txBox="1"/>
          <p:nvPr/>
        </p:nvSpPr>
        <p:spPr>
          <a:xfrm>
            <a:off x="0" y="175385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Falling Snow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F830F2-46BD-F4C2-D54C-D14C2C205A1C}"/>
              </a:ext>
            </a:extLst>
          </p:cNvPr>
          <p:cNvSpPr txBox="1"/>
          <p:nvPr/>
        </p:nvSpPr>
        <p:spPr>
          <a:xfrm>
            <a:off x="17494" y="605118"/>
            <a:ext cx="1217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Word Pairs: Follow Your Directions</a:t>
            </a:r>
          </a:p>
        </p:txBody>
      </p:sp>
    </p:spTree>
    <p:extLst>
      <p:ext uri="{BB962C8B-B14F-4D97-AF65-F5344CB8AC3E}">
        <p14:creationId xmlns:p14="http://schemas.microsoft.com/office/powerpoint/2010/main" val="97407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6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4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9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8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2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7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1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4" grpId="0"/>
      <p:bldP spid="4" grpId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D25E57-D965-5D4B-B7E7-83F423585DC5}"/>
              </a:ext>
            </a:extLst>
          </p:cNvPr>
          <p:cNvSpPr txBox="1"/>
          <p:nvPr/>
        </p:nvSpPr>
        <p:spPr>
          <a:xfrm>
            <a:off x="9995" y="186392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Child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E205C-4308-EC48-BC3E-160D1BB5470E}"/>
              </a:ext>
            </a:extLst>
          </p:cNvPr>
          <p:cNvSpPr txBox="1"/>
          <p:nvPr/>
        </p:nvSpPr>
        <p:spPr>
          <a:xfrm>
            <a:off x="5000" y="18529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Picture 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2EB00-A112-C740-8276-D66E44911A0E}"/>
              </a:ext>
            </a:extLst>
          </p:cNvPr>
          <p:cNvSpPr txBox="1"/>
          <p:nvPr/>
        </p:nvSpPr>
        <p:spPr>
          <a:xfrm>
            <a:off x="7500" y="186892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63A5A-37F6-4345-9381-1E030F6D20A2}"/>
              </a:ext>
            </a:extLst>
          </p:cNvPr>
          <p:cNvSpPr txBox="1"/>
          <p:nvPr/>
        </p:nvSpPr>
        <p:spPr>
          <a:xfrm>
            <a:off x="17495" y="185047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Friendly _____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D4BC2-D78E-A444-9A50-B5FA5B9CE5C4}"/>
              </a:ext>
            </a:extLst>
          </p:cNvPr>
          <p:cNvSpPr txBox="1"/>
          <p:nvPr/>
        </p:nvSpPr>
        <p:spPr>
          <a:xfrm>
            <a:off x="5005" y="18604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Sun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14499-9C6C-BF44-A63C-E7E6A2666FB1}"/>
              </a:ext>
            </a:extLst>
          </p:cNvPr>
          <p:cNvSpPr txBox="1"/>
          <p:nvPr/>
        </p:nvSpPr>
        <p:spPr>
          <a:xfrm>
            <a:off x="7505" y="18629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D3539E-314F-1540-B7CC-4EC83DC8A75F}"/>
              </a:ext>
            </a:extLst>
          </p:cNvPr>
          <p:cNvSpPr txBox="1"/>
          <p:nvPr/>
        </p:nvSpPr>
        <p:spPr>
          <a:xfrm>
            <a:off x="10005" y="18654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Airplane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26FF9-252B-D445-8452-513E8879CF73}"/>
              </a:ext>
            </a:extLst>
          </p:cNvPr>
          <p:cNvSpPr txBox="1"/>
          <p:nvPr/>
        </p:nvSpPr>
        <p:spPr>
          <a:xfrm>
            <a:off x="5010" y="186047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_____ Poetry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F9261A-5738-C34D-91A8-F89158D32749}"/>
              </a:ext>
            </a:extLst>
          </p:cNvPr>
          <p:cNvSpPr txBox="1"/>
          <p:nvPr/>
        </p:nvSpPr>
        <p:spPr>
          <a:xfrm>
            <a:off x="7510" y="184953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Quiet 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A2D971-CF89-704B-A2A5-85A0CA787B07}"/>
              </a:ext>
            </a:extLst>
          </p:cNvPr>
          <p:cNvSpPr txBox="1"/>
          <p:nvPr/>
        </p:nvSpPr>
        <p:spPr>
          <a:xfrm>
            <a:off x="10010" y="185952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Walking 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A4BEF4-B2E2-9949-8561-C1C7A9FD6582}"/>
              </a:ext>
            </a:extLst>
          </p:cNvPr>
          <p:cNvSpPr txBox="1"/>
          <p:nvPr/>
        </p:nvSpPr>
        <p:spPr>
          <a:xfrm>
            <a:off x="-2480" y="184857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Blue _____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211B95-20CA-234B-9AA6-1D10CB9EBC3D}"/>
              </a:ext>
            </a:extLst>
          </p:cNvPr>
          <p:cNvSpPr txBox="1"/>
          <p:nvPr/>
        </p:nvSpPr>
        <p:spPr>
          <a:xfrm>
            <a:off x="17495" y="376188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That’s it!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A2DD1-BA33-3E41-9273-CB7F7BCE41BB}"/>
              </a:ext>
            </a:extLst>
          </p:cNvPr>
          <p:cNvSpPr txBox="1"/>
          <p:nvPr/>
        </p:nvSpPr>
        <p:spPr>
          <a:xfrm>
            <a:off x="0" y="184798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Falling _____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35471-1AD9-7312-BF63-E412F57C656E}"/>
              </a:ext>
            </a:extLst>
          </p:cNvPr>
          <p:cNvSpPr txBox="1"/>
          <p:nvPr/>
        </p:nvSpPr>
        <p:spPr>
          <a:xfrm>
            <a:off x="17494" y="605118"/>
            <a:ext cx="1217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Let’s See What You Remember</a:t>
            </a:r>
          </a:p>
        </p:txBody>
      </p:sp>
    </p:spTree>
    <p:extLst>
      <p:ext uri="{BB962C8B-B14F-4D97-AF65-F5344CB8AC3E}">
        <p14:creationId xmlns:p14="http://schemas.microsoft.com/office/powerpoint/2010/main" val="91798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9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3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6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95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2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4" grpId="0"/>
      <p:bldP spid="4" grpId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D25E57-D965-5D4B-B7E7-83F423585DC5}"/>
              </a:ext>
            </a:extLst>
          </p:cNvPr>
          <p:cNvSpPr txBox="1"/>
          <p:nvPr/>
        </p:nvSpPr>
        <p:spPr>
          <a:xfrm>
            <a:off x="9995" y="175634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Laughing Child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E205C-4308-EC48-BC3E-160D1BB5470E}"/>
              </a:ext>
            </a:extLst>
          </p:cNvPr>
          <p:cNvSpPr txBox="1"/>
          <p:nvPr/>
        </p:nvSpPr>
        <p:spPr>
          <a:xfrm>
            <a:off x="5000" y="17588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Picture Frame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2EB00-A112-C740-8276-D66E44911A0E}"/>
              </a:ext>
            </a:extLst>
          </p:cNvPr>
          <p:cNvSpPr txBox="1"/>
          <p:nvPr/>
        </p:nvSpPr>
        <p:spPr>
          <a:xfrm>
            <a:off x="7500" y="17613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Cold 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63A5A-37F6-4345-9381-1E030F6D20A2}"/>
              </a:ext>
            </a:extLst>
          </p:cNvPr>
          <p:cNvSpPr txBox="1"/>
          <p:nvPr/>
        </p:nvSpPr>
        <p:spPr>
          <a:xfrm>
            <a:off x="17495" y="17563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Friendly Wolf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D4BC2-D78E-A444-9A50-B5FA5B9CE5C4}"/>
              </a:ext>
            </a:extLst>
          </p:cNvPr>
          <p:cNvSpPr txBox="1"/>
          <p:nvPr/>
        </p:nvSpPr>
        <p:spPr>
          <a:xfrm>
            <a:off x="5005" y="17663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Bright Sun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14499-9C6C-BF44-A63C-E7E6A2666FB1}"/>
              </a:ext>
            </a:extLst>
          </p:cNvPr>
          <p:cNvSpPr txBox="1"/>
          <p:nvPr/>
        </p:nvSpPr>
        <p:spPr>
          <a:xfrm>
            <a:off x="7505" y="17688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Windy 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D3539E-314F-1540-B7CC-4EC83DC8A75F}"/>
              </a:ext>
            </a:extLst>
          </p:cNvPr>
          <p:cNvSpPr txBox="1"/>
          <p:nvPr/>
        </p:nvSpPr>
        <p:spPr>
          <a:xfrm>
            <a:off x="10005" y="17713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Big Airplane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26FF9-252B-D445-8452-513E8879CF73}"/>
              </a:ext>
            </a:extLst>
          </p:cNvPr>
          <p:cNvSpPr txBox="1"/>
          <p:nvPr/>
        </p:nvSpPr>
        <p:spPr>
          <a:xfrm>
            <a:off x="5010" y="17663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Writing Poetry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F9261A-5738-C34D-91A8-F89158D32749}"/>
              </a:ext>
            </a:extLst>
          </p:cNvPr>
          <p:cNvSpPr txBox="1"/>
          <p:nvPr/>
        </p:nvSpPr>
        <p:spPr>
          <a:xfrm>
            <a:off x="7510" y="176884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Quiet Forest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A2D971-CF89-704B-A2A5-85A0CA787B07}"/>
              </a:ext>
            </a:extLst>
          </p:cNvPr>
          <p:cNvSpPr txBox="1"/>
          <p:nvPr/>
        </p:nvSpPr>
        <p:spPr>
          <a:xfrm>
            <a:off x="10010" y="17788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Walking Tiger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A4BEF4-B2E2-9949-8561-C1C7A9FD6582}"/>
              </a:ext>
            </a:extLst>
          </p:cNvPr>
          <p:cNvSpPr txBox="1"/>
          <p:nvPr/>
        </p:nvSpPr>
        <p:spPr>
          <a:xfrm>
            <a:off x="-2480" y="178134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Blue Sky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211B95-20CA-234B-9AA6-1D10CB9EBC3D}"/>
              </a:ext>
            </a:extLst>
          </p:cNvPr>
          <p:cNvSpPr txBox="1"/>
          <p:nvPr/>
        </p:nvSpPr>
        <p:spPr>
          <a:xfrm>
            <a:off x="17495" y="356017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That’s it!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A2DD1-BA33-3E41-9273-CB7F7BCE41BB}"/>
              </a:ext>
            </a:extLst>
          </p:cNvPr>
          <p:cNvSpPr txBox="1"/>
          <p:nvPr/>
        </p:nvSpPr>
        <p:spPr>
          <a:xfrm>
            <a:off x="0" y="175385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 Light" panose="020B0403020202020204" pitchFamily="34" charset="0"/>
              </a:rPr>
              <a:t>Falling Snow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F830F2-46BD-F4C2-D54C-D14C2C205A1C}"/>
              </a:ext>
            </a:extLst>
          </p:cNvPr>
          <p:cNvSpPr txBox="1"/>
          <p:nvPr/>
        </p:nvSpPr>
        <p:spPr>
          <a:xfrm>
            <a:off x="17494" y="605118"/>
            <a:ext cx="1217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Word Pairs: Check Your Responses</a:t>
            </a:r>
          </a:p>
        </p:txBody>
      </p:sp>
    </p:spTree>
    <p:extLst>
      <p:ext uri="{BB962C8B-B14F-4D97-AF65-F5344CB8AC3E}">
        <p14:creationId xmlns:p14="http://schemas.microsoft.com/office/powerpoint/2010/main" val="3423080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9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3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6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95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2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4" grpId="0"/>
      <p:bldP spid="4" grpId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122B3-39E2-C645-90D1-CBA2A636E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Memory &amp; Meaning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B9FE0B-7823-A747-859D-E5A1025C9F29}"/>
              </a:ext>
            </a:extLst>
          </p:cNvPr>
          <p:cNvCxnSpPr/>
          <p:nvPr/>
        </p:nvCxnSpPr>
        <p:spPr>
          <a:xfrm>
            <a:off x="2450892" y="4954249"/>
            <a:ext cx="792230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956EE4-0BE2-5C4D-B3A1-6F951CA8F711}"/>
              </a:ext>
            </a:extLst>
          </p:cNvPr>
          <p:cNvCxnSpPr>
            <a:cxnSpLocks/>
          </p:cNvCxnSpPr>
          <p:nvPr/>
        </p:nvCxnSpPr>
        <p:spPr>
          <a:xfrm flipV="1">
            <a:off x="2458387" y="1821305"/>
            <a:ext cx="0" cy="31404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4CE4F1C-F1CC-0C44-8F34-6176AFFA25A1}"/>
              </a:ext>
            </a:extLst>
          </p:cNvPr>
          <p:cNvSpPr/>
          <p:nvPr/>
        </p:nvSpPr>
        <p:spPr>
          <a:xfrm>
            <a:off x="3447738" y="4062334"/>
            <a:ext cx="929390" cy="8844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049E01-03B9-0645-92E1-E5C034B86AD8}"/>
              </a:ext>
            </a:extLst>
          </p:cNvPr>
          <p:cNvSpPr/>
          <p:nvPr/>
        </p:nvSpPr>
        <p:spPr>
          <a:xfrm>
            <a:off x="4634459" y="4062334"/>
            <a:ext cx="929390" cy="8844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E3B778-DF2F-084F-AF60-A5749AF9476E}"/>
              </a:ext>
            </a:extLst>
          </p:cNvPr>
          <p:cNvSpPr/>
          <p:nvPr/>
        </p:nvSpPr>
        <p:spPr>
          <a:xfrm>
            <a:off x="6382061" y="2788170"/>
            <a:ext cx="929390" cy="2158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4D5C7E-4F4B-5E4F-A191-1CD669FF94D8}"/>
              </a:ext>
            </a:extLst>
          </p:cNvPr>
          <p:cNvSpPr/>
          <p:nvPr/>
        </p:nvSpPr>
        <p:spPr>
          <a:xfrm>
            <a:off x="7568782" y="2784240"/>
            <a:ext cx="929390" cy="2158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75A8D0-CA40-B048-8BD4-A6D9C2DBF2DC}"/>
              </a:ext>
            </a:extLst>
          </p:cNvPr>
          <p:cNvSpPr txBox="1"/>
          <p:nvPr/>
        </p:nvSpPr>
        <p:spPr>
          <a:xfrm>
            <a:off x="3265715" y="5066675"/>
            <a:ext cx="1346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 of</a:t>
            </a:r>
          </a:p>
          <a:p>
            <a:pPr algn="ctr"/>
            <a:r>
              <a:rPr lang="en-US" dirty="0"/>
              <a:t>Vowels &amp;</a:t>
            </a:r>
          </a:p>
          <a:p>
            <a:pPr algn="ctr"/>
            <a:r>
              <a:rPr lang="en-US" dirty="0"/>
              <a:t>Consonants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585E52-8974-8547-B4B6-5CEE6CB33BCC}"/>
              </a:ext>
            </a:extLst>
          </p:cNvPr>
          <p:cNvSpPr txBox="1"/>
          <p:nvPr/>
        </p:nvSpPr>
        <p:spPr>
          <a:xfrm>
            <a:off x="4634460" y="5066674"/>
            <a:ext cx="93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Repeat</a:t>
            </a:r>
          </a:p>
          <a:p>
            <a:pPr algn="ctr"/>
            <a:r>
              <a:rPr lang="en-US" dirty="0"/>
              <a:t>5 Times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9D1A4F-8892-0A4F-83D6-71D29EA0B50F}"/>
              </a:ext>
            </a:extLst>
          </p:cNvPr>
          <p:cNvSpPr txBox="1"/>
          <p:nvPr/>
        </p:nvSpPr>
        <p:spPr>
          <a:xfrm>
            <a:off x="6382062" y="5066674"/>
            <a:ext cx="92939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/>
              <a:t>Write a</a:t>
            </a:r>
          </a:p>
          <a:p>
            <a:pPr algn="ctr"/>
            <a:r>
              <a:rPr lang="en-US" dirty="0"/>
              <a:t>Sentence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3B921-3B19-B644-8D89-33E490CBB5A3}"/>
              </a:ext>
            </a:extLst>
          </p:cNvPr>
          <p:cNvSpPr txBox="1"/>
          <p:nvPr/>
        </p:nvSpPr>
        <p:spPr>
          <a:xfrm>
            <a:off x="7425090" y="5066673"/>
            <a:ext cx="1248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Mental</a:t>
            </a:r>
          </a:p>
          <a:p>
            <a:pPr algn="ctr"/>
            <a:r>
              <a:rPr lang="en-US" dirty="0"/>
              <a:t>Image &amp;</a:t>
            </a:r>
          </a:p>
          <a:p>
            <a:pPr algn="ctr"/>
            <a:r>
              <a:rPr lang="en-US" dirty="0"/>
              <a:t>Judgement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7C7772-5762-D34E-B7B6-72D7CF0EB22A}"/>
              </a:ext>
            </a:extLst>
          </p:cNvPr>
          <p:cNvSpPr txBox="1"/>
          <p:nvPr/>
        </p:nvSpPr>
        <p:spPr>
          <a:xfrm rot="16200000">
            <a:off x="571688" y="3107429"/>
            <a:ext cx="3140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Performance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408EE7-A658-1741-B6C5-F23C6CABDC52}"/>
              </a:ext>
            </a:extLst>
          </p:cNvPr>
          <p:cNvSpPr txBox="1"/>
          <p:nvPr/>
        </p:nvSpPr>
        <p:spPr>
          <a:xfrm>
            <a:off x="2458388" y="5868652"/>
            <a:ext cx="712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Groups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7DC940-7564-864D-85E5-F855ED387251}"/>
              </a:ext>
            </a:extLst>
          </p:cNvPr>
          <p:cNvSpPr txBox="1"/>
          <p:nvPr/>
        </p:nvSpPr>
        <p:spPr>
          <a:xfrm>
            <a:off x="3447737" y="4431029"/>
            <a:ext cx="92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0F259A-B64E-5F46-9118-2EA9EB0FE063}"/>
              </a:ext>
            </a:extLst>
          </p:cNvPr>
          <p:cNvSpPr txBox="1"/>
          <p:nvPr/>
        </p:nvSpPr>
        <p:spPr>
          <a:xfrm>
            <a:off x="4634458" y="4429592"/>
            <a:ext cx="92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3F56C9-0B06-D147-BEAB-FC0508738A2E}"/>
              </a:ext>
            </a:extLst>
          </p:cNvPr>
          <p:cNvSpPr txBox="1"/>
          <p:nvPr/>
        </p:nvSpPr>
        <p:spPr>
          <a:xfrm>
            <a:off x="6382060" y="4429576"/>
            <a:ext cx="92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CD852E-2DB6-D946-AC58-00FA1EBD70ED}"/>
              </a:ext>
            </a:extLst>
          </p:cNvPr>
          <p:cNvSpPr txBox="1"/>
          <p:nvPr/>
        </p:nvSpPr>
        <p:spPr>
          <a:xfrm>
            <a:off x="7568783" y="4432776"/>
            <a:ext cx="92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5128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2D9AC3C-3566-E7BD-5B29-29BAC901F3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684059" y="0"/>
            <a:ext cx="682388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ABBB1B-FACA-7530-F328-DBC8012FB82A}"/>
              </a:ext>
            </a:extLst>
          </p:cNvPr>
          <p:cNvSpPr txBox="1"/>
          <p:nvPr/>
        </p:nvSpPr>
        <p:spPr>
          <a:xfrm>
            <a:off x="-1" y="4097"/>
            <a:ext cx="12192000" cy="2123658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Helvetica Light" panose="020B040302020202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</a:rPr>
              <a:t>What we process we learn.</a:t>
            </a:r>
          </a:p>
          <a:p>
            <a:pPr algn="ctr"/>
            <a:endParaRPr lang="en-US" sz="44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57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81A4D8A-8DE3-A28C-83B3-C0EA7A2D84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2684059" y="0"/>
            <a:ext cx="6823881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384770" y="1612176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384770" y="1612176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384770" y="1612176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384770" y="1612176"/>
            <a:ext cx="3619500" cy="3619500"/>
          </a:xfrm>
          <a:prstGeom prst="ellipse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727667" y="1916974"/>
            <a:ext cx="2971800" cy="29718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41767" y="1269278"/>
            <a:ext cx="2743200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Cognitive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(thinking)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42167" y="4967833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Social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(interacting)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2167" y="1310233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Behavioral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(doing)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41767" y="5003077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80000"/>
                    </a:schemeClr>
                  </a:outerShdw>
                </a:effectLst>
                <a:latin typeface="Helvetica Light" panose="020B0403020202020204" pitchFamily="34" charset="0"/>
                <a:ea typeface="Trebuchet MS" charset="0"/>
                <a:cs typeface="Trebuchet MS" charset="0"/>
              </a:rPr>
              <a:t>Affective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(emoting)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5767" y="2952878"/>
            <a:ext cx="289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What we process</a:t>
            </a:r>
          </a:p>
          <a:p>
            <a:pPr algn="ctr" defTabSz="91435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chemeClr val="bg1"/>
                </a:solidFill>
                <a:latin typeface="Helvetica Light" panose="020B0403020202020204" pitchFamily="34" charset="0"/>
                <a:ea typeface="Trebuchet MS" charset="0"/>
                <a:cs typeface="Trebuchet MS" charset="0"/>
              </a:rPr>
              <a:t>we learn.</a:t>
            </a:r>
          </a:p>
        </p:txBody>
      </p:sp>
    </p:spTree>
    <p:extLst>
      <p:ext uri="{BB962C8B-B14F-4D97-AF65-F5344CB8AC3E}">
        <p14:creationId xmlns:p14="http://schemas.microsoft.com/office/powerpoint/2010/main" val="49077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1302 -0.202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-10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11302 -0.202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10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11302 0.2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10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1302 0.202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C2814AA-7491-994F-BC7F-D84524EEF0DD}"/>
              </a:ext>
            </a:extLst>
          </p:cNvPr>
          <p:cNvSpPr/>
          <p:nvPr/>
        </p:nvSpPr>
        <p:spPr bwMode="auto">
          <a:xfrm>
            <a:off x="492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598637" y="4647885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51757" y="4621066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41629" y="4300227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Purpose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Need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46592" y="4297901"/>
            <a:ext cx="1717040" cy="707886"/>
          </a:xfrm>
          <a:prstGeom prst="rect">
            <a:avLst/>
          </a:prstGeom>
          <a:solidFill>
            <a:srgbClr val="414A67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Goals 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Outcomes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16912" y="4297900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Student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Learning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55353" y="5569740"/>
            <a:ext cx="5717540" cy="28194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875432" y="5029200"/>
            <a:ext cx="0" cy="554066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93472" y="4297901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Plan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Assessment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475197" y="4625024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70032" y="4297901"/>
            <a:ext cx="1717040" cy="707886"/>
          </a:xfrm>
          <a:prstGeom prst="rect">
            <a:avLst/>
          </a:prstGeom>
          <a:solidFill>
            <a:srgbClr val="3F4A69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Learning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Environment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4159310" y="5013370"/>
            <a:ext cx="4948" cy="5957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Action Button: Custom 1">
            <a:hlinkClick r:id="" action="ppaction://noaction" highlightClick="1"/>
          </p:cNvPr>
          <p:cNvSpPr/>
          <p:nvPr/>
        </p:nvSpPr>
        <p:spPr>
          <a:xfrm>
            <a:off x="2097952" y="0"/>
            <a:ext cx="9144000" cy="1524000"/>
          </a:xfrm>
          <a:prstGeom prst="actionButtonBlank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7E81F3-7266-094C-A6CC-DA4EC0C98E5E}"/>
              </a:ext>
            </a:extLst>
          </p:cNvPr>
          <p:cNvSpPr txBox="1"/>
          <p:nvPr/>
        </p:nvSpPr>
        <p:spPr>
          <a:xfrm>
            <a:off x="526698" y="2795618"/>
            <a:ext cx="10207255" cy="12618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0" i="0" u="none" strike="noStrike" kern="1200" cap="none" spc="0" normalizeH="0" baseline="0" noProof="0" dirty="0">
                <a:ln>
                  <a:noFill/>
                </a:ln>
                <a:solidFill>
                  <a:srgbClr val="FFAF03">
                    <a:lumMod val="40000"/>
                    <a:lumOff val="60000"/>
                    <a:alpha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ＭＳ Ｐゴシック" charset="-128"/>
                <a:cs typeface="+mn-cs"/>
              </a:rPr>
              <a:t>alignment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853287" y="3955146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B0F803-22CF-2840-89DC-0BBF874D081D}"/>
              </a:ext>
            </a:extLst>
          </p:cNvPr>
          <p:cNvSpPr txBox="1"/>
          <p:nvPr/>
        </p:nvSpPr>
        <p:spPr>
          <a:xfrm>
            <a:off x="97282" y="765537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Backwards Design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AF0FB6D-F534-9744-B20B-1202C9ED6656}"/>
              </a:ext>
            </a:extLst>
          </p:cNvPr>
          <p:cNvCxnSpPr/>
          <p:nvPr/>
        </p:nvCxnSpPr>
        <p:spPr>
          <a:xfrm>
            <a:off x="2250049" y="4624608"/>
            <a:ext cx="40640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87E8459-AEEB-E6AA-996C-BEEB46A9F8A0}"/>
              </a:ext>
            </a:extLst>
          </p:cNvPr>
          <p:cNvSpPr txBox="1"/>
          <p:nvPr/>
        </p:nvSpPr>
        <p:spPr>
          <a:xfrm>
            <a:off x="2656449" y="5253867"/>
            <a:ext cx="8072555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Trebuchet MS"/>
              </a:rPr>
              <a:t>Cognitive, Behavioral, Social, Affective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ebuchet MS"/>
                <a:cs typeface="Trebuchet MS"/>
              </a:rPr>
              <a:t>Processing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5238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" grpId="0" animBg="1"/>
      <p:bldP spid="4" grpId="0" animBg="1"/>
      <p:bldP spid="5" grpId="0" animBg="1"/>
      <p:bldP spid="6" grpId="0" animBg="1"/>
      <p:bldP spid="8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BA215E54-5CB0-2D2D-2073-4ECD2C951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37" r="11278"/>
          <a:stretch/>
        </p:blipFill>
        <p:spPr>
          <a:xfrm flipH="1">
            <a:off x="0" y="0"/>
            <a:ext cx="381491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222FB-3EEB-8C09-6AAB-391735C73B9E}"/>
              </a:ext>
            </a:extLst>
          </p:cNvPr>
          <p:cNvSpPr txBox="1"/>
          <p:nvPr/>
        </p:nvSpPr>
        <p:spPr>
          <a:xfrm>
            <a:off x="4109883" y="2298509"/>
            <a:ext cx="806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Helvetica Light" panose="020B0403020202020204" pitchFamily="34" charset="0"/>
              </a:rPr>
              <a:t>Transformative Active Learning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C921A7-DC1D-BF49-8168-EE53FEECD24C}"/>
              </a:ext>
            </a:extLst>
          </p:cNvPr>
          <p:cNvCxnSpPr>
            <a:cxnSpLocks/>
          </p:cNvCxnSpPr>
          <p:nvPr/>
        </p:nvCxnSpPr>
        <p:spPr>
          <a:xfrm>
            <a:off x="3814917" y="3087327"/>
            <a:ext cx="7964129" cy="0"/>
          </a:xfrm>
          <a:prstGeom prst="line">
            <a:avLst/>
          </a:prstGeom>
          <a:ln w="889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4000">
                  <a:srgbClr val="BA0C2F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9AAE654-3749-33B4-C4DD-9D10BBF025F0}"/>
              </a:ext>
            </a:extLst>
          </p:cNvPr>
          <p:cNvSpPr/>
          <p:nvPr/>
        </p:nvSpPr>
        <p:spPr>
          <a:xfrm>
            <a:off x="3814916" y="4768648"/>
            <a:ext cx="8377084" cy="363793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C1E5B-510E-112E-CFA2-A7D2A9729B2B}"/>
              </a:ext>
            </a:extLst>
          </p:cNvPr>
          <p:cNvSpPr txBox="1"/>
          <p:nvPr/>
        </p:nvSpPr>
        <p:spPr>
          <a:xfrm>
            <a:off x="4109883" y="4743410"/>
            <a:ext cx="2605547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000" dirty="0">
                <a:latin typeface="Helvetica Light" panose="020B0403020202020204" pitchFamily="34" charset="0"/>
              </a:rPr>
              <a:t>Peter Doolittle</a:t>
            </a:r>
          </a:p>
          <a:p>
            <a:pPr>
              <a:spcAft>
                <a:spcPts val="300"/>
              </a:spcAft>
            </a:pPr>
            <a:r>
              <a:rPr lang="en-US" dirty="0">
                <a:latin typeface="+mj-lt"/>
              </a:rPr>
              <a:t>Educational Psychology</a:t>
            </a:r>
          </a:p>
          <a:p>
            <a:pPr>
              <a:spcAft>
                <a:spcPts val="300"/>
              </a:spcAft>
            </a:pPr>
            <a:r>
              <a:rPr lang="en-US" dirty="0">
                <a:latin typeface="+mj-lt"/>
              </a:rPr>
              <a:t>Virginia Tech</a:t>
            </a:r>
          </a:p>
          <a:p>
            <a:pPr>
              <a:spcAft>
                <a:spcPts val="300"/>
              </a:spcAft>
            </a:pPr>
            <a:r>
              <a:rPr lang="en-US" dirty="0" err="1">
                <a:latin typeface="+mj-lt"/>
              </a:rPr>
              <a:t>pdoo@vt.edu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C5854-D5E4-6FE1-8447-2C6A225E0A20}"/>
              </a:ext>
            </a:extLst>
          </p:cNvPr>
          <p:cNvSpPr txBox="1"/>
          <p:nvPr/>
        </p:nvSpPr>
        <p:spPr>
          <a:xfrm>
            <a:off x="4123206" y="3139441"/>
            <a:ext cx="806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100" dirty="0">
                <a:latin typeface="Helvetica Light" panose="020B0403020202020204" pitchFamily="34" charset="0"/>
              </a:rPr>
              <a:t>Fostering deep and flexible learning through processing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172C5F-4961-A556-A006-26395088235E}"/>
              </a:ext>
            </a:extLst>
          </p:cNvPr>
          <p:cNvSpPr/>
          <p:nvPr/>
        </p:nvSpPr>
        <p:spPr>
          <a:xfrm>
            <a:off x="3814916" y="0"/>
            <a:ext cx="8385835" cy="293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5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F85CC7F-BAE5-15BD-6DBA-726DE3688A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2684059" y="0"/>
            <a:ext cx="682388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6FA188-85AA-3FFF-746A-4FA9EF5F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Anticipation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11202-FA9D-487C-BF07-C9ECA875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3200" i="1" dirty="0">
                <a:latin typeface="Helvetica Light" panose="020B0403020202020204" pitchFamily="34" charset="0"/>
              </a:rPr>
              <a:t>Directions: </a:t>
            </a:r>
            <a:r>
              <a:rPr lang="en-US" sz="3200" dirty="0">
                <a:latin typeface="Helvetica Light" panose="020B0403020202020204" pitchFamily="34" charset="0"/>
              </a:rPr>
              <a:t>For each of the following 3 sentences, </a:t>
            </a:r>
          </a:p>
          <a:p>
            <a:pPr lvl="1">
              <a:lnSpc>
                <a:spcPct val="100000"/>
              </a:lnSpc>
              <a:spcAft>
                <a:spcPts val="2400"/>
              </a:spcAft>
            </a:pPr>
            <a:r>
              <a:rPr lang="en-US" sz="3200" dirty="0">
                <a:latin typeface="Helvetica Light" panose="020B0403020202020204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Agree</a:t>
            </a:r>
          </a:p>
          <a:p>
            <a:pPr lvl="1">
              <a:lnSpc>
                <a:spcPct val="100000"/>
              </a:lnSpc>
              <a:spcAft>
                <a:spcPts val="2400"/>
              </a:spcAft>
            </a:pPr>
            <a:r>
              <a:rPr lang="en-US" sz="3200" dirty="0">
                <a:latin typeface="Helvetica Light" panose="020B0403020202020204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Disagree</a:t>
            </a:r>
          </a:p>
          <a:p>
            <a:pPr lvl="1">
              <a:lnSpc>
                <a:spcPct val="100000"/>
              </a:lnSpc>
              <a:spcAft>
                <a:spcPts val="2400"/>
              </a:spcAft>
            </a:pPr>
            <a:r>
              <a:rPr lang="en-US" sz="3200" dirty="0">
                <a:latin typeface="Helvetica Light" panose="020B0403020202020204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Helvetica Light" panose="020B0403020202020204" pitchFamily="34" charset="0"/>
              </a:rPr>
              <a:t>Edit</a:t>
            </a:r>
            <a:r>
              <a:rPr lang="en-US" sz="3200" dirty="0">
                <a:latin typeface="Helvetica Light" panose="020B0403020202020204" pitchFamily="34" charset="0"/>
              </a:rPr>
              <a:t> into agreement</a:t>
            </a:r>
          </a:p>
        </p:txBody>
      </p:sp>
    </p:spTree>
    <p:extLst>
      <p:ext uri="{BB962C8B-B14F-4D97-AF65-F5344CB8AC3E}">
        <p14:creationId xmlns:p14="http://schemas.microsoft.com/office/powerpoint/2010/main" val="218587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F85CC7F-BAE5-15BD-6DBA-726DE3688A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684059" y="0"/>
            <a:ext cx="682388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6FA188-85AA-3FFF-746A-4FA9EF5F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Anticipation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11202-FA9D-487C-BF07-C9ECA875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</a:rPr>
              <a:t>Active learning involves </a:t>
            </a:r>
            <a:r>
              <a:rPr lang="en-US" sz="3200" u="none" strike="noStrike" dirty="0">
                <a:effectLst/>
                <a:latin typeface="Helvetica Light" panose="020B0403020202020204" pitchFamily="34" charset="0"/>
              </a:rPr>
              <a:t>students doing things and thinking about the things they are doing</a:t>
            </a:r>
            <a:r>
              <a:rPr lang="en-US" sz="3200" dirty="0">
                <a:latin typeface="Helvetica Light" panose="020B0403020202020204" pitchFamily="34" charset="0"/>
              </a:rPr>
              <a:t>.</a:t>
            </a:r>
          </a:p>
          <a:p>
            <a:pPr marL="514350" indent="-51435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</a:rPr>
              <a:t>Active Learning-based classes result in more student learning than lecture-based classes.</a:t>
            </a:r>
          </a:p>
          <a:p>
            <a:pPr marL="514350" indent="-51435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>
                <a:latin typeface="Helvetica Light" panose="020B0403020202020204" pitchFamily="34" charset="0"/>
              </a:rPr>
              <a:t>Active Learning works best in small STEM classes focused on problem </a:t>
            </a:r>
            <a:r>
              <a:rPr lang="en-US" sz="3200" dirty="0">
                <a:latin typeface="Helvetica Light" panose="020B0403020202020204" pitchFamily="34" charset="0"/>
              </a:rPr>
              <a:t>solving.</a:t>
            </a:r>
          </a:p>
        </p:txBody>
      </p:sp>
    </p:spTree>
    <p:extLst>
      <p:ext uri="{BB962C8B-B14F-4D97-AF65-F5344CB8AC3E}">
        <p14:creationId xmlns:p14="http://schemas.microsoft.com/office/powerpoint/2010/main" val="408959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EA056B8-C5FE-D4D2-86F2-89EAC1FB72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86703"/>
            <a:ext cx="10297297" cy="6777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3E14A8-CB35-6C8D-FBE3-22905070DD20}"/>
              </a:ext>
            </a:extLst>
          </p:cNvPr>
          <p:cNvSpPr/>
          <p:nvPr/>
        </p:nvSpPr>
        <p:spPr>
          <a:xfrm>
            <a:off x="-13548" y="80093"/>
            <a:ext cx="12205548" cy="67779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3BC94-8C25-6AD6-188B-8C3BD973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115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What is active learning?</a:t>
            </a:r>
          </a:p>
        </p:txBody>
      </p:sp>
    </p:spTree>
    <p:extLst>
      <p:ext uri="{BB962C8B-B14F-4D97-AF65-F5344CB8AC3E}">
        <p14:creationId xmlns:p14="http://schemas.microsoft.com/office/powerpoint/2010/main" val="311472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388BF1EF-4900-5D46-6EB4-8E43121AFF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0"/>
            <a:ext cx="10297297" cy="68646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8D3F5B-D6FC-674F-F365-B638D09B8B92}"/>
              </a:ext>
            </a:extLst>
          </p:cNvPr>
          <p:cNvSpPr/>
          <p:nvPr/>
        </p:nvSpPr>
        <p:spPr>
          <a:xfrm>
            <a:off x="-13548" y="-6607"/>
            <a:ext cx="12205548" cy="686460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A90AF-9311-52CA-F7ED-CF39C3774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77937" cy="1325563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Active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3367F-0554-B2BD-5181-2D2AEF960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617926" cy="123108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 Light" panose="020B0403020202020204" pitchFamily="34" charset="0"/>
              </a:rPr>
              <a:t>Formal Course Learning</a:t>
            </a:r>
          </a:p>
          <a:p>
            <a:r>
              <a:rPr lang="en-US" sz="3200" dirty="0">
                <a:latin typeface="Helvetica Light" panose="020B0403020202020204" pitchFamily="34" charset="0"/>
              </a:rPr>
              <a:t>Instructional Strategies</a:t>
            </a:r>
          </a:p>
          <a:p>
            <a:pPr marL="0" indent="0">
              <a:buNone/>
            </a:pPr>
            <a:endParaRPr lang="en-US" sz="3200" dirty="0">
              <a:latin typeface="Helvetica Light" panose="020B04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11E43A-A078-8BBB-79CD-4EA6EE84BD59}"/>
              </a:ext>
            </a:extLst>
          </p:cNvPr>
          <p:cNvSpPr txBox="1"/>
          <p:nvPr/>
        </p:nvSpPr>
        <p:spPr>
          <a:xfrm>
            <a:off x="222071" y="3135082"/>
            <a:ext cx="1182188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Helvetica Light" panose="020B0403020202020204" pitchFamily="34" charset="0"/>
              </a:rPr>
              <a:t>Agency • Identity • Learning Communities • Problem Posing • Authentic Assessment • Experiential Learning • International Sojourning • Communities of Inquiry • Equity • Inclusion • </a:t>
            </a:r>
            <a:r>
              <a:rPr lang="en-US" sz="3000" dirty="0" err="1">
                <a:latin typeface="Helvetica Light" panose="020B0403020202020204" pitchFamily="34" charset="0"/>
              </a:rPr>
              <a:t>Gameful</a:t>
            </a:r>
            <a:r>
              <a:rPr lang="en-US" sz="3000" dirty="0">
                <a:latin typeface="Helvetica Light" panose="020B0403020202020204" pitchFamily="34" charset="0"/>
              </a:rPr>
              <a:t> Design • Inclusion • </a:t>
            </a:r>
            <a:r>
              <a:rPr lang="en-US" sz="3000" b="1" dirty="0">
                <a:solidFill>
                  <a:srgbClr val="FFC000"/>
                </a:solidFill>
                <a:latin typeface="Helvetica Light" panose="020B0403020202020204" pitchFamily="34" charset="0"/>
              </a:rPr>
              <a:t>Transformative Learning </a:t>
            </a:r>
            <a:r>
              <a:rPr lang="en-US" sz="3000" dirty="0">
                <a:latin typeface="Helvetica Light" panose="020B0403020202020204" pitchFamily="34" charset="0"/>
              </a:rPr>
              <a:t>• Online Learning • Reflective Action • Civil Dialogue • Intercultural Competency • General Education • Design Principles • Virtual Reality • Logic Models • Storytelling • A Planetary View  • Service Learning </a:t>
            </a:r>
            <a:r>
              <a:rPr lang="en-US" sz="2800" dirty="0">
                <a:latin typeface="Helvetica Light" panose="020B0403020202020204" pitchFamily="34" charset="0"/>
              </a:rPr>
              <a:t> • Study Abroad • Reflection • Self-Efficacy • Critical Thinking • Empathy</a:t>
            </a:r>
            <a:r>
              <a:rPr lang="en-US" sz="3200" dirty="0">
                <a:latin typeface="Helvetica Light" panose="020B0403020202020204" pitchFamily="34" charset="0"/>
              </a:rPr>
              <a:t> • Love</a:t>
            </a:r>
            <a:endParaRPr lang="en-US" sz="3000" dirty="0">
              <a:latin typeface="Helvetica Light" panose="020B04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A1AE1-9102-0A96-01BE-E4FA498FCC2F}"/>
              </a:ext>
            </a:extLst>
          </p:cNvPr>
          <p:cNvSpPr txBox="1"/>
          <p:nvPr/>
        </p:nvSpPr>
        <p:spPr>
          <a:xfrm>
            <a:off x="4898570" y="613957"/>
            <a:ext cx="7276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Helvetica Light" panose="020B0403020202020204" pitchFamily="34" charset="0"/>
              </a:rPr>
              <a:t>&amp; Transformative Learning</a:t>
            </a:r>
          </a:p>
        </p:txBody>
      </p:sp>
    </p:spTree>
    <p:extLst>
      <p:ext uri="{BB962C8B-B14F-4D97-AF65-F5344CB8AC3E}">
        <p14:creationId xmlns:p14="http://schemas.microsoft.com/office/powerpoint/2010/main" val="261260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75FA7072-1A1F-340E-107E-E2FB51964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7"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F2DDD9-7B31-18A6-AC1C-DDA01B441E94}"/>
              </a:ext>
            </a:extLst>
          </p:cNvPr>
          <p:cNvSpPr txBox="1"/>
          <p:nvPr/>
        </p:nvSpPr>
        <p:spPr>
          <a:xfrm>
            <a:off x="0" y="0"/>
            <a:ext cx="12192000" cy="212365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Helvetica Light" panose="020B0403020202020204" pitchFamily="34" charset="0"/>
            </a:endParaRPr>
          </a:p>
          <a:p>
            <a:pPr algn="ctr"/>
            <a:r>
              <a:rPr lang="en-US" sz="4400" dirty="0">
                <a:latin typeface="Helvetica Light" panose="020B0403020202020204" pitchFamily="34" charset="0"/>
              </a:rPr>
              <a:t>Active Learning</a:t>
            </a:r>
          </a:p>
          <a:p>
            <a:pPr algn="ctr"/>
            <a:endParaRPr lang="en-US" sz="44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1789AEEA-4B76-4CD5-F4B2-0E83750ACF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186813"/>
            <a:ext cx="10297297" cy="64794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283FB4-300D-7178-6AA5-5573D0E3BB45}"/>
              </a:ext>
            </a:extLst>
          </p:cNvPr>
          <p:cNvSpPr/>
          <p:nvPr/>
        </p:nvSpPr>
        <p:spPr>
          <a:xfrm>
            <a:off x="-13548" y="186814"/>
            <a:ext cx="12192000" cy="647945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3000">
                <a:schemeClr val="bg1">
                  <a:alpha val="63000"/>
                </a:schemeClr>
              </a:gs>
              <a:gs pos="84000">
                <a:schemeClr val="bg1">
                  <a:lumMod val="95000"/>
                  <a:lumOff val="5000"/>
                  <a:alpha val="99000"/>
                </a:schemeClr>
              </a:gs>
              <a:gs pos="9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D3F455-3728-DCAE-8E8D-17994C8B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Active Learning: A Beginning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6D8F0-D85E-5DBC-DE38-678C29EB2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261" y="1825625"/>
            <a:ext cx="60198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C000"/>
                </a:solidFill>
                <a:latin typeface="Helvetica Light" panose="020B0403020202020204" pitchFamily="34" charset="0"/>
              </a:rPr>
              <a:t>Freeman et al. (2014)</a:t>
            </a:r>
          </a:p>
          <a:p>
            <a:pPr marL="0" indent="0">
              <a:buNone/>
            </a:pPr>
            <a:endParaRPr lang="en-US" dirty="0">
              <a:latin typeface="Helvetica Light" panose="020B0403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Helvetica Light" panose="020B0403020202020204" pitchFamily="34" charset="0"/>
              </a:rPr>
              <a:t>Active Learning vs Lecture Courses</a:t>
            </a:r>
          </a:p>
          <a:p>
            <a:pPr marL="0" indent="0">
              <a:buNone/>
            </a:pPr>
            <a:r>
              <a:rPr lang="en-US" dirty="0">
                <a:latin typeface="Helvetica Light" panose="020B0403020202020204" pitchFamily="34" charset="0"/>
              </a:rPr>
              <a:t>UG STEM Courses</a:t>
            </a:r>
          </a:p>
          <a:p>
            <a:pPr marL="0" indent="0">
              <a:buNone/>
            </a:pPr>
            <a:r>
              <a:rPr lang="en-US" dirty="0">
                <a:latin typeface="Helvetica Light" panose="020B0403020202020204" pitchFamily="34" charset="0"/>
              </a:rPr>
              <a:t>Exam Scores &amp; DFW Rates</a:t>
            </a:r>
          </a:p>
          <a:p>
            <a:pPr marL="0" indent="0">
              <a:buNone/>
            </a:pPr>
            <a:endParaRPr lang="en-US" dirty="0">
              <a:latin typeface="Helvetica Light" panose="020B0403020202020204" pitchFamily="34" charset="0"/>
            </a:endParaRPr>
          </a:p>
          <a:p>
            <a:r>
              <a:rPr lang="en-US" dirty="0">
                <a:latin typeface="Helvetica Light" panose="020B0403020202020204" pitchFamily="34" charset="0"/>
              </a:rPr>
              <a:t>AL → ↑ Exams &amp; ↓ DFWs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C2E9C-D237-DAA8-19BC-296AFA45A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381" y="1825624"/>
            <a:ext cx="6019800" cy="503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C000"/>
                </a:solidFill>
                <a:latin typeface="Helvetica Light" panose="020B0403020202020204" pitchFamily="34" charset="0"/>
              </a:rPr>
              <a:t>Theobald et al. (2020)</a:t>
            </a:r>
          </a:p>
          <a:p>
            <a:pPr marL="0" indent="0">
              <a:buNone/>
            </a:pPr>
            <a:endParaRPr lang="en-US" dirty="0">
              <a:latin typeface="Helvetica Light" panose="020B0403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Helvetica Light" panose="020B0403020202020204" pitchFamily="34" charset="0"/>
              </a:rPr>
              <a:t>Active Learning vs Lecture Courses</a:t>
            </a:r>
          </a:p>
          <a:p>
            <a:pPr marL="0" indent="0">
              <a:buNone/>
            </a:pPr>
            <a:r>
              <a:rPr lang="en-US" dirty="0">
                <a:latin typeface="Helvetica Light" panose="020B0403020202020204" pitchFamily="34" charset="0"/>
              </a:rPr>
              <a:t>UG STEM Courses</a:t>
            </a:r>
          </a:p>
          <a:p>
            <a:pPr marL="0" indent="0">
              <a:buNone/>
            </a:pPr>
            <a:r>
              <a:rPr lang="en-US" dirty="0">
                <a:latin typeface="Helvetica Light" panose="020B0403020202020204" pitchFamily="34" charset="0"/>
              </a:rPr>
              <a:t>Exam Scores &amp; DFW Rates</a:t>
            </a:r>
          </a:p>
          <a:p>
            <a:pPr marL="0" indent="0">
              <a:buNone/>
            </a:pPr>
            <a:endParaRPr lang="en-US" dirty="0">
              <a:latin typeface="Helvetica Light" panose="020B0403020202020204" pitchFamily="34" charset="0"/>
            </a:endParaRPr>
          </a:p>
          <a:p>
            <a:r>
              <a:rPr lang="en-US" dirty="0">
                <a:latin typeface="Helvetica Light" panose="020B0403020202020204" pitchFamily="34" charset="0"/>
              </a:rPr>
              <a:t>AL → ↑ Exams &amp; ↓ DFWs</a:t>
            </a:r>
          </a:p>
          <a:p>
            <a:r>
              <a:rPr lang="en-US" dirty="0">
                <a:latin typeface="Helvetica Light" panose="020B0403020202020204" pitchFamily="34" charset="0"/>
              </a:rPr>
              <a:t>Larger gains for students from underrepresented groups (narrowed achievement gap)</a:t>
            </a:r>
          </a:p>
          <a:p>
            <a:pPr marL="0" indent="0">
              <a:buNone/>
            </a:pPr>
            <a:endParaRPr lang="en-US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73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4676</TotalTime>
  <Words>1159</Words>
  <Application>Microsoft Macintosh PowerPoint</Application>
  <PresentationFormat>Widescreen</PresentationFormat>
  <Paragraphs>334</Paragraphs>
  <Slides>31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Helvetica Light</vt:lpstr>
      <vt:lpstr>Helvetica Light</vt:lpstr>
      <vt:lpstr>Trebuchet MS</vt:lpstr>
      <vt:lpstr>Office Theme</vt:lpstr>
      <vt:lpstr>PowerPoint Presentation</vt:lpstr>
      <vt:lpstr>PowerPoint Presentation</vt:lpstr>
      <vt:lpstr>PowerPoint Presentation</vt:lpstr>
      <vt:lpstr>Anticipation Guide</vt:lpstr>
      <vt:lpstr>Anticipation Guide</vt:lpstr>
      <vt:lpstr>What is active learning?</vt:lpstr>
      <vt:lpstr>Active Learning </vt:lpstr>
      <vt:lpstr>PowerPoint Presentation</vt:lpstr>
      <vt:lpstr>Active Learning: A Beginning</vt:lpstr>
      <vt:lpstr>Freeman et al. (2014) &amp; Theobald et al. (2020)</vt:lpstr>
      <vt:lpstr>PowerPoint Presentation</vt:lpstr>
      <vt:lpstr>PowerPoint Presentation</vt:lpstr>
      <vt:lpstr>PowerPoint Presentation</vt:lpstr>
      <vt:lpstr>PowerPoint Presentation</vt:lpstr>
      <vt:lpstr>What is Active Learning?</vt:lpstr>
      <vt:lpstr>What is Active Learning?</vt:lpstr>
      <vt:lpstr>What is Active Learning   Domains</vt:lpstr>
      <vt:lpstr>What is Active Learning?   Strategies</vt:lpstr>
      <vt:lpstr>What is Active Learning?   Application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Memory &amp; Meaning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Doolittle</dc:creator>
  <cp:lastModifiedBy>Peter Doolittle</cp:lastModifiedBy>
  <cp:revision>189</cp:revision>
  <dcterms:created xsi:type="dcterms:W3CDTF">2023-02-03T21:08:29Z</dcterms:created>
  <dcterms:modified xsi:type="dcterms:W3CDTF">2023-03-30T02:38:16Z</dcterms:modified>
</cp:coreProperties>
</file>