
<file path=[Content_Types].xml><?xml version="1.0" encoding="utf-8"?>
<Types xmlns="http://schemas.openxmlformats.org/package/2006/content-types">
  <Default Extension="jpeg" ContentType="image/jpeg"/>
  <Default Extension="jpg" ContentType="image/jpeg"/>
  <Default Extension="m4v" ContentType="video/unknown"/>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9"/>
  </p:notesMasterIdLst>
  <p:sldIdLst>
    <p:sldId id="256" r:id="rId2"/>
    <p:sldId id="259" r:id="rId3"/>
    <p:sldId id="261" r:id="rId4"/>
    <p:sldId id="262" r:id="rId5"/>
    <p:sldId id="265" r:id="rId6"/>
    <p:sldId id="266" r:id="rId7"/>
    <p:sldId id="1276" r:id="rId8"/>
    <p:sldId id="1297" r:id="rId9"/>
    <p:sldId id="1356" r:id="rId10"/>
    <p:sldId id="1357" r:id="rId11"/>
    <p:sldId id="1358" r:id="rId12"/>
    <p:sldId id="1359" r:id="rId13"/>
    <p:sldId id="1360" r:id="rId14"/>
    <p:sldId id="1272" r:id="rId15"/>
    <p:sldId id="299" r:id="rId16"/>
    <p:sldId id="289" r:id="rId17"/>
    <p:sldId id="303" r:id="rId18"/>
    <p:sldId id="1328" r:id="rId19"/>
    <p:sldId id="269" r:id="rId20"/>
    <p:sldId id="1319" r:id="rId21"/>
    <p:sldId id="1340" r:id="rId22"/>
    <p:sldId id="1351" r:id="rId23"/>
    <p:sldId id="1330" r:id="rId24"/>
    <p:sldId id="1329" r:id="rId25"/>
    <p:sldId id="1341" r:id="rId26"/>
    <p:sldId id="1331" r:id="rId27"/>
    <p:sldId id="1346" r:id="rId28"/>
    <p:sldId id="1379" r:id="rId29"/>
    <p:sldId id="1326" r:id="rId30"/>
    <p:sldId id="1348" r:id="rId31"/>
    <p:sldId id="1352" r:id="rId32"/>
    <p:sldId id="1361" r:id="rId33"/>
    <p:sldId id="1363" r:id="rId34"/>
    <p:sldId id="1365" r:id="rId35"/>
    <p:sldId id="1367" r:id="rId36"/>
    <p:sldId id="1378" r:id="rId37"/>
    <p:sldId id="1377"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579"/>
    <a:srgbClr val="941100"/>
    <a:srgbClr val="E3D3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520"/>
    <p:restoredTop sz="91561"/>
  </p:normalViewPr>
  <p:slideViewPr>
    <p:cSldViewPr snapToGrid="0" showGuides="1">
      <p:cViewPr varScale="1">
        <p:scale>
          <a:sx n="95" d="100"/>
          <a:sy n="95" d="100"/>
        </p:scale>
        <p:origin x="208" y="256"/>
      </p:cViewPr>
      <p:guideLst>
        <p:guide orient="horz" pos="2160"/>
        <p:guide pos="3840"/>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02C13F-299E-7948-BF62-6D0671392E61}" type="datetimeFigureOut">
              <a:rPr lang="en-US" smtClean="0"/>
              <a:t>8/16/24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49EB3D-5662-0645-B6CB-9E3491DF3408}" type="slidenum">
              <a:rPr lang="en-US" smtClean="0"/>
              <a:t>‹#›</a:t>
            </a:fld>
            <a:endParaRPr lang="en-US"/>
          </a:p>
        </p:txBody>
      </p:sp>
    </p:spTree>
    <p:extLst>
      <p:ext uri="{BB962C8B-B14F-4D97-AF65-F5344CB8AC3E}">
        <p14:creationId xmlns:p14="http://schemas.microsoft.com/office/powerpoint/2010/main" val="13016489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Trust, Safety, Caring</a:t>
            </a:r>
          </a:p>
        </p:txBody>
      </p:sp>
      <p:sp>
        <p:nvSpPr>
          <p:cNvPr id="4" name="Slide Number Placeholder 3"/>
          <p:cNvSpPr>
            <a:spLocks noGrp="1"/>
          </p:cNvSpPr>
          <p:nvPr>
            <p:ph type="sldNum" sz="quarter" idx="5"/>
          </p:nvPr>
        </p:nvSpPr>
        <p:spPr/>
        <p:txBody>
          <a:bodyPr/>
          <a:lstStyle/>
          <a:p>
            <a:fld id="{8F49EB3D-5662-0645-B6CB-9E3491DF3408}" type="slidenum">
              <a:rPr lang="en-US" smtClean="0"/>
              <a:t>2</a:t>
            </a:fld>
            <a:endParaRPr lang="en-US"/>
          </a:p>
        </p:txBody>
      </p:sp>
    </p:spTree>
    <p:extLst>
      <p:ext uri="{BB962C8B-B14F-4D97-AF65-F5344CB8AC3E}">
        <p14:creationId xmlns:p14="http://schemas.microsoft.com/office/powerpoint/2010/main" val="3195479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49EB3D-5662-0645-B6CB-9E3491DF3408}" type="slidenum">
              <a:rPr lang="en-US" smtClean="0"/>
              <a:t>14</a:t>
            </a:fld>
            <a:endParaRPr lang="en-US"/>
          </a:p>
        </p:txBody>
      </p:sp>
    </p:spTree>
    <p:extLst>
      <p:ext uri="{BB962C8B-B14F-4D97-AF65-F5344CB8AC3E}">
        <p14:creationId xmlns:p14="http://schemas.microsoft.com/office/powerpoint/2010/main" val="4335874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49EB3D-5662-0645-B6CB-9E3491DF3408}" type="slidenum">
              <a:rPr lang="en-US" smtClean="0"/>
              <a:t>15</a:t>
            </a:fld>
            <a:endParaRPr lang="en-US"/>
          </a:p>
        </p:txBody>
      </p:sp>
    </p:spTree>
    <p:extLst>
      <p:ext uri="{BB962C8B-B14F-4D97-AF65-F5344CB8AC3E}">
        <p14:creationId xmlns:p14="http://schemas.microsoft.com/office/powerpoint/2010/main" val="2439099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49EB3D-5662-0645-B6CB-9E3491DF3408}" type="slidenum">
              <a:rPr lang="en-US" smtClean="0"/>
              <a:t>16</a:t>
            </a:fld>
            <a:endParaRPr lang="en-US"/>
          </a:p>
        </p:txBody>
      </p:sp>
    </p:spTree>
    <p:extLst>
      <p:ext uri="{BB962C8B-B14F-4D97-AF65-F5344CB8AC3E}">
        <p14:creationId xmlns:p14="http://schemas.microsoft.com/office/powerpoint/2010/main" val="31342443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49EB3D-5662-0645-B6CB-9E3491DF3408}" type="slidenum">
              <a:rPr lang="en-US" smtClean="0"/>
              <a:t>17</a:t>
            </a:fld>
            <a:endParaRPr lang="en-US"/>
          </a:p>
        </p:txBody>
      </p:sp>
    </p:spTree>
    <p:extLst>
      <p:ext uri="{BB962C8B-B14F-4D97-AF65-F5344CB8AC3E}">
        <p14:creationId xmlns:p14="http://schemas.microsoft.com/office/powerpoint/2010/main" val="2364088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49EB3D-5662-0645-B6CB-9E3491DF3408}" type="slidenum">
              <a:rPr lang="en-US" smtClean="0"/>
              <a:t>18</a:t>
            </a:fld>
            <a:endParaRPr lang="en-US"/>
          </a:p>
        </p:txBody>
      </p:sp>
    </p:spTree>
    <p:extLst>
      <p:ext uri="{BB962C8B-B14F-4D97-AF65-F5344CB8AC3E}">
        <p14:creationId xmlns:p14="http://schemas.microsoft.com/office/powerpoint/2010/main" val="14882975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49EB3D-5662-0645-B6CB-9E3491DF3408}" type="slidenum">
              <a:rPr lang="en-US" smtClean="0"/>
              <a:t>19</a:t>
            </a:fld>
            <a:endParaRPr lang="en-US"/>
          </a:p>
        </p:txBody>
      </p:sp>
    </p:spTree>
    <p:extLst>
      <p:ext uri="{BB962C8B-B14F-4D97-AF65-F5344CB8AC3E}">
        <p14:creationId xmlns:p14="http://schemas.microsoft.com/office/powerpoint/2010/main" val="6097658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49EB3D-5662-0645-B6CB-9E3491DF3408}" type="slidenum">
              <a:rPr lang="en-US" smtClean="0"/>
              <a:t>20</a:t>
            </a:fld>
            <a:endParaRPr lang="en-US"/>
          </a:p>
        </p:txBody>
      </p:sp>
    </p:spTree>
    <p:extLst>
      <p:ext uri="{BB962C8B-B14F-4D97-AF65-F5344CB8AC3E}">
        <p14:creationId xmlns:p14="http://schemas.microsoft.com/office/powerpoint/2010/main" val="42314866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49EB3D-5662-0645-B6CB-9E3491DF3408}" type="slidenum">
              <a:rPr lang="en-US" smtClean="0"/>
              <a:t>21</a:t>
            </a:fld>
            <a:endParaRPr lang="en-US"/>
          </a:p>
        </p:txBody>
      </p:sp>
    </p:spTree>
    <p:extLst>
      <p:ext uri="{BB962C8B-B14F-4D97-AF65-F5344CB8AC3E}">
        <p14:creationId xmlns:p14="http://schemas.microsoft.com/office/powerpoint/2010/main" val="8512627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49EB3D-5662-0645-B6CB-9E3491DF3408}" type="slidenum">
              <a:rPr lang="en-US" smtClean="0"/>
              <a:t>22</a:t>
            </a:fld>
            <a:endParaRPr lang="en-US"/>
          </a:p>
        </p:txBody>
      </p:sp>
    </p:spTree>
    <p:extLst>
      <p:ext uri="{BB962C8B-B14F-4D97-AF65-F5344CB8AC3E}">
        <p14:creationId xmlns:p14="http://schemas.microsoft.com/office/powerpoint/2010/main" val="35209351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Paul </a:t>
            </a:r>
            <a:r>
              <a:rPr lang="en-US" dirty="0" err="1"/>
              <a:t>Ausebel</a:t>
            </a:r>
            <a:endParaRPr lang="en-US" dirty="0"/>
          </a:p>
        </p:txBody>
      </p:sp>
      <p:sp>
        <p:nvSpPr>
          <p:cNvPr id="4" name="Slide Number Placeholder 3"/>
          <p:cNvSpPr>
            <a:spLocks noGrp="1"/>
          </p:cNvSpPr>
          <p:nvPr>
            <p:ph type="sldNum" sz="quarter" idx="5"/>
          </p:nvPr>
        </p:nvSpPr>
        <p:spPr/>
        <p:txBody>
          <a:bodyPr/>
          <a:lstStyle/>
          <a:p>
            <a:fld id="{8F49EB3D-5662-0645-B6CB-9E3491DF3408}" type="slidenum">
              <a:rPr lang="en-US" smtClean="0"/>
              <a:t>23</a:t>
            </a:fld>
            <a:endParaRPr lang="en-US"/>
          </a:p>
        </p:txBody>
      </p:sp>
    </p:spTree>
    <p:extLst>
      <p:ext uri="{BB962C8B-B14F-4D97-AF65-F5344CB8AC3E}">
        <p14:creationId xmlns:p14="http://schemas.microsoft.com/office/powerpoint/2010/main" val="763672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49EB3D-5662-0645-B6CB-9E3491DF3408}" type="slidenum">
              <a:rPr lang="en-US" smtClean="0"/>
              <a:t>5</a:t>
            </a:fld>
            <a:endParaRPr lang="en-US"/>
          </a:p>
        </p:txBody>
      </p:sp>
    </p:spTree>
    <p:extLst>
      <p:ext uri="{BB962C8B-B14F-4D97-AF65-F5344CB8AC3E}">
        <p14:creationId xmlns:p14="http://schemas.microsoft.com/office/powerpoint/2010/main" val="25918374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49EB3D-5662-0645-B6CB-9E3491DF3408}" type="slidenum">
              <a:rPr lang="en-US" smtClean="0"/>
              <a:t>24</a:t>
            </a:fld>
            <a:endParaRPr lang="en-US"/>
          </a:p>
        </p:txBody>
      </p:sp>
    </p:spTree>
    <p:extLst>
      <p:ext uri="{BB962C8B-B14F-4D97-AF65-F5344CB8AC3E}">
        <p14:creationId xmlns:p14="http://schemas.microsoft.com/office/powerpoint/2010/main" val="40647670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49EB3D-5662-0645-B6CB-9E3491DF3408}" type="slidenum">
              <a:rPr lang="en-US" smtClean="0"/>
              <a:t>25</a:t>
            </a:fld>
            <a:endParaRPr lang="en-US"/>
          </a:p>
        </p:txBody>
      </p:sp>
    </p:spTree>
    <p:extLst>
      <p:ext uri="{BB962C8B-B14F-4D97-AF65-F5344CB8AC3E}">
        <p14:creationId xmlns:p14="http://schemas.microsoft.com/office/powerpoint/2010/main" val="8404626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49EB3D-5662-0645-B6CB-9E3491DF3408}" type="slidenum">
              <a:rPr lang="en-US" smtClean="0"/>
              <a:t>26</a:t>
            </a:fld>
            <a:endParaRPr lang="en-US"/>
          </a:p>
        </p:txBody>
      </p:sp>
    </p:spTree>
    <p:extLst>
      <p:ext uri="{BB962C8B-B14F-4D97-AF65-F5344CB8AC3E}">
        <p14:creationId xmlns:p14="http://schemas.microsoft.com/office/powerpoint/2010/main" val="29909808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49EB3D-5662-0645-B6CB-9E3491DF3408}" type="slidenum">
              <a:rPr lang="en-US" smtClean="0"/>
              <a:t>27</a:t>
            </a:fld>
            <a:endParaRPr lang="en-US"/>
          </a:p>
        </p:txBody>
      </p:sp>
    </p:spTree>
    <p:extLst>
      <p:ext uri="{BB962C8B-B14F-4D97-AF65-F5344CB8AC3E}">
        <p14:creationId xmlns:p14="http://schemas.microsoft.com/office/powerpoint/2010/main" val="6291758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49EB3D-5662-0645-B6CB-9E3491DF3408}" type="slidenum">
              <a:rPr lang="en-US" smtClean="0"/>
              <a:t>28</a:t>
            </a:fld>
            <a:endParaRPr lang="en-US"/>
          </a:p>
        </p:txBody>
      </p:sp>
    </p:spTree>
    <p:extLst>
      <p:ext uri="{BB962C8B-B14F-4D97-AF65-F5344CB8AC3E}">
        <p14:creationId xmlns:p14="http://schemas.microsoft.com/office/powerpoint/2010/main" val="26079463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49EB3D-5662-0645-B6CB-9E3491DF3408}" type="slidenum">
              <a:rPr lang="en-US" smtClean="0"/>
              <a:t>29</a:t>
            </a:fld>
            <a:endParaRPr lang="en-US"/>
          </a:p>
        </p:txBody>
      </p:sp>
    </p:spTree>
    <p:extLst>
      <p:ext uri="{BB962C8B-B14F-4D97-AF65-F5344CB8AC3E}">
        <p14:creationId xmlns:p14="http://schemas.microsoft.com/office/powerpoint/2010/main" val="6102631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49EB3D-5662-0645-B6CB-9E3491DF3408}" type="slidenum">
              <a:rPr lang="en-US" smtClean="0"/>
              <a:t>30</a:t>
            </a:fld>
            <a:endParaRPr lang="en-US"/>
          </a:p>
        </p:txBody>
      </p:sp>
    </p:spTree>
    <p:extLst>
      <p:ext uri="{BB962C8B-B14F-4D97-AF65-F5344CB8AC3E}">
        <p14:creationId xmlns:p14="http://schemas.microsoft.com/office/powerpoint/2010/main" val="38367600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49EB3D-5662-0645-B6CB-9E3491DF3408}" type="slidenum">
              <a:rPr lang="en-US" smtClean="0"/>
              <a:t>31</a:t>
            </a:fld>
            <a:endParaRPr lang="en-US"/>
          </a:p>
        </p:txBody>
      </p:sp>
    </p:spTree>
    <p:extLst>
      <p:ext uri="{BB962C8B-B14F-4D97-AF65-F5344CB8AC3E}">
        <p14:creationId xmlns:p14="http://schemas.microsoft.com/office/powerpoint/2010/main" val="35698517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49EB3D-5662-0645-B6CB-9E3491DF3408}" type="slidenum">
              <a:rPr lang="en-US" smtClean="0"/>
              <a:t>32</a:t>
            </a:fld>
            <a:endParaRPr lang="en-US"/>
          </a:p>
        </p:txBody>
      </p:sp>
    </p:spTree>
    <p:extLst>
      <p:ext uri="{BB962C8B-B14F-4D97-AF65-F5344CB8AC3E}">
        <p14:creationId xmlns:p14="http://schemas.microsoft.com/office/powerpoint/2010/main" val="25953913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49EB3D-5662-0645-B6CB-9E3491DF3408}" type="slidenum">
              <a:rPr lang="en-US" smtClean="0"/>
              <a:t>33</a:t>
            </a:fld>
            <a:endParaRPr lang="en-US"/>
          </a:p>
        </p:txBody>
      </p:sp>
    </p:spTree>
    <p:extLst>
      <p:ext uri="{BB962C8B-B14F-4D97-AF65-F5344CB8AC3E}">
        <p14:creationId xmlns:p14="http://schemas.microsoft.com/office/powerpoint/2010/main" val="3094823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We’ve all spent 20+ years in class as a student; 1-20 years in the class as a teacher. None of that makes us knowledgeable and skilled at teaching. (b) That’s the way learning works—domain specific. Cooking meals, driving car, writing. 30 seconds to lose control of my first class. (c) I’m not here to tell you how to teach. I’m here to offer you ways to teach. (d) We are among friends. </a:t>
            </a:r>
          </a:p>
        </p:txBody>
      </p:sp>
      <p:sp>
        <p:nvSpPr>
          <p:cNvPr id="4" name="Slide Number Placeholder 3"/>
          <p:cNvSpPr>
            <a:spLocks noGrp="1"/>
          </p:cNvSpPr>
          <p:nvPr>
            <p:ph type="sldNum" sz="quarter" idx="5"/>
          </p:nvPr>
        </p:nvSpPr>
        <p:spPr/>
        <p:txBody>
          <a:bodyPr/>
          <a:lstStyle/>
          <a:p>
            <a:fld id="{8F49EB3D-5662-0645-B6CB-9E3491DF3408}" type="slidenum">
              <a:rPr lang="en-US" smtClean="0"/>
              <a:t>6</a:t>
            </a:fld>
            <a:endParaRPr lang="en-US"/>
          </a:p>
        </p:txBody>
      </p:sp>
    </p:spTree>
    <p:extLst>
      <p:ext uri="{BB962C8B-B14F-4D97-AF65-F5344CB8AC3E}">
        <p14:creationId xmlns:p14="http://schemas.microsoft.com/office/powerpoint/2010/main" val="38310917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49EB3D-5662-0645-B6CB-9E3491DF3408}" type="slidenum">
              <a:rPr lang="en-US" smtClean="0"/>
              <a:t>34</a:t>
            </a:fld>
            <a:endParaRPr lang="en-US"/>
          </a:p>
        </p:txBody>
      </p:sp>
    </p:spTree>
    <p:extLst>
      <p:ext uri="{BB962C8B-B14F-4D97-AF65-F5344CB8AC3E}">
        <p14:creationId xmlns:p14="http://schemas.microsoft.com/office/powerpoint/2010/main" val="5451946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49EB3D-5662-0645-B6CB-9E3491DF3408}" type="slidenum">
              <a:rPr lang="en-US" smtClean="0"/>
              <a:t>35</a:t>
            </a:fld>
            <a:endParaRPr lang="en-US"/>
          </a:p>
        </p:txBody>
      </p:sp>
    </p:spTree>
    <p:extLst>
      <p:ext uri="{BB962C8B-B14F-4D97-AF65-F5344CB8AC3E}">
        <p14:creationId xmlns:p14="http://schemas.microsoft.com/office/powerpoint/2010/main" val="39831426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49EB3D-5662-0645-B6CB-9E3491DF3408}" type="slidenum">
              <a:rPr lang="en-US" smtClean="0"/>
              <a:t>36</a:t>
            </a:fld>
            <a:endParaRPr lang="en-US"/>
          </a:p>
        </p:txBody>
      </p:sp>
    </p:spTree>
    <p:extLst>
      <p:ext uri="{BB962C8B-B14F-4D97-AF65-F5344CB8AC3E}">
        <p14:creationId xmlns:p14="http://schemas.microsoft.com/office/powerpoint/2010/main" val="24202201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49EB3D-5662-0645-B6CB-9E3491DF3408}" type="slidenum">
              <a:rPr lang="en-US" smtClean="0"/>
              <a:t>7</a:t>
            </a:fld>
            <a:endParaRPr lang="en-US"/>
          </a:p>
        </p:txBody>
      </p:sp>
    </p:spTree>
    <p:extLst>
      <p:ext uri="{BB962C8B-B14F-4D97-AF65-F5344CB8AC3E}">
        <p14:creationId xmlns:p14="http://schemas.microsoft.com/office/powerpoint/2010/main" val="745653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49EB3D-5662-0645-B6CB-9E3491DF3408}" type="slidenum">
              <a:rPr lang="en-US" smtClean="0"/>
              <a:t>8</a:t>
            </a:fld>
            <a:endParaRPr lang="en-US"/>
          </a:p>
        </p:txBody>
      </p:sp>
    </p:spTree>
    <p:extLst>
      <p:ext uri="{BB962C8B-B14F-4D97-AF65-F5344CB8AC3E}">
        <p14:creationId xmlns:p14="http://schemas.microsoft.com/office/powerpoint/2010/main" val="1775268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49EB3D-5662-0645-B6CB-9E3491DF3408}" type="slidenum">
              <a:rPr lang="en-US" smtClean="0"/>
              <a:t>9</a:t>
            </a:fld>
            <a:endParaRPr lang="en-US"/>
          </a:p>
        </p:txBody>
      </p:sp>
    </p:spTree>
    <p:extLst>
      <p:ext uri="{BB962C8B-B14F-4D97-AF65-F5344CB8AC3E}">
        <p14:creationId xmlns:p14="http://schemas.microsoft.com/office/powerpoint/2010/main" val="17414687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49EB3D-5662-0645-B6CB-9E3491DF3408}" type="slidenum">
              <a:rPr lang="en-US" smtClean="0"/>
              <a:t>10</a:t>
            </a:fld>
            <a:endParaRPr lang="en-US"/>
          </a:p>
        </p:txBody>
      </p:sp>
    </p:spTree>
    <p:extLst>
      <p:ext uri="{BB962C8B-B14F-4D97-AF65-F5344CB8AC3E}">
        <p14:creationId xmlns:p14="http://schemas.microsoft.com/office/powerpoint/2010/main" val="41426440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Knowledge is not enlightenment for free. It takes effort and processing. </a:t>
            </a:r>
          </a:p>
        </p:txBody>
      </p:sp>
      <p:sp>
        <p:nvSpPr>
          <p:cNvPr id="4" name="Slide Number Placeholder 3"/>
          <p:cNvSpPr>
            <a:spLocks noGrp="1"/>
          </p:cNvSpPr>
          <p:nvPr>
            <p:ph type="sldNum" sz="quarter" idx="5"/>
          </p:nvPr>
        </p:nvSpPr>
        <p:spPr/>
        <p:txBody>
          <a:bodyPr/>
          <a:lstStyle/>
          <a:p>
            <a:fld id="{8F49EB3D-5662-0645-B6CB-9E3491DF3408}" type="slidenum">
              <a:rPr lang="en-US" smtClean="0"/>
              <a:t>12</a:t>
            </a:fld>
            <a:endParaRPr lang="en-US"/>
          </a:p>
        </p:txBody>
      </p:sp>
    </p:spTree>
    <p:extLst>
      <p:ext uri="{BB962C8B-B14F-4D97-AF65-F5344CB8AC3E}">
        <p14:creationId xmlns:p14="http://schemas.microsoft.com/office/powerpoint/2010/main" val="16019218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49EB3D-5662-0645-B6CB-9E3491DF3408}" type="slidenum">
              <a:rPr lang="en-US" smtClean="0"/>
              <a:t>13</a:t>
            </a:fld>
            <a:endParaRPr lang="en-US"/>
          </a:p>
        </p:txBody>
      </p:sp>
    </p:spTree>
    <p:extLst>
      <p:ext uri="{BB962C8B-B14F-4D97-AF65-F5344CB8AC3E}">
        <p14:creationId xmlns:p14="http://schemas.microsoft.com/office/powerpoint/2010/main" val="1985810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58C577AE-B335-8044-9C21-B054426F0211}" type="datetimeFigureOut">
              <a:rPr lang="en-US" smtClean="0"/>
              <a:t>8/16/24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BD77C9-041B-0A47-B451-571899BC8771}" type="slidenum">
              <a:rPr lang="en-US" smtClean="0"/>
              <a:t>‹#›</a:t>
            </a:fld>
            <a:endParaRPr lang="en-US"/>
          </a:p>
        </p:txBody>
      </p:sp>
    </p:spTree>
    <p:extLst>
      <p:ext uri="{BB962C8B-B14F-4D97-AF65-F5344CB8AC3E}">
        <p14:creationId xmlns:p14="http://schemas.microsoft.com/office/powerpoint/2010/main" val="27461208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C577AE-B335-8044-9C21-B054426F0211}" type="datetimeFigureOut">
              <a:rPr lang="en-US" smtClean="0"/>
              <a:t>8/16/24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BD77C9-041B-0A47-B451-571899BC8771}" type="slidenum">
              <a:rPr lang="en-US" smtClean="0"/>
              <a:t>‹#›</a:t>
            </a:fld>
            <a:endParaRPr lang="en-US"/>
          </a:p>
        </p:txBody>
      </p:sp>
    </p:spTree>
    <p:extLst>
      <p:ext uri="{BB962C8B-B14F-4D97-AF65-F5344CB8AC3E}">
        <p14:creationId xmlns:p14="http://schemas.microsoft.com/office/powerpoint/2010/main" val="643532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C577AE-B335-8044-9C21-B054426F0211}" type="datetimeFigureOut">
              <a:rPr lang="en-US" smtClean="0"/>
              <a:t>8/16/24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BD77C9-041B-0A47-B451-571899BC8771}" type="slidenum">
              <a:rPr lang="en-US" smtClean="0"/>
              <a:t>‹#›</a:t>
            </a:fld>
            <a:endParaRPr lang="en-US"/>
          </a:p>
        </p:txBody>
      </p:sp>
    </p:spTree>
    <p:extLst>
      <p:ext uri="{BB962C8B-B14F-4D97-AF65-F5344CB8AC3E}">
        <p14:creationId xmlns:p14="http://schemas.microsoft.com/office/powerpoint/2010/main" val="1137512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8C577AE-B335-8044-9C21-B054426F0211}" type="datetimeFigureOut">
              <a:rPr lang="en-US" smtClean="0"/>
              <a:t>8/16/24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BD77C9-041B-0A47-B451-571899BC8771}" type="slidenum">
              <a:rPr lang="en-US" smtClean="0"/>
              <a:t>‹#›</a:t>
            </a:fld>
            <a:endParaRPr lang="en-US"/>
          </a:p>
        </p:txBody>
      </p:sp>
    </p:spTree>
    <p:extLst>
      <p:ext uri="{BB962C8B-B14F-4D97-AF65-F5344CB8AC3E}">
        <p14:creationId xmlns:p14="http://schemas.microsoft.com/office/powerpoint/2010/main" val="235614930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shade val="82000"/>
                  </a:schemeClr>
                </a:solidFill>
              </a:defRPr>
            </a:lvl1pPr>
            <a:lvl2pPr marL="457200" indent="0">
              <a:buNone/>
              <a:defRPr sz="2000">
                <a:solidFill>
                  <a:schemeClr val="tx1">
                    <a:shade val="82000"/>
                  </a:schemeClr>
                </a:solidFill>
              </a:defRPr>
            </a:lvl2pPr>
            <a:lvl3pPr marL="914400" indent="0">
              <a:buNone/>
              <a:defRPr sz="1800">
                <a:solidFill>
                  <a:schemeClr val="tx1">
                    <a:shade val="82000"/>
                  </a:schemeClr>
                </a:solidFill>
              </a:defRPr>
            </a:lvl3pPr>
            <a:lvl4pPr marL="1371600" indent="0">
              <a:buNone/>
              <a:defRPr sz="1600">
                <a:solidFill>
                  <a:schemeClr val="tx1">
                    <a:shade val="82000"/>
                  </a:schemeClr>
                </a:solidFill>
              </a:defRPr>
            </a:lvl4pPr>
            <a:lvl5pPr marL="1828800" indent="0">
              <a:buNone/>
              <a:defRPr sz="1600">
                <a:solidFill>
                  <a:schemeClr val="tx1">
                    <a:shade val="82000"/>
                  </a:schemeClr>
                </a:solidFill>
              </a:defRPr>
            </a:lvl5pPr>
            <a:lvl6pPr marL="2286000" indent="0">
              <a:buNone/>
              <a:defRPr sz="1600">
                <a:solidFill>
                  <a:schemeClr val="tx1">
                    <a:shade val="82000"/>
                  </a:schemeClr>
                </a:solidFill>
              </a:defRPr>
            </a:lvl6pPr>
            <a:lvl7pPr marL="2743200" indent="0">
              <a:buNone/>
              <a:defRPr sz="1600">
                <a:solidFill>
                  <a:schemeClr val="tx1">
                    <a:shade val="82000"/>
                  </a:schemeClr>
                </a:solidFill>
              </a:defRPr>
            </a:lvl7pPr>
            <a:lvl8pPr marL="3200400" indent="0">
              <a:buNone/>
              <a:defRPr sz="1600">
                <a:solidFill>
                  <a:schemeClr val="tx1">
                    <a:shade val="82000"/>
                  </a:schemeClr>
                </a:solidFill>
              </a:defRPr>
            </a:lvl8pPr>
            <a:lvl9pPr marL="3657600" indent="0">
              <a:buNone/>
              <a:defRPr sz="1600">
                <a:solidFill>
                  <a:schemeClr val="tx1">
                    <a:shade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8C577AE-B335-8044-9C21-B054426F0211}" type="datetimeFigureOut">
              <a:rPr lang="en-US" smtClean="0"/>
              <a:t>8/16/24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BD77C9-041B-0A47-B451-571899BC8771}" type="slidenum">
              <a:rPr lang="en-US" smtClean="0"/>
              <a:t>‹#›</a:t>
            </a:fld>
            <a:endParaRPr lang="en-US"/>
          </a:p>
        </p:txBody>
      </p:sp>
    </p:spTree>
    <p:extLst>
      <p:ext uri="{BB962C8B-B14F-4D97-AF65-F5344CB8AC3E}">
        <p14:creationId xmlns:p14="http://schemas.microsoft.com/office/powerpoint/2010/main" val="638450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8C577AE-B335-8044-9C21-B054426F0211}" type="datetimeFigureOut">
              <a:rPr lang="en-US" smtClean="0"/>
              <a:t>8/16/24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BD77C9-041B-0A47-B451-571899BC8771}" type="slidenum">
              <a:rPr lang="en-US" smtClean="0"/>
              <a:t>‹#›</a:t>
            </a:fld>
            <a:endParaRPr lang="en-US"/>
          </a:p>
        </p:txBody>
      </p:sp>
    </p:spTree>
    <p:extLst>
      <p:ext uri="{BB962C8B-B14F-4D97-AF65-F5344CB8AC3E}">
        <p14:creationId xmlns:p14="http://schemas.microsoft.com/office/powerpoint/2010/main" val="3011062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8C577AE-B335-8044-9C21-B054426F0211}" type="datetimeFigureOut">
              <a:rPr lang="en-US" smtClean="0"/>
              <a:t>8/16/24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BD77C9-041B-0A47-B451-571899BC8771}" type="slidenum">
              <a:rPr lang="en-US" smtClean="0"/>
              <a:t>‹#›</a:t>
            </a:fld>
            <a:endParaRPr lang="en-US"/>
          </a:p>
        </p:txBody>
      </p:sp>
    </p:spTree>
    <p:extLst>
      <p:ext uri="{BB962C8B-B14F-4D97-AF65-F5344CB8AC3E}">
        <p14:creationId xmlns:p14="http://schemas.microsoft.com/office/powerpoint/2010/main" val="1165247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8C577AE-B335-8044-9C21-B054426F0211}" type="datetimeFigureOut">
              <a:rPr lang="en-US" smtClean="0"/>
              <a:t>8/16/24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BD77C9-041B-0A47-B451-571899BC8771}" type="slidenum">
              <a:rPr lang="en-US" smtClean="0"/>
              <a:t>‹#›</a:t>
            </a:fld>
            <a:endParaRPr lang="en-US"/>
          </a:p>
        </p:txBody>
      </p:sp>
    </p:spTree>
    <p:extLst>
      <p:ext uri="{BB962C8B-B14F-4D97-AF65-F5344CB8AC3E}">
        <p14:creationId xmlns:p14="http://schemas.microsoft.com/office/powerpoint/2010/main" val="10852990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C577AE-B335-8044-9C21-B054426F0211}" type="datetimeFigureOut">
              <a:rPr lang="en-US" smtClean="0"/>
              <a:t>8/16/24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BD77C9-041B-0A47-B451-571899BC8771}" type="slidenum">
              <a:rPr lang="en-US" smtClean="0"/>
              <a:t>‹#›</a:t>
            </a:fld>
            <a:endParaRPr lang="en-US"/>
          </a:p>
        </p:txBody>
      </p:sp>
    </p:spTree>
    <p:extLst>
      <p:ext uri="{BB962C8B-B14F-4D97-AF65-F5344CB8AC3E}">
        <p14:creationId xmlns:p14="http://schemas.microsoft.com/office/powerpoint/2010/main" val="987750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8C577AE-B335-8044-9C21-B054426F0211}" type="datetimeFigureOut">
              <a:rPr lang="en-US" smtClean="0"/>
              <a:t>8/16/24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BD77C9-041B-0A47-B451-571899BC8771}" type="slidenum">
              <a:rPr lang="en-US" smtClean="0"/>
              <a:t>‹#›</a:t>
            </a:fld>
            <a:endParaRPr lang="en-US"/>
          </a:p>
        </p:txBody>
      </p:sp>
    </p:spTree>
    <p:extLst>
      <p:ext uri="{BB962C8B-B14F-4D97-AF65-F5344CB8AC3E}">
        <p14:creationId xmlns:p14="http://schemas.microsoft.com/office/powerpoint/2010/main" val="22167514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8C577AE-B335-8044-9C21-B054426F0211}" type="datetimeFigureOut">
              <a:rPr lang="en-US" smtClean="0"/>
              <a:t>8/16/24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BD77C9-041B-0A47-B451-571899BC8771}" type="slidenum">
              <a:rPr lang="en-US" smtClean="0"/>
              <a:t>‹#›</a:t>
            </a:fld>
            <a:endParaRPr lang="en-US"/>
          </a:p>
        </p:txBody>
      </p:sp>
    </p:spTree>
    <p:extLst>
      <p:ext uri="{BB962C8B-B14F-4D97-AF65-F5344CB8AC3E}">
        <p14:creationId xmlns:p14="http://schemas.microsoft.com/office/powerpoint/2010/main" val="1688932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hade val="82000"/>
                  </a:schemeClr>
                </a:solidFill>
              </a:defRPr>
            </a:lvl1pPr>
          </a:lstStyle>
          <a:p>
            <a:fld id="{58C577AE-B335-8044-9C21-B054426F0211}" type="datetimeFigureOut">
              <a:rPr lang="en-US" smtClean="0"/>
              <a:t>8/16/24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shade val="82000"/>
                  </a:schemeClr>
                </a:solidFill>
                <a:latin typeface="Helvetica Light" panose="020B0403020202020204" pitchFamily="34"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hade val="82000"/>
                  </a:schemeClr>
                </a:solidFill>
              </a:defRPr>
            </a:lvl1pPr>
          </a:lstStyle>
          <a:p>
            <a:fld id="{84BD77C9-041B-0A47-B451-571899BC8771}" type="slidenum">
              <a:rPr lang="en-US" smtClean="0"/>
              <a:t>‹#›</a:t>
            </a:fld>
            <a:endParaRPr lang="en-US"/>
          </a:p>
        </p:txBody>
      </p:sp>
      <p:sp>
        <p:nvSpPr>
          <p:cNvPr id="7" name="Rectangle 6">
            <a:extLst>
              <a:ext uri="{FF2B5EF4-FFF2-40B4-BE49-F238E27FC236}">
                <a16:creationId xmlns:a16="http://schemas.microsoft.com/office/drawing/2014/main" id="{D27EB38F-39F0-6AA5-532C-790F439B6E82}"/>
              </a:ext>
            </a:extLst>
          </p:cNvPr>
          <p:cNvSpPr/>
          <p:nvPr userDrawn="1"/>
        </p:nvSpPr>
        <p:spPr>
          <a:xfrm>
            <a:off x="0" y="141"/>
            <a:ext cx="12192000" cy="185597"/>
          </a:xfrm>
          <a:prstGeom prst="rect">
            <a:avLst/>
          </a:prstGeom>
          <a:solidFill>
            <a:srgbClr val="8509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487749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b="0" i="0" kern="1200">
          <a:solidFill>
            <a:schemeClr val="tx1"/>
          </a:solidFill>
          <a:latin typeface="Helvetica Light" panose="020B04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b="0" i="0" kern="1200">
          <a:solidFill>
            <a:schemeClr val="tx1"/>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b="0" i="0" kern="1200">
          <a:solidFill>
            <a:schemeClr val="tx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4v"/><Relationship Id="rId1" Type="http://schemas.microsoft.com/office/2007/relationships/media" Target="../media/media2.m4v"/><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3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ark with trees and grass&#10;&#10;Description automatically generated">
            <a:extLst>
              <a:ext uri="{FF2B5EF4-FFF2-40B4-BE49-F238E27FC236}">
                <a16:creationId xmlns:a16="http://schemas.microsoft.com/office/drawing/2014/main" id="{21430598-931B-A668-9DF2-612428902B3C}"/>
              </a:ext>
            </a:extLst>
          </p:cNvPr>
          <p:cNvPicPr>
            <a:picLocks noChangeAspect="1"/>
          </p:cNvPicPr>
          <p:nvPr/>
        </p:nvPicPr>
        <p:blipFill rotWithShape="1">
          <a:blip r:embed="rId2"/>
          <a:srcRect r="32923"/>
          <a:stretch/>
        </p:blipFill>
        <p:spPr>
          <a:xfrm>
            <a:off x="2041626" y="136496"/>
            <a:ext cx="10160336" cy="6732136"/>
          </a:xfrm>
          <a:prstGeom prst="rect">
            <a:avLst/>
          </a:prstGeom>
        </p:spPr>
      </p:pic>
      <p:sp>
        <p:nvSpPr>
          <p:cNvPr id="4" name="Rectangle 3">
            <a:extLst>
              <a:ext uri="{FF2B5EF4-FFF2-40B4-BE49-F238E27FC236}">
                <a16:creationId xmlns:a16="http://schemas.microsoft.com/office/drawing/2014/main" id="{2652B6A7-AAF7-7338-B8D3-D90CD3168BC1}"/>
              </a:ext>
            </a:extLst>
          </p:cNvPr>
          <p:cNvSpPr/>
          <p:nvPr/>
        </p:nvSpPr>
        <p:spPr>
          <a:xfrm>
            <a:off x="-2395" y="136496"/>
            <a:ext cx="12192000" cy="6732136"/>
          </a:xfrm>
          <a:prstGeom prst="rect">
            <a:avLst/>
          </a:prstGeom>
          <a:gradFill flip="none" rotWithShape="1">
            <a:gsLst>
              <a:gs pos="0">
                <a:schemeClr val="tx1">
                  <a:alpha val="10000"/>
                </a:schemeClr>
              </a:gs>
              <a:gs pos="69000">
                <a:schemeClr val="bg1"/>
              </a:gs>
              <a:gs pos="85000">
                <a:schemeClr val="bg1">
                  <a:lumMod val="95000"/>
                  <a:lumOff val="5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ubtitle 2">
            <a:extLst>
              <a:ext uri="{FF2B5EF4-FFF2-40B4-BE49-F238E27FC236}">
                <a16:creationId xmlns:a16="http://schemas.microsoft.com/office/drawing/2014/main" id="{4B619A8C-210E-57E1-EFBA-154ABEF8547E}"/>
              </a:ext>
            </a:extLst>
          </p:cNvPr>
          <p:cNvSpPr>
            <a:spLocks noGrp="1"/>
          </p:cNvSpPr>
          <p:nvPr>
            <p:ph type="subTitle" idx="1"/>
          </p:nvPr>
        </p:nvSpPr>
        <p:spPr>
          <a:xfrm>
            <a:off x="1524000" y="3602038"/>
            <a:ext cx="9144000" cy="1655762"/>
          </a:xfrm>
        </p:spPr>
        <p:txBody>
          <a:bodyPr/>
          <a:lstStyle/>
          <a:p>
            <a:r>
              <a:rPr lang="en-US" dirty="0">
                <a:solidFill>
                  <a:schemeClr val="tx1">
                    <a:lumMod val="95000"/>
                  </a:schemeClr>
                </a:solidFill>
                <a:latin typeface="Verdana" panose="020B0604030504040204" pitchFamily="34" charset="0"/>
                <a:ea typeface="Verdana" panose="020B0604030504040204" pitchFamily="34" charset="0"/>
                <a:cs typeface="Verdana" panose="020B0604030504040204" pitchFamily="34" charset="0"/>
              </a:rPr>
              <a:t>Educate a woman, empower the world.</a:t>
            </a:r>
          </a:p>
        </p:txBody>
      </p:sp>
      <p:sp>
        <p:nvSpPr>
          <p:cNvPr id="6" name="Title 1">
            <a:extLst>
              <a:ext uri="{FF2B5EF4-FFF2-40B4-BE49-F238E27FC236}">
                <a16:creationId xmlns:a16="http://schemas.microsoft.com/office/drawing/2014/main" id="{08623F36-EA2C-4DA3-81BC-A47D754FBA0C}"/>
              </a:ext>
            </a:extLst>
          </p:cNvPr>
          <p:cNvSpPr>
            <a:spLocks noGrp="1"/>
          </p:cNvSpPr>
          <p:nvPr>
            <p:ph type="ctrTitle"/>
          </p:nvPr>
        </p:nvSpPr>
        <p:spPr>
          <a:xfrm>
            <a:off x="0" y="1122363"/>
            <a:ext cx="12192000" cy="2387600"/>
          </a:xfrm>
        </p:spPr>
        <p:txBody>
          <a:bodyPr>
            <a:noAutofit/>
          </a:bodyPr>
          <a:lstStyle/>
          <a:p>
            <a:r>
              <a:rPr lang="en-US" sz="9600" dirty="0">
                <a:solidFill>
                  <a:schemeClr val="tx1">
                    <a:lumMod val="95000"/>
                  </a:schemeClr>
                </a:solidFill>
                <a:latin typeface="Verdana" panose="020B0604030504040204" pitchFamily="34" charset="0"/>
                <a:ea typeface="Verdana" panose="020B0604030504040204" pitchFamily="34" charset="0"/>
                <a:cs typeface="Verdana" panose="020B0604030504040204" pitchFamily="34" charset="0"/>
              </a:rPr>
              <a:t>Active Learning</a:t>
            </a:r>
          </a:p>
        </p:txBody>
      </p:sp>
      <p:sp>
        <p:nvSpPr>
          <p:cNvPr id="7" name="TextBox 6">
            <a:extLst>
              <a:ext uri="{FF2B5EF4-FFF2-40B4-BE49-F238E27FC236}">
                <a16:creationId xmlns:a16="http://schemas.microsoft.com/office/drawing/2014/main" id="{533750DB-A9C3-818D-243C-57EEB1F8CEC8}"/>
              </a:ext>
            </a:extLst>
          </p:cNvPr>
          <p:cNvSpPr txBox="1"/>
          <p:nvPr/>
        </p:nvSpPr>
        <p:spPr>
          <a:xfrm>
            <a:off x="3897407" y="5335634"/>
            <a:ext cx="4420443" cy="116955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white">
                    <a:lumMod val="95000"/>
                  </a:prstClr>
                </a:solidFill>
                <a:effectLst/>
                <a:uLnTx/>
                <a:uFillTx/>
                <a:ea typeface="Verdana" panose="020B0604030504040204" pitchFamily="34" charset="0"/>
                <a:cs typeface="Verdana" panose="020B0604030504040204" pitchFamily="34" charset="0"/>
              </a:rPr>
              <a:t>Peter Doolittle, Professor</a:t>
            </a:r>
          </a:p>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white">
                    <a:lumMod val="95000"/>
                  </a:prstClr>
                </a:solidFill>
                <a:effectLst/>
                <a:uLnTx/>
                <a:uFillTx/>
                <a:ea typeface="Verdana" panose="020B0604030504040204" pitchFamily="34" charset="0"/>
                <a:cs typeface="Verdana" panose="020B0604030504040204" pitchFamily="34" charset="0"/>
              </a:rPr>
              <a:t>Educational Psychology</a:t>
            </a:r>
          </a:p>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white">
                    <a:lumMod val="95000"/>
                  </a:prstClr>
                </a:solidFill>
                <a:effectLst/>
                <a:uLnTx/>
                <a:uFillTx/>
                <a:ea typeface="Verdana" panose="020B0604030504040204" pitchFamily="34" charset="0"/>
                <a:cs typeface="Verdana" panose="020B0604030504040204" pitchFamily="34" charset="0"/>
              </a:rPr>
              <a:t>Virginia Tech • </a:t>
            </a:r>
            <a:r>
              <a:rPr kumimoji="0" lang="en-US" sz="2000" b="0" i="0" u="none" strike="noStrike" kern="1200" cap="none" spc="0" normalizeH="0" baseline="0" noProof="0" dirty="0" err="1">
                <a:ln>
                  <a:noFill/>
                </a:ln>
                <a:solidFill>
                  <a:prstClr val="white">
                    <a:lumMod val="95000"/>
                  </a:prstClr>
                </a:solidFill>
                <a:effectLst/>
                <a:uLnTx/>
                <a:uFillTx/>
                <a:ea typeface="Verdana" panose="020B0604030504040204" pitchFamily="34" charset="0"/>
                <a:cs typeface="Verdana" panose="020B0604030504040204" pitchFamily="34" charset="0"/>
              </a:rPr>
              <a:t>pdoo@vt.edu</a:t>
            </a:r>
            <a:endParaRPr kumimoji="0" lang="en-US" sz="2000" b="0" i="0" u="none" strike="noStrike" kern="1200" cap="none" spc="0" normalizeH="0" baseline="0" noProof="0" dirty="0">
              <a:ln>
                <a:noFill/>
              </a:ln>
              <a:solidFill>
                <a:prstClr val="white">
                  <a:lumMod val="95000"/>
                </a:prstClr>
              </a:solidFill>
              <a:effectLst/>
              <a:uLnTx/>
              <a:uFillTx/>
              <a:ea typeface="Verdana" panose="020B0604030504040204" pitchFamily="34" charset="0"/>
              <a:cs typeface="Verdana" panose="020B0604030504040204" pitchFamily="34" charset="0"/>
            </a:endParaRPr>
          </a:p>
        </p:txBody>
      </p:sp>
      <p:pic>
        <p:nvPicPr>
          <p:cNvPr id="8" name="Picture 7" descr="A close-up of a statue&#10;&#10;Description automatically generated">
            <a:extLst>
              <a:ext uri="{FF2B5EF4-FFF2-40B4-BE49-F238E27FC236}">
                <a16:creationId xmlns:a16="http://schemas.microsoft.com/office/drawing/2014/main" id="{D9AAF1E3-229B-FB9C-BFFA-A7D443687C43}"/>
              </a:ext>
            </a:extLst>
          </p:cNvPr>
          <p:cNvPicPr>
            <a:picLocks noChangeAspect="1"/>
          </p:cNvPicPr>
          <p:nvPr/>
        </p:nvPicPr>
        <p:blipFill>
          <a:blip r:embed="rId3"/>
          <a:stretch>
            <a:fillRect/>
          </a:stretch>
        </p:blipFill>
        <p:spPr>
          <a:xfrm>
            <a:off x="2395" y="4646428"/>
            <a:ext cx="3330507" cy="2222204"/>
          </a:xfrm>
          <a:prstGeom prst="rect">
            <a:avLst/>
          </a:prstGeom>
        </p:spPr>
      </p:pic>
      <p:pic>
        <p:nvPicPr>
          <p:cNvPr id="9" name="Picture 8" descr="A black background with white text&#10;&#10;Description automatically generated">
            <a:extLst>
              <a:ext uri="{FF2B5EF4-FFF2-40B4-BE49-F238E27FC236}">
                <a16:creationId xmlns:a16="http://schemas.microsoft.com/office/drawing/2014/main" id="{4F0DCE48-EE4F-3C4C-A8BF-1142C319FCFB}"/>
              </a:ext>
            </a:extLst>
          </p:cNvPr>
          <p:cNvPicPr>
            <a:picLocks noChangeAspect="1"/>
          </p:cNvPicPr>
          <p:nvPr/>
        </p:nvPicPr>
        <p:blipFill>
          <a:blip r:embed="rId4"/>
          <a:stretch>
            <a:fillRect/>
          </a:stretch>
        </p:blipFill>
        <p:spPr>
          <a:xfrm>
            <a:off x="-145147" y="-231554"/>
            <a:ext cx="3975100" cy="1473200"/>
          </a:xfrm>
          <a:prstGeom prst="rect">
            <a:avLst/>
          </a:prstGeom>
        </p:spPr>
      </p:pic>
      <p:sp>
        <p:nvSpPr>
          <p:cNvPr id="23" name="TextBox 22">
            <a:extLst>
              <a:ext uri="{FF2B5EF4-FFF2-40B4-BE49-F238E27FC236}">
                <a16:creationId xmlns:a16="http://schemas.microsoft.com/office/drawing/2014/main" id="{CCD823B6-C43A-9BEE-2727-6FF7FC4E5E0A}"/>
              </a:ext>
            </a:extLst>
          </p:cNvPr>
          <p:cNvSpPr txBox="1"/>
          <p:nvPr/>
        </p:nvSpPr>
        <p:spPr>
          <a:xfrm>
            <a:off x="9122406" y="6222301"/>
            <a:ext cx="3082835" cy="646331"/>
          </a:xfrm>
          <a:prstGeom prst="rect">
            <a:avLst/>
          </a:prstGeom>
          <a:noFill/>
        </p:spPr>
        <p:txBody>
          <a:bodyPr wrap="square" rtlCol="0">
            <a:spAutoFit/>
          </a:bodyPr>
          <a:lstStyle/>
          <a:p>
            <a:pPr algn="r"/>
            <a:r>
              <a:rPr lang="en-US" dirty="0"/>
              <a:t>All images from</a:t>
            </a:r>
          </a:p>
          <a:p>
            <a:pPr algn="r"/>
            <a:r>
              <a:rPr lang="en-US" dirty="0" err="1"/>
              <a:t>unsplash.com</a:t>
            </a:r>
            <a:r>
              <a:rPr lang="en-US" dirty="0"/>
              <a:t> or </a:t>
            </a:r>
            <a:r>
              <a:rPr lang="en-US" dirty="0" err="1"/>
              <a:t>twu.edu</a:t>
            </a:r>
            <a:endParaRPr lang="en-US" dirty="0"/>
          </a:p>
        </p:txBody>
      </p:sp>
      <p:sp>
        <p:nvSpPr>
          <p:cNvPr id="2" name="TextBox 1">
            <a:extLst>
              <a:ext uri="{FF2B5EF4-FFF2-40B4-BE49-F238E27FC236}">
                <a16:creationId xmlns:a16="http://schemas.microsoft.com/office/drawing/2014/main" id="{DC5B3B1E-DE96-AC32-916D-9E636C2D88BA}"/>
              </a:ext>
            </a:extLst>
          </p:cNvPr>
          <p:cNvSpPr txBox="1"/>
          <p:nvPr/>
        </p:nvSpPr>
        <p:spPr>
          <a:xfrm>
            <a:off x="4346788" y="-327455"/>
            <a:ext cx="4714751" cy="6247864"/>
          </a:xfrm>
          <a:prstGeom prst="rect">
            <a:avLst/>
          </a:prstGeom>
          <a:noFill/>
        </p:spPr>
        <p:txBody>
          <a:bodyPr wrap="square" rtlCol="0">
            <a:spAutoFit/>
          </a:bodyPr>
          <a:lstStyle/>
          <a:p>
            <a:r>
              <a:rPr lang="en-US" sz="40000" dirty="0">
                <a:latin typeface="Cambria" panose="02040503050406030204" pitchFamily="18" charset="0"/>
                <a:cs typeface="Times New Roman" panose="02020603050405020304" pitchFamily="18" charset="0"/>
              </a:rPr>
              <a:t>II</a:t>
            </a:r>
          </a:p>
        </p:txBody>
      </p:sp>
    </p:spTree>
    <p:extLst>
      <p:ext uri="{BB962C8B-B14F-4D97-AF65-F5344CB8AC3E}">
        <p14:creationId xmlns:p14="http://schemas.microsoft.com/office/powerpoint/2010/main" val="216485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par>
                          <p:cTn id="21" fill="hold">
                            <p:stCondLst>
                              <p:cond delay="2000"/>
                            </p:stCondLst>
                            <p:childTnLst>
                              <p:par>
                                <p:cTn id="22" presetID="10" presetClass="exit" presetSubtype="0" fill="hold" grpId="1" nodeType="afterEffect">
                                  <p:stCondLst>
                                    <p:cond delay="1000"/>
                                  </p:stCondLst>
                                  <p:childTnLst>
                                    <p:animEffect transition="out" filter="fade">
                                      <p:cBhvr>
                                        <p:cTn id="23" dur="500"/>
                                        <p:tgtEl>
                                          <p:spTgt spid="2"/>
                                        </p:tgtEl>
                                      </p:cBhvr>
                                    </p:animEffect>
                                    <p:set>
                                      <p:cBhvr>
                                        <p:cTn id="24"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at a table with laptops&#10;&#10;Description automatically generated">
            <a:extLst>
              <a:ext uri="{FF2B5EF4-FFF2-40B4-BE49-F238E27FC236}">
                <a16:creationId xmlns:a16="http://schemas.microsoft.com/office/drawing/2014/main" id="{07211CF1-97D9-F8A3-18A1-B414B0B1B372}"/>
              </a:ext>
            </a:extLst>
          </p:cNvPr>
          <p:cNvPicPr>
            <a:picLocks noChangeAspect="1"/>
          </p:cNvPicPr>
          <p:nvPr/>
        </p:nvPicPr>
        <p:blipFill rotWithShape="1">
          <a:blip r:embed="rId3">
            <a:alphaModFix amt="30000"/>
          </a:blip>
          <a:srcRect b="2078"/>
          <a:stretch/>
        </p:blipFill>
        <p:spPr>
          <a:xfrm>
            <a:off x="0" y="194195"/>
            <a:ext cx="12192000" cy="6709525"/>
          </a:xfrm>
          <a:prstGeom prst="rect">
            <a:avLst/>
          </a:prstGeom>
        </p:spPr>
      </p:pic>
      <p:sp>
        <p:nvSpPr>
          <p:cNvPr id="5" name="Rectangle 4">
            <a:extLst>
              <a:ext uri="{FF2B5EF4-FFF2-40B4-BE49-F238E27FC236}">
                <a16:creationId xmlns:a16="http://schemas.microsoft.com/office/drawing/2014/main" id="{C0EB63AB-2ACB-3CAD-3F14-AE7BAD95CADE}"/>
              </a:ext>
            </a:extLst>
          </p:cNvPr>
          <p:cNvSpPr/>
          <p:nvPr/>
        </p:nvSpPr>
        <p:spPr>
          <a:xfrm>
            <a:off x="1" y="194195"/>
            <a:ext cx="12191999" cy="6673755"/>
          </a:xfrm>
          <a:prstGeom prst="rect">
            <a:avLst/>
          </a:prstGeom>
          <a:gradFill flip="none" rotWithShape="1">
            <a:gsLst>
              <a:gs pos="0">
                <a:schemeClr val="tx1">
                  <a:alpha val="10000"/>
                </a:schemeClr>
              </a:gs>
              <a:gs pos="69000">
                <a:schemeClr val="bg1"/>
              </a:gs>
              <a:gs pos="85000">
                <a:schemeClr val="bg1">
                  <a:lumMod val="95000"/>
                  <a:lumOff val="5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02CFDC5-E6A6-4ED6-EA02-BBBCFC1866CF}"/>
              </a:ext>
            </a:extLst>
          </p:cNvPr>
          <p:cNvSpPr>
            <a:spLocks noGrp="1"/>
          </p:cNvSpPr>
          <p:nvPr>
            <p:ph type="title"/>
          </p:nvPr>
        </p:nvSpPr>
        <p:spPr>
          <a:xfrm>
            <a:off x="838200" y="2781070"/>
            <a:ext cx="10515600" cy="1325563"/>
          </a:xfrm>
        </p:spPr>
        <p:txBody>
          <a:bodyPr/>
          <a:lstStyle/>
          <a:p>
            <a:pPr algn="ctr"/>
            <a:r>
              <a:rPr lang="en-US" dirty="0"/>
              <a:t>What is Expertise? </a:t>
            </a:r>
          </a:p>
        </p:txBody>
      </p:sp>
    </p:spTree>
    <p:extLst>
      <p:ext uri="{BB962C8B-B14F-4D97-AF65-F5344CB8AC3E}">
        <p14:creationId xmlns:p14="http://schemas.microsoft.com/office/powerpoint/2010/main" val="1386697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sitting at a table with laptops&#10;&#10;Description automatically generated">
            <a:extLst>
              <a:ext uri="{FF2B5EF4-FFF2-40B4-BE49-F238E27FC236}">
                <a16:creationId xmlns:a16="http://schemas.microsoft.com/office/drawing/2014/main" id="{FB9243B9-826D-CB21-D4E9-BBAD727B8ACE}"/>
              </a:ext>
            </a:extLst>
          </p:cNvPr>
          <p:cNvPicPr>
            <a:picLocks noChangeAspect="1"/>
          </p:cNvPicPr>
          <p:nvPr/>
        </p:nvPicPr>
        <p:blipFill rotWithShape="1">
          <a:blip r:embed="rId2">
            <a:alphaModFix amt="30000"/>
          </a:blip>
          <a:srcRect b="2078"/>
          <a:stretch/>
        </p:blipFill>
        <p:spPr>
          <a:xfrm>
            <a:off x="0" y="186575"/>
            <a:ext cx="12192000" cy="6709525"/>
          </a:xfrm>
          <a:prstGeom prst="rect">
            <a:avLst/>
          </a:prstGeom>
        </p:spPr>
      </p:pic>
      <p:sp>
        <p:nvSpPr>
          <p:cNvPr id="6" name="Rectangle 5">
            <a:extLst>
              <a:ext uri="{FF2B5EF4-FFF2-40B4-BE49-F238E27FC236}">
                <a16:creationId xmlns:a16="http://schemas.microsoft.com/office/drawing/2014/main" id="{F6CF4C78-8710-4AD2-0E98-D3A58737CEF5}"/>
              </a:ext>
            </a:extLst>
          </p:cNvPr>
          <p:cNvSpPr/>
          <p:nvPr/>
        </p:nvSpPr>
        <p:spPr>
          <a:xfrm>
            <a:off x="0" y="173875"/>
            <a:ext cx="12179300" cy="6671424"/>
          </a:xfrm>
          <a:prstGeom prst="rect">
            <a:avLst/>
          </a:prstGeom>
          <a:gradFill flip="none" rotWithShape="1">
            <a:gsLst>
              <a:gs pos="0">
                <a:schemeClr val="tx1">
                  <a:alpha val="10000"/>
                </a:schemeClr>
              </a:gs>
              <a:gs pos="69000">
                <a:schemeClr val="bg1"/>
              </a:gs>
              <a:gs pos="85000">
                <a:schemeClr val="bg1">
                  <a:lumMod val="95000"/>
                  <a:lumOff val="5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41">
            <a:extLst>
              <a:ext uri="{FF2B5EF4-FFF2-40B4-BE49-F238E27FC236}">
                <a16:creationId xmlns:a16="http://schemas.microsoft.com/office/drawing/2014/main" id="{B12529FB-005A-912D-D07C-72052EE7325B}"/>
              </a:ext>
            </a:extLst>
          </p:cNvPr>
          <p:cNvSpPr txBox="1"/>
          <p:nvPr/>
        </p:nvSpPr>
        <p:spPr>
          <a:xfrm>
            <a:off x="1230393" y="4653403"/>
            <a:ext cx="10969474" cy="584775"/>
          </a:xfrm>
          <a:prstGeom prst="rect">
            <a:avLst/>
          </a:prstGeom>
          <a:noFill/>
        </p:spPr>
        <p:txBody>
          <a:bodyPr wrap="square" rtlCol="0">
            <a:spAutoFit/>
          </a:bodyPr>
          <a:lstStyle/>
          <a:p>
            <a:pPr algn="ctr"/>
            <a:r>
              <a:rPr lang="en-US" sz="3200" dirty="0">
                <a:solidFill>
                  <a:srgbClr val="FFD579"/>
                </a:solidFill>
                <a:latin typeface="Helvetica Light" panose="020B0403020202020204" pitchFamily="34" charset="0"/>
              </a:rPr>
              <a:t>Time &amp; Experience &amp; Processing</a:t>
            </a:r>
          </a:p>
        </p:txBody>
      </p:sp>
      <p:sp>
        <p:nvSpPr>
          <p:cNvPr id="4" name="TextBox 3">
            <a:extLst>
              <a:ext uri="{FF2B5EF4-FFF2-40B4-BE49-F238E27FC236}">
                <a16:creationId xmlns:a16="http://schemas.microsoft.com/office/drawing/2014/main" id="{61BA7AA3-76B5-3978-29F7-7D7C72A165EB}"/>
              </a:ext>
            </a:extLst>
          </p:cNvPr>
          <p:cNvSpPr txBox="1"/>
          <p:nvPr/>
        </p:nvSpPr>
        <p:spPr>
          <a:xfrm>
            <a:off x="1226244" y="4646388"/>
            <a:ext cx="1510748" cy="584775"/>
          </a:xfrm>
          <a:prstGeom prst="rect">
            <a:avLst/>
          </a:prstGeom>
          <a:noFill/>
        </p:spPr>
        <p:txBody>
          <a:bodyPr wrap="square" rtlCol="0">
            <a:spAutoFit/>
          </a:bodyPr>
          <a:lstStyle/>
          <a:p>
            <a:pPr algn="ctr"/>
            <a:r>
              <a:rPr lang="en-US" sz="3200" dirty="0">
                <a:latin typeface="Helvetica Light" panose="020B0403020202020204" pitchFamily="34" charset="0"/>
              </a:rPr>
              <a:t>Novice</a:t>
            </a:r>
          </a:p>
        </p:txBody>
      </p:sp>
      <p:sp>
        <p:nvSpPr>
          <p:cNvPr id="5" name="TextBox 4">
            <a:extLst>
              <a:ext uri="{FF2B5EF4-FFF2-40B4-BE49-F238E27FC236}">
                <a16:creationId xmlns:a16="http://schemas.microsoft.com/office/drawing/2014/main" id="{555919DB-3E2D-7CAB-53EB-12341D60D249}"/>
              </a:ext>
            </a:extLst>
          </p:cNvPr>
          <p:cNvSpPr txBox="1"/>
          <p:nvPr/>
        </p:nvSpPr>
        <p:spPr>
          <a:xfrm>
            <a:off x="10691820" y="4646389"/>
            <a:ext cx="1508760" cy="584775"/>
          </a:xfrm>
          <a:prstGeom prst="rect">
            <a:avLst/>
          </a:prstGeom>
          <a:noFill/>
        </p:spPr>
        <p:txBody>
          <a:bodyPr wrap="square" rtlCol="0">
            <a:spAutoFit/>
          </a:bodyPr>
          <a:lstStyle/>
          <a:p>
            <a:pPr algn="ctr"/>
            <a:r>
              <a:rPr lang="en-US" sz="3200" dirty="0">
                <a:latin typeface="Helvetica Light" panose="020B0403020202020204" pitchFamily="34" charset="0"/>
              </a:rPr>
              <a:t>Expert</a:t>
            </a:r>
          </a:p>
        </p:txBody>
      </p:sp>
      <p:sp>
        <p:nvSpPr>
          <p:cNvPr id="41" name="TextBox 40">
            <a:extLst>
              <a:ext uri="{FF2B5EF4-FFF2-40B4-BE49-F238E27FC236}">
                <a16:creationId xmlns:a16="http://schemas.microsoft.com/office/drawing/2014/main" id="{E2C0360D-59A6-8189-011D-13ECCD6AEBE5}"/>
              </a:ext>
            </a:extLst>
          </p:cNvPr>
          <p:cNvSpPr txBox="1"/>
          <p:nvPr/>
        </p:nvSpPr>
        <p:spPr>
          <a:xfrm rot="16200000">
            <a:off x="-1113285" y="2401791"/>
            <a:ext cx="3822702" cy="584775"/>
          </a:xfrm>
          <a:prstGeom prst="rect">
            <a:avLst/>
          </a:prstGeom>
          <a:noFill/>
        </p:spPr>
        <p:txBody>
          <a:bodyPr wrap="square" rtlCol="0">
            <a:spAutoFit/>
          </a:bodyPr>
          <a:lstStyle/>
          <a:p>
            <a:pPr algn="ctr"/>
            <a:r>
              <a:rPr lang="en-US" sz="3200" dirty="0">
                <a:solidFill>
                  <a:srgbClr val="FFD579"/>
                </a:solidFill>
                <a:latin typeface="Helvetica Light" panose="020B0403020202020204" pitchFamily="34" charset="0"/>
              </a:rPr>
              <a:t>Performance</a:t>
            </a:r>
          </a:p>
        </p:txBody>
      </p:sp>
      <p:sp>
        <p:nvSpPr>
          <p:cNvPr id="43" name="TextBox 42">
            <a:extLst>
              <a:ext uri="{FF2B5EF4-FFF2-40B4-BE49-F238E27FC236}">
                <a16:creationId xmlns:a16="http://schemas.microsoft.com/office/drawing/2014/main" id="{97E2CA69-1E75-33C8-62A6-36D03FB088C3}"/>
              </a:ext>
            </a:extLst>
          </p:cNvPr>
          <p:cNvSpPr txBox="1"/>
          <p:nvPr/>
        </p:nvSpPr>
        <p:spPr>
          <a:xfrm>
            <a:off x="5243512" y="5190439"/>
            <a:ext cx="3000375" cy="584775"/>
          </a:xfrm>
          <a:prstGeom prst="rect">
            <a:avLst/>
          </a:prstGeom>
          <a:noFill/>
        </p:spPr>
        <p:txBody>
          <a:bodyPr wrap="square" rtlCol="0">
            <a:spAutoFit/>
          </a:bodyPr>
          <a:lstStyle/>
          <a:p>
            <a:pPr algn="ctr"/>
            <a:r>
              <a:rPr lang="en-US" sz="3200" dirty="0">
                <a:latin typeface="Helvetica Light" panose="020B0403020202020204" pitchFamily="34" charset="0"/>
              </a:rPr>
              <a:t>Continuum</a:t>
            </a:r>
          </a:p>
        </p:txBody>
      </p:sp>
      <p:cxnSp>
        <p:nvCxnSpPr>
          <p:cNvPr id="7" name="Straight Arrow Connector 6">
            <a:extLst>
              <a:ext uri="{FF2B5EF4-FFF2-40B4-BE49-F238E27FC236}">
                <a16:creationId xmlns:a16="http://schemas.microsoft.com/office/drawing/2014/main" id="{F393781A-DA8E-72CA-8756-806BDFB7339F}"/>
              </a:ext>
            </a:extLst>
          </p:cNvPr>
          <p:cNvCxnSpPr>
            <a:cxnSpLocks/>
            <a:endCxn id="82" idx="11"/>
          </p:cNvCxnSpPr>
          <p:nvPr/>
        </p:nvCxnSpPr>
        <p:spPr>
          <a:xfrm flipV="1">
            <a:off x="1227068" y="1852802"/>
            <a:ext cx="10988745" cy="2778274"/>
          </a:xfrm>
          <a:prstGeom prst="straightConnector1">
            <a:avLst/>
          </a:prstGeom>
          <a:ln w="25400">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82" name="Freeform 81">
            <a:extLst>
              <a:ext uri="{FF2B5EF4-FFF2-40B4-BE49-F238E27FC236}">
                <a16:creationId xmlns:a16="http://schemas.microsoft.com/office/drawing/2014/main" id="{687B8321-90DB-99FF-3F8A-DF01FF8252F8}"/>
              </a:ext>
            </a:extLst>
          </p:cNvPr>
          <p:cNvSpPr/>
          <p:nvPr/>
        </p:nvSpPr>
        <p:spPr>
          <a:xfrm>
            <a:off x="1271588" y="1852802"/>
            <a:ext cx="10944225" cy="2772025"/>
          </a:xfrm>
          <a:custGeom>
            <a:avLst/>
            <a:gdLst>
              <a:gd name="connsiteX0" fmla="*/ 0 w 10944225"/>
              <a:gd name="connsiteY0" fmla="*/ 2714625 h 2714625"/>
              <a:gd name="connsiteX1" fmla="*/ 1814512 w 10944225"/>
              <a:gd name="connsiteY1" fmla="*/ 2571750 h 2714625"/>
              <a:gd name="connsiteX2" fmla="*/ 1814512 w 10944225"/>
              <a:gd name="connsiteY2" fmla="*/ 2000250 h 2714625"/>
              <a:gd name="connsiteX3" fmla="*/ 3671887 w 10944225"/>
              <a:gd name="connsiteY3" fmla="*/ 2000250 h 2714625"/>
              <a:gd name="connsiteX4" fmla="*/ 3671887 w 10944225"/>
              <a:gd name="connsiteY4" fmla="*/ 1528763 h 2714625"/>
              <a:gd name="connsiteX5" fmla="*/ 5500687 w 10944225"/>
              <a:gd name="connsiteY5" fmla="*/ 1514475 h 2714625"/>
              <a:gd name="connsiteX6" fmla="*/ 5514975 w 10944225"/>
              <a:gd name="connsiteY6" fmla="*/ 1071563 h 2714625"/>
              <a:gd name="connsiteX7" fmla="*/ 7343775 w 10944225"/>
              <a:gd name="connsiteY7" fmla="*/ 1085850 h 2714625"/>
              <a:gd name="connsiteX8" fmla="*/ 7343775 w 10944225"/>
              <a:gd name="connsiteY8" fmla="*/ 671513 h 2714625"/>
              <a:gd name="connsiteX9" fmla="*/ 9158287 w 10944225"/>
              <a:gd name="connsiteY9" fmla="*/ 600075 h 2714625"/>
              <a:gd name="connsiteX10" fmla="*/ 9215437 w 10944225"/>
              <a:gd name="connsiteY10" fmla="*/ 257175 h 2714625"/>
              <a:gd name="connsiteX11" fmla="*/ 10944225 w 10944225"/>
              <a:gd name="connsiteY11" fmla="*/ 0 h 271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44225" h="2714625">
                <a:moveTo>
                  <a:pt x="0" y="2714625"/>
                </a:moveTo>
                <a:cubicBezTo>
                  <a:pt x="756046" y="2702718"/>
                  <a:pt x="1512093" y="2690812"/>
                  <a:pt x="1814512" y="2571750"/>
                </a:cubicBezTo>
                <a:cubicBezTo>
                  <a:pt x="2116931" y="2452688"/>
                  <a:pt x="1504950" y="2095500"/>
                  <a:pt x="1814512" y="2000250"/>
                </a:cubicBezTo>
                <a:cubicBezTo>
                  <a:pt x="2124074" y="1905000"/>
                  <a:pt x="3362325" y="2078831"/>
                  <a:pt x="3671887" y="2000250"/>
                </a:cubicBezTo>
                <a:cubicBezTo>
                  <a:pt x="3981450" y="1921669"/>
                  <a:pt x="3367087" y="1609725"/>
                  <a:pt x="3671887" y="1528763"/>
                </a:cubicBezTo>
                <a:cubicBezTo>
                  <a:pt x="3976687" y="1447801"/>
                  <a:pt x="5193506" y="1590675"/>
                  <a:pt x="5500687" y="1514475"/>
                </a:cubicBezTo>
                <a:cubicBezTo>
                  <a:pt x="5807868" y="1438275"/>
                  <a:pt x="5207794" y="1143001"/>
                  <a:pt x="5514975" y="1071563"/>
                </a:cubicBezTo>
                <a:cubicBezTo>
                  <a:pt x="5822156" y="1000125"/>
                  <a:pt x="7038975" y="1152525"/>
                  <a:pt x="7343775" y="1085850"/>
                </a:cubicBezTo>
                <a:cubicBezTo>
                  <a:pt x="7648575" y="1019175"/>
                  <a:pt x="7041356" y="752475"/>
                  <a:pt x="7343775" y="671513"/>
                </a:cubicBezTo>
                <a:cubicBezTo>
                  <a:pt x="7646194" y="590551"/>
                  <a:pt x="8846343" y="669131"/>
                  <a:pt x="9158287" y="600075"/>
                </a:cubicBezTo>
                <a:cubicBezTo>
                  <a:pt x="9470231" y="531019"/>
                  <a:pt x="8917781" y="357187"/>
                  <a:pt x="9215437" y="257175"/>
                </a:cubicBezTo>
                <a:cubicBezTo>
                  <a:pt x="9513093" y="157162"/>
                  <a:pt x="10228659" y="78581"/>
                  <a:pt x="10944225" y="0"/>
                </a:cubicBezTo>
              </a:path>
            </a:pathLst>
          </a:cu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a:extLst>
              <a:ext uri="{FF2B5EF4-FFF2-40B4-BE49-F238E27FC236}">
                <a16:creationId xmlns:a16="http://schemas.microsoft.com/office/drawing/2014/main" id="{C2DB002C-777A-E0B9-36CF-30186AB89AC9}"/>
              </a:ext>
            </a:extLst>
          </p:cNvPr>
          <p:cNvSpPr/>
          <p:nvPr/>
        </p:nvSpPr>
        <p:spPr>
          <a:xfrm>
            <a:off x="1236212" y="1859525"/>
            <a:ext cx="12115800" cy="2758585"/>
          </a:xfrm>
          <a:custGeom>
            <a:avLst/>
            <a:gdLst>
              <a:gd name="connsiteX0" fmla="*/ 0 w 12115800"/>
              <a:gd name="connsiteY0" fmla="*/ 2623053 h 2623053"/>
              <a:gd name="connsiteX1" fmla="*/ 431800 w 12115800"/>
              <a:gd name="connsiteY1" fmla="*/ 1924553 h 2623053"/>
              <a:gd name="connsiteX2" fmla="*/ 977900 w 12115800"/>
              <a:gd name="connsiteY2" fmla="*/ 1289553 h 2623053"/>
              <a:gd name="connsiteX3" fmla="*/ 1930400 w 12115800"/>
              <a:gd name="connsiteY3" fmla="*/ 654553 h 2623053"/>
              <a:gd name="connsiteX4" fmla="*/ 3479800 w 12115800"/>
              <a:gd name="connsiteY4" fmla="*/ 222753 h 2623053"/>
              <a:gd name="connsiteX5" fmla="*/ 7340600 w 12115800"/>
              <a:gd name="connsiteY5" fmla="*/ 19553 h 2623053"/>
              <a:gd name="connsiteX6" fmla="*/ 12115800 w 12115800"/>
              <a:gd name="connsiteY6" fmla="*/ 19553 h 2623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15800" h="2623053">
                <a:moveTo>
                  <a:pt x="0" y="2623053"/>
                </a:moveTo>
                <a:cubicBezTo>
                  <a:pt x="134408" y="2384928"/>
                  <a:pt x="268817" y="2146803"/>
                  <a:pt x="431800" y="1924553"/>
                </a:cubicBezTo>
                <a:cubicBezTo>
                  <a:pt x="594783" y="1702303"/>
                  <a:pt x="728133" y="1501220"/>
                  <a:pt x="977900" y="1289553"/>
                </a:cubicBezTo>
                <a:cubicBezTo>
                  <a:pt x="1227667" y="1077886"/>
                  <a:pt x="1513417" y="832353"/>
                  <a:pt x="1930400" y="654553"/>
                </a:cubicBezTo>
                <a:cubicBezTo>
                  <a:pt x="2347383" y="476753"/>
                  <a:pt x="2578100" y="328586"/>
                  <a:pt x="3479800" y="222753"/>
                </a:cubicBezTo>
                <a:cubicBezTo>
                  <a:pt x="4381500" y="116920"/>
                  <a:pt x="5901267" y="53420"/>
                  <a:pt x="7340600" y="19553"/>
                </a:cubicBezTo>
                <a:cubicBezTo>
                  <a:pt x="8779933" y="-14314"/>
                  <a:pt x="10447866" y="2619"/>
                  <a:pt x="12115800" y="19553"/>
                </a:cubicBezTo>
              </a:path>
            </a:pathLst>
          </a:custGeom>
          <a:noFill/>
          <a:ln w="25400">
            <a:solidFill>
              <a:schemeClr val="tx1"/>
            </a:solidFill>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6" name="Straight Connector 35">
            <a:extLst>
              <a:ext uri="{FF2B5EF4-FFF2-40B4-BE49-F238E27FC236}">
                <a16:creationId xmlns:a16="http://schemas.microsoft.com/office/drawing/2014/main" id="{8492A745-7AFA-28A1-48EB-F274FA291307}"/>
              </a:ext>
            </a:extLst>
          </p:cNvPr>
          <p:cNvCxnSpPr/>
          <p:nvPr/>
        </p:nvCxnSpPr>
        <p:spPr>
          <a:xfrm flipH="1">
            <a:off x="1206500" y="4638732"/>
            <a:ext cx="10972800" cy="0"/>
          </a:xfrm>
          <a:prstGeom prst="line">
            <a:avLst/>
          </a:prstGeom>
          <a:ln w="25400">
            <a:solidFill>
              <a:srgbClr val="FFD579"/>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954DB956-EAE6-041D-4782-A84934C0AB2F}"/>
              </a:ext>
            </a:extLst>
          </p:cNvPr>
          <p:cNvCxnSpPr/>
          <p:nvPr/>
        </p:nvCxnSpPr>
        <p:spPr>
          <a:xfrm flipV="1">
            <a:off x="1219200" y="787479"/>
            <a:ext cx="0" cy="3855904"/>
          </a:xfrm>
          <a:prstGeom prst="line">
            <a:avLst/>
          </a:prstGeom>
          <a:ln w="25400">
            <a:solidFill>
              <a:srgbClr val="FFD579"/>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B33B207C-AD76-6668-5516-CF39C79F86DF}"/>
              </a:ext>
            </a:extLst>
          </p:cNvPr>
          <p:cNvCxnSpPr>
            <a:cxnSpLocks/>
            <a:stCxn id="34" idx="0"/>
            <a:endCxn id="34" idx="0"/>
          </p:cNvCxnSpPr>
          <p:nvPr/>
        </p:nvCxnSpPr>
        <p:spPr>
          <a:xfrm>
            <a:off x="1236212" y="4618110"/>
            <a:ext cx="0"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Freeform 2">
            <a:extLst>
              <a:ext uri="{FF2B5EF4-FFF2-40B4-BE49-F238E27FC236}">
                <a16:creationId xmlns:a16="http://schemas.microsoft.com/office/drawing/2014/main" id="{962901C0-DD81-17DF-E0DD-90F090221933}"/>
              </a:ext>
            </a:extLst>
          </p:cNvPr>
          <p:cNvSpPr/>
          <p:nvPr/>
        </p:nvSpPr>
        <p:spPr>
          <a:xfrm>
            <a:off x="1206789" y="1794256"/>
            <a:ext cx="11000451" cy="2807208"/>
          </a:xfrm>
          <a:custGeom>
            <a:avLst/>
            <a:gdLst>
              <a:gd name="connsiteX0" fmla="*/ 55083 w 11000451"/>
              <a:gd name="connsiteY0" fmla="*/ 2807208 h 2807208"/>
              <a:gd name="connsiteX1" fmla="*/ 36795 w 11000451"/>
              <a:gd name="connsiteY1" fmla="*/ 2743200 h 2807208"/>
              <a:gd name="connsiteX2" fmla="*/ 27651 w 11000451"/>
              <a:gd name="connsiteY2" fmla="*/ 2697480 h 2807208"/>
              <a:gd name="connsiteX3" fmla="*/ 55083 w 11000451"/>
              <a:gd name="connsiteY3" fmla="*/ 2715768 h 2807208"/>
              <a:gd name="connsiteX4" fmla="*/ 91659 w 11000451"/>
              <a:gd name="connsiteY4" fmla="*/ 2633472 h 2807208"/>
              <a:gd name="connsiteX5" fmla="*/ 100803 w 11000451"/>
              <a:gd name="connsiteY5" fmla="*/ 2606040 h 2807208"/>
              <a:gd name="connsiteX6" fmla="*/ 109947 w 11000451"/>
              <a:gd name="connsiteY6" fmla="*/ 2679192 h 2807208"/>
              <a:gd name="connsiteX7" fmla="*/ 173955 w 11000451"/>
              <a:gd name="connsiteY7" fmla="*/ 2651760 h 2807208"/>
              <a:gd name="connsiteX8" fmla="*/ 155667 w 11000451"/>
              <a:gd name="connsiteY8" fmla="*/ 2542032 h 2807208"/>
              <a:gd name="connsiteX9" fmla="*/ 146523 w 11000451"/>
              <a:gd name="connsiteY9" fmla="*/ 2514600 h 2807208"/>
              <a:gd name="connsiteX10" fmla="*/ 128235 w 11000451"/>
              <a:gd name="connsiteY10" fmla="*/ 2487168 h 2807208"/>
              <a:gd name="connsiteX11" fmla="*/ 146523 w 11000451"/>
              <a:gd name="connsiteY11" fmla="*/ 2432304 h 2807208"/>
              <a:gd name="connsiteX12" fmla="*/ 155667 w 11000451"/>
              <a:gd name="connsiteY12" fmla="*/ 2404872 h 2807208"/>
              <a:gd name="connsiteX13" fmla="*/ 173955 w 11000451"/>
              <a:gd name="connsiteY13" fmla="*/ 2432304 h 2807208"/>
              <a:gd name="connsiteX14" fmla="*/ 192243 w 11000451"/>
              <a:gd name="connsiteY14" fmla="*/ 2496312 h 2807208"/>
              <a:gd name="connsiteX15" fmla="*/ 274539 w 11000451"/>
              <a:gd name="connsiteY15" fmla="*/ 2459736 h 2807208"/>
              <a:gd name="connsiteX16" fmla="*/ 292827 w 11000451"/>
              <a:gd name="connsiteY16" fmla="*/ 2432304 h 2807208"/>
              <a:gd name="connsiteX17" fmla="*/ 247107 w 11000451"/>
              <a:gd name="connsiteY17" fmla="*/ 2359152 h 2807208"/>
              <a:gd name="connsiteX18" fmla="*/ 256251 w 11000451"/>
              <a:gd name="connsiteY18" fmla="*/ 2185416 h 2807208"/>
              <a:gd name="connsiteX19" fmla="*/ 311115 w 11000451"/>
              <a:gd name="connsiteY19" fmla="*/ 2203704 h 2807208"/>
              <a:gd name="connsiteX20" fmla="*/ 375123 w 11000451"/>
              <a:gd name="connsiteY20" fmla="*/ 2221992 h 2807208"/>
              <a:gd name="connsiteX21" fmla="*/ 402555 w 11000451"/>
              <a:gd name="connsiteY21" fmla="*/ 2212848 h 2807208"/>
              <a:gd name="connsiteX22" fmla="*/ 411699 w 11000451"/>
              <a:gd name="connsiteY22" fmla="*/ 2185416 h 2807208"/>
              <a:gd name="connsiteX23" fmla="*/ 420843 w 11000451"/>
              <a:gd name="connsiteY23" fmla="*/ 2112264 h 2807208"/>
              <a:gd name="connsiteX24" fmla="*/ 448275 w 11000451"/>
              <a:gd name="connsiteY24" fmla="*/ 2103120 h 2807208"/>
              <a:gd name="connsiteX25" fmla="*/ 484851 w 11000451"/>
              <a:gd name="connsiteY25" fmla="*/ 2093976 h 2807208"/>
              <a:gd name="connsiteX26" fmla="*/ 512283 w 11000451"/>
              <a:gd name="connsiteY26" fmla="*/ 2075688 h 2807208"/>
              <a:gd name="connsiteX27" fmla="*/ 493995 w 11000451"/>
              <a:gd name="connsiteY27" fmla="*/ 1947672 h 2807208"/>
              <a:gd name="connsiteX28" fmla="*/ 503139 w 11000451"/>
              <a:gd name="connsiteY28" fmla="*/ 1920240 h 2807208"/>
              <a:gd name="connsiteX29" fmla="*/ 503139 w 11000451"/>
              <a:gd name="connsiteY29" fmla="*/ 1837944 h 2807208"/>
              <a:gd name="connsiteX30" fmla="*/ 548859 w 11000451"/>
              <a:gd name="connsiteY30" fmla="*/ 1874520 h 2807208"/>
              <a:gd name="connsiteX31" fmla="*/ 576291 w 11000451"/>
              <a:gd name="connsiteY31" fmla="*/ 1865376 h 2807208"/>
              <a:gd name="connsiteX32" fmla="*/ 603723 w 11000451"/>
              <a:gd name="connsiteY32" fmla="*/ 1874520 h 2807208"/>
              <a:gd name="connsiteX33" fmla="*/ 649443 w 11000451"/>
              <a:gd name="connsiteY33" fmla="*/ 1828800 h 2807208"/>
              <a:gd name="connsiteX34" fmla="*/ 676875 w 11000451"/>
              <a:gd name="connsiteY34" fmla="*/ 1801368 h 2807208"/>
              <a:gd name="connsiteX35" fmla="*/ 667731 w 11000451"/>
              <a:gd name="connsiteY35" fmla="*/ 1755648 h 2807208"/>
              <a:gd name="connsiteX36" fmla="*/ 640299 w 11000451"/>
              <a:gd name="connsiteY36" fmla="*/ 1746504 h 2807208"/>
              <a:gd name="connsiteX37" fmla="*/ 658587 w 11000451"/>
              <a:gd name="connsiteY37" fmla="*/ 1719072 h 2807208"/>
              <a:gd name="connsiteX38" fmla="*/ 695163 w 11000451"/>
              <a:gd name="connsiteY38" fmla="*/ 1655064 h 2807208"/>
              <a:gd name="connsiteX39" fmla="*/ 722595 w 11000451"/>
              <a:gd name="connsiteY39" fmla="*/ 1636776 h 2807208"/>
              <a:gd name="connsiteX40" fmla="*/ 740883 w 11000451"/>
              <a:gd name="connsiteY40" fmla="*/ 1609344 h 2807208"/>
              <a:gd name="connsiteX41" fmla="*/ 795747 w 11000451"/>
              <a:gd name="connsiteY41" fmla="*/ 1655064 h 2807208"/>
              <a:gd name="connsiteX42" fmla="*/ 896331 w 11000451"/>
              <a:gd name="connsiteY42" fmla="*/ 1645920 h 2807208"/>
              <a:gd name="connsiteX43" fmla="*/ 887187 w 11000451"/>
              <a:gd name="connsiteY43" fmla="*/ 1618488 h 2807208"/>
              <a:gd name="connsiteX44" fmla="*/ 896331 w 11000451"/>
              <a:gd name="connsiteY44" fmla="*/ 1417320 h 2807208"/>
              <a:gd name="connsiteX45" fmla="*/ 996915 w 11000451"/>
              <a:gd name="connsiteY45" fmla="*/ 1408176 h 2807208"/>
              <a:gd name="connsiteX46" fmla="*/ 1033491 w 11000451"/>
              <a:gd name="connsiteY46" fmla="*/ 1353312 h 2807208"/>
              <a:gd name="connsiteX47" fmla="*/ 1042635 w 11000451"/>
              <a:gd name="connsiteY47" fmla="*/ 1380744 h 2807208"/>
              <a:gd name="connsiteX48" fmla="*/ 1097499 w 11000451"/>
              <a:gd name="connsiteY48" fmla="*/ 1335024 h 2807208"/>
              <a:gd name="connsiteX49" fmla="*/ 1115787 w 11000451"/>
              <a:gd name="connsiteY49" fmla="*/ 1307592 h 2807208"/>
              <a:gd name="connsiteX50" fmla="*/ 1188939 w 11000451"/>
              <a:gd name="connsiteY50" fmla="*/ 1225296 h 2807208"/>
              <a:gd name="connsiteX51" fmla="*/ 1198083 w 11000451"/>
              <a:gd name="connsiteY51" fmla="*/ 1133856 h 2807208"/>
              <a:gd name="connsiteX52" fmla="*/ 1207227 w 11000451"/>
              <a:gd name="connsiteY52" fmla="*/ 1161288 h 2807208"/>
              <a:gd name="connsiteX53" fmla="*/ 1216371 w 11000451"/>
              <a:gd name="connsiteY53" fmla="*/ 1207008 h 2807208"/>
              <a:gd name="connsiteX54" fmla="*/ 1234659 w 11000451"/>
              <a:gd name="connsiteY54" fmla="*/ 1234440 h 2807208"/>
              <a:gd name="connsiteX55" fmla="*/ 1280379 w 11000451"/>
              <a:gd name="connsiteY55" fmla="*/ 1307592 h 2807208"/>
              <a:gd name="connsiteX56" fmla="*/ 1307811 w 11000451"/>
              <a:gd name="connsiteY56" fmla="*/ 1289304 h 2807208"/>
              <a:gd name="connsiteX57" fmla="*/ 1344387 w 11000451"/>
              <a:gd name="connsiteY57" fmla="*/ 1225296 h 2807208"/>
              <a:gd name="connsiteX58" fmla="*/ 1280379 w 11000451"/>
              <a:gd name="connsiteY58" fmla="*/ 1143000 h 2807208"/>
              <a:gd name="connsiteX59" fmla="*/ 1326099 w 11000451"/>
              <a:gd name="connsiteY59" fmla="*/ 1060704 h 2807208"/>
              <a:gd name="connsiteX60" fmla="*/ 1344387 w 11000451"/>
              <a:gd name="connsiteY60" fmla="*/ 1033272 h 2807208"/>
              <a:gd name="connsiteX61" fmla="*/ 1371819 w 11000451"/>
              <a:gd name="connsiteY61" fmla="*/ 1014984 h 2807208"/>
              <a:gd name="connsiteX62" fmla="*/ 1390107 w 11000451"/>
              <a:gd name="connsiteY62" fmla="*/ 1042416 h 2807208"/>
              <a:gd name="connsiteX63" fmla="*/ 1408395 w 11000451"/>
              <a:gd name="connsiteY63" fmla="*/ 1097280 h 2807208"/>
              <a:gd name="connsiteX64" fmla="*/ 1463259 w 11000451"/>
              <a:gd name="connsiteY64" fmla="*/ 1115568 h 2807208"/>
              <a:gd name="connsiteX65" fmla="*/ 1572987 w 11000451"/>
              <a:gd name="connsiteY65" fmla="*/ 1069848 h 2807208"/>
              <a:gd name="connsiteX66" fmla="*/ 1591275 w 11000451"/>
              <a:gd name="connsiteY66" fmla="*/ 1042416 h 2807208"/>
              <a:gd name="connsiteX67" fmla="*/ 1582131 w 11000451"/>
              <a:gd name="connsiteY67" fmla="*/ 1005840 h 2807208"/>
              <a:gd name="connsiteX68" fmla="*/ 1563843 w 11000451"/>
              <a:gd name="connsiteY68" fmla="*/ 950976 h 2807208"/>
              <a:gd name="connsiteX69" fmla="*/ 1609563 w 11000451"/>
              <a:gd name="connsiteY69" fmla="*/ 923544 h 2807208"/>
              <a:gd name="connsiteX70" fmla="*/ 1636995 w 11000451"/>
              <a:gd name="connsiteY70" fmla="*/ 932688 h 2807208"/>
              <a:gd name="connsiteX71" fmla="*/ 1691859 w 11000451"/>
              <a:gd name="connsiteY71" fmla="*/ 886968 h 2807208"/>
              <a:gd name="connsiteX72" fmla="*/ 1710147 w 11000451"/>
              <a:gd name="connsiteY72" fmla="*/ 859536 h 2807208"/>
              <a:gd name="connsiteX73" fmla="*/ 1765011 w 11000451"/>
              <a:gd name="connsiteY73" fmla="*/ 832104 h 2807208"/>
              <a:gd name="connsiteX74" fmla="*/ 1774155 w 11000451"/>
              <a:gd name="connsiteY74" fmla="*/ 859536 h 2807208"/>
              <a:gd name="connsiteX75" fmla="*/ 1783299 w 11000451"/>
              <a:gd name="connsiteY75" fmla="*/ 923544 h 2807208"/>
              <a:gd name="connsiteX76" fmla="*/ 1819875 w 11000451"/>
              <a:gd name="connsiteY76" fmla="*/ 914400 h 2807208"/>
              <a:gd name="connsiteX77" fmla="*/ 1893027 w 11000451"/>
              <a:gd name="connsiteY77" fmla="*/ 832104 h 2807208"/>
              <a:gd name="connsiteX78" fmla="*/ 1911315 w 11000451"/>
              <a:gd name="connsiteY78" fmla="*/ 768096 h 2807208"/>
              <a:gd name="connsiteX79" fmla="*/ 1929603 w 11000451"/>
              <a:gd name="connsiteY79" fmla="*/ 713232 h 2807208"/>
              <a:gd name="connsiteX80" fmla="*/ 1984467 w 11000451"/>
              <a:gd name="connsiteY80" fmla="*/ 667512 h 2807208"/>
              <a:gd name="connsiteX81" fmla="*/ 2002755 w 11000451"/>
              <a:gd name="connsiteY81" fmla="*/ 694944 h 2807208"/>
              <a:gd name="connsiteX82" fmla="*/ 2011899 w 11000451"/>
              <a:gd name="connsiteY82" fmla="*/ 786384 h 2807208"/>
              <a:gd name="connsiteX83" fmla="*/ 2048475 w 11000451"/>
              <a:gd name="connsiteY83" fmla="*/ 795528 h 2807208"/>
              <a:gd name="connsiteX84" fmla="*/ 2112483 w 11000451"/>
              <a:gd name="connsiteY84" fmla="*/ 768096 h 2807208"/>
              <a:gd name="connsiteX85" fmla="*/ 2158203 w 11000451"/>
              <a:gd name="connsiteY85" fmla="*/ 713232 h 2807208"/>
              <a:gd name="connsiteX86" fmla="*/ 2185635 w 11000451"/>
              <a:gd name="connsiteY86" fmla="*/ 704088 h 2807208"/>
              <a:gd name="connsiteX87" fmla="*/ 2222211 w 11000451"/>
              <a:gd name="connsiteY87" fmla="*/ 640080 h 2807208"/>
              <a:gd name="connsiteX88" fmla="*/ 2231355 w 11000451"/>
              <a:gd name="connsiteY88" fmla="*/ 612648 h 2807208"/>
              <a:gd name="connsiteX89" fmla="*/ 2258787 w 11000451"/>
              <a:gd name="connsiteY89" fmla="*/ 594360 h 2807208"/>
              <a:gd name="connsiteX90" fmla="*/ 2286219 w 11000451"/>
              <a:gd name="connsiteY90" fmla="*/ 612648 h 2807208"/>
              <a:gd name="connsiteX91" fmla="*/ 2304507 w 11000451"/>
              <a:gd name="connsiteY91" fmla="*/ 667512 h 2807208"/>
              <a:gd name="connsiteX92" fmla="*/ 2313651 w 11000451"/>
              <a:gd name="connsiteY92" fmla="*/ 694944 h 2807208"/>
              <a:gd name="connsiteX93" fmla="*/ 2331939 w 11000451"/>
              <a:gd name="connsiteY93" fmla="*/ 722376 h 2807208"/>
              <a:gd name="connsiteX94" fmla="*/ 2368515 w 11000451"/>
              <a:gd name="connsiteY94" fmla="*/ 768096 h 2807208"/>
              <a:gd name="connsiteX95" fmla="*/ 2432523 w 11000451"/>
              <a:gd name="connsiteY95" fmla="*/ 777240 h 2807208"/>
              <a:gd name="connsiteX96" fmla="*/ 2459955 w 11000451"/>
              <a:gd name="connsiteY96" fmla="*/ 768096 h 2807208"/>
              <a:gd name="connsiteX97" fmla="*/ 2505675 w 11000451"/>
              <a:gd name="connsiteY97" fmla="*/ 758952 h 2807208"/>
              <a:gd name="connsiteX98" fmla="*/ 2533107 w 11000451"/>
              <a:gd name="connsiteY98" fmla="*/ 731520 h 2807208"/>
              <a:gd name="connsiteX99" fmla="*/ 2542251 w 11000451"/>
              <a:gd name="connsiteY99" fmla="*/ 694944 h 2807208"/>
              <a:gd name="connsiteX100" fmla="*/ 2505675 w 11000451"/>
              <a:gd name="connsiteY100" fmla="*/ 630936 h 2807208"/>
              <a:gd name="connsiteX101" fmla="*/ 2514819 w 11000451"/>
              <a:gd name="connsiteY101" fmla="*/ 576072 h 2807208"/>
              <a:gd name="connsiteX102" fmla="*/ 2505675 w 11000451"/>
              <a:gd name="connsiteY102" fmla="*/ 539496 h 2807208"/>
              <a:gd name="connsiteX103" fmla="*/ 2523963 w 11000451"/>
              <a:gd name="connsiteY103" fmla="*/ 475488 h 2807208"/>
              <a:gd name="connsiteX104" fmla="*/ 2551395 w 11000451"/>
              <a:gd name="connsiteY104" fmla="*/ 466344 h 2807208"/>
              <a:gd name="connsiteX105" fmla="*/ 2633691 w 11000451"/>
              <a:gd name="connsiteY105" fmla="*/ 457200 h 2807208"/>
              <a:gd name="connsiteX106" fmla="*/ 2651979 w 11000451"/>
              <a:gd name="connsiteY106" fmla="*/ 429768 h 2807208"/>
              <a:gd name="connsiteX107" fmla="*/ 2679411 w 11000451"/>
              <a:gd name="connsiteY107" fmla="*/ 448056 h 2807208"/>
              <a:gd name="connsiteX108" fmla="*/ 2715987 w 11000451"/>
              <a:gd name="connsiteY108" fmla="*/ 512064 h 2807208"/>
              <a:gd name="connsiteX109" fmla="*/ 2834859 w 11000451"/>
              <a:gd name="connsiteY109" fmla="*/ 521208 h 2807208"/>
              <a:gd name="connsiteX110" fmla="*/ 2898867 w 11000451"/>
              <a:gd name="connsiteY110" fmla="*/ 512064 h 2807208"/>
              <a:gd name="connsiteX111" fmla="*/ 2898867 w 11000451"/>
              <a:gd name="connsiteY111" fmla="*/ 429768 h 2807208"/>
              <a:gd name="connsiteX112" fmla="*/ 2926299 w 11000451"/>
              <a:gd name="connsiteY112" fmla="*/ 420624 h 2807208"/>
              <a:gd name="connsiteX113" fmla="*/ 2981163 w 11000451"/>
              <a:gd name="connsiteY113" fmla="*/ 374904 h 2807208"/>
              <a:gd name="connsiteX114" fmla="*/ 2990307 w 11000451"/>
              <a:gd name="connsiteY114" fmla="*/ 347472 h 2807208"/>
              <a:gd name="connsiteX115" fmla="*/ 3054315 w 11000451"/>
              <a:gd name="connsiteY115" fmla="*/ 365760 h 2807208"/>
              <a:gd name="connsiteX116" fmla="*/ 3100035 w 11000451"/>
              <a:gd name="connsiteY116" fmla="*/ 411480 h 2807208"/>
              <a:gd name="connsiteX117" fmla="*/ 3127467 w 11000451"/>
              <a:gd name="connsiteY117" fmla="*/ 402336 h 2807208"/>
              <a:gd name="connsiteX118" fmla="*/ 3154899 w 11000451"/>
              <a:gd name="connsiteY118" fmla="*/ 365760 h 2807208"/>
              <a:gd name="connsiteX119" fmla="*/ 3164043 w 11000451"/>
              <a:gd name="connsiteY119" fmla="*/ 338328 h 2807208"/>
              <a:gd name="connsiteX120" fmla="*/ 3209763 w 11000451"/>
              <a:gd name="connsiteY120" fmla="*/ 347472 h 2807208"/>
              <a:gd name="connsiteX121" fmla="*/ 3237195 w 11000451"/>
              <a:gd name="connsiteY121" fmla="*/ 338328 h 2807208"/>
              <a:gd name="connsiteX122" fmla="*/ 3292059 w 11000451"/>
              <a:gd name="connsiteY122" fmla="*/ 292608 h 2807208"/>
              <a:gd name="connsiteX123" fmla="*/ 3346923 w 11000451"/>
              <a:gd name="connsiteY123" fmla="*/ 310896 h 2807208"/>
              <a:gd name="connsiteX124" fmla="*/ 3401787 w 11000451"/>
              <a:gd name="connsiteY124" fmla="*/ 338328 h 2807208"/>
              <a:gd name="connsiteX125" fmla="*/ 3429219 w 11000451"/>
              <a:gd name="connsiteY125" fmla="*/ 365760 h 2807208"/>
              <a:gd name="connsiteX126" fmla="*/ 3438363 w 11000451"/>
              <a:gd name="connsiteY126" fmla="*/ 338328 h 2807208"/>
              <a:gd name="connsiteX127" fmla="*/ 3447507 w 11000451"/>
              <a:gd name="connsiteY127" fmla="*/ 274320 h 2807208"/>
              <a:gd name="connsiteX128" fmla="*/ 3474939 w 11000451"/>
              <a:gd name="connsiteY128" fmla="*/ 292608 h 2807208"/>
              <a:gd name="connsiteX129" fmla="*/ 3493227 w 11000451"/>
              <a:gd name="connsiteY129" fmla="*/ 329184 h 2807208"/>
              <a:gd name="connsiteX130" fmla="*/ 3602955 w 11000451"/>
              <a:gd name="connsiteY130" fmla="*/ 338328 h 2807208"/>
              <a:gd name="connsiteX131" fmla="*/ 3639531 w 11000451"/>
              <a:gd name="connsiteY131" fmla="*/ 301752 h 2807208"/>
              <a:gd name="connsiteX132" fmla="*/ 3666963 w 11000451"/>
              <a:gd name="connsiteY132" fmla="*/ 283464 h 2807208"/>
              <a:gd name="connsiteX133" fmla="*/ 3657819 w 11000451"/>
              <a:gd name="connsiteY133" fmla="*/ 246888 h 2807208"/>
              <a:gd name="connsiteX134" fmla="*/ 3758403 w 11000451"/>
              <a:gd name="connsiteY134" fmla="*/ 310896 h 2807208"/>
              <a:gd name="connsiteX135" fmla="*/ 3804123 w 11000451"/>
              <a:gd name="connsiteY135" fmla="*/ 347472 h 2807208"/>
              <a:gd name="connsiteX136" fmla="*/ 3895563 w 11000451"/>
              <a:gd name="connsiteY136" fmla="*/ 320040 h 2807208"/>
              <a:gd name="connsiteX137" fmla="*/ 3922995 w 11000451"/>
              <a:gd name="connsiteY137" fmla="*/ 301752 h 2807208"/>
              <a:gd name="connsiteX138" fmla="*/ 3977859 w 11000451"/>
              <a:gd name="connsiteY138" fmla="*/ 283464 h 2807208"/>
              <a:gd name="connsiteX139" fmla="*/ 4060155 w 11000451"/>
              <a:gd name="connsiteY139" fmla="*/ 265176 h 2807208"/>
              <a:gd name="connsiteX140" fmla="*/ 4087587 w 11000451"/>
              <a:gd name="connsiteY140" fmla="*/ 246888 h 2807208"/>
              <a:gd name="connsiteX141" fmla="*/ 4197315 w 11000451"/>
              <a:gd name="connsiteY141" fmla="*/ 246888 h 2807208"/>
              <a:gd name="connsiteX142" fmla="*/ 4252179 w 11000451"/>
              <a:gd name="connsiteY142" fmla="*/ 210312 h 2807208"/>
              <a:gd name="connsiteX143" fmla="*/ 4334475 w 11000451"/>
              <a:gd name="connsiteY143" fmla="*/ 265176 h 2807208"/>
              <a:gd name="connsiteX144" fmla="*/ 4352763 w 11000451"/>
              <a:gd name="connsiteY144" fmla="*/ 237744 h 2807208"/>
              <a:gd name="connsiteX145" fmla="*/ 4425915 w 11000451"/>
              <a:gd name="connsiteY145" fmla="*/ 292608 h 2807208"/>
              <a:gd name="connsiteX146" fmla="*/ 4453347 w 11000451"/>
              <a:gd name="connsiteY146" fmla="*/ 283464 h 2807208"/>
              <a:gd name="connsiteX147" fmla="*/ 4499067 w 11000451"/>
              <a:gd name="connsiteY147" fmla="*/ 201168 h 2807208"/>
              <a:gd name="connsiteX148" fmla="*/ 4617939 w 11000451"/>
              <a:gd name="connsiteY148" fmla="*/ 192024 h 2807208"/>
              <a:gd name="connsiteX149" fmla="*/ 4672803 w 11000451"/>
              <a:gd name="connsiteY149" fmla="*/ 173736 h 2807208"/>
              <a:gd name="connsiteX150" fmla="*/ 4745955 w 11000451"/>
              <a:gd name="connsiteY150" fmla="*/ 201168 h 2807208"/>
              <a:gd name="connsiteX151" fmla="*/ 4828251 w 11000451"/>
              <a:gd name="connsiteY151" fmla="*/ 237744 h 2807208"/>
              <a:gd name="connsiteX152" fmla="*/ 4846539 w 11000451"/>
              <a:gd name="connsiteY152" fmla="*/ 210312 h 2807208"/>
              <a:gd name="connsiteX153" fmla="*/ 4910547 w 11000451"/>
              <a:gd name="connsiteY153" fmla="*/ 237744 h 2807208"/>
              <a:gd name="connsiteX154" fmla="*/ 4974555 w 11000451"/>
              <a:gd name="connsiteY154" fmla="*/ 201168 h 2807208"/>
              <a:gd name="connsiteX155" fmla="*/ 5001987 w 11000451"/>
              <a:gd name="connsiteY155" fmla="*/ 192024 h 2807208"/>
              <a:gd name="connsiteX156" fmla="*/ 5056851 w 11000451"/>
              <a:gd name="connsiteY156" fmla="*/ 146304 h 2807208"/>
              <a:gd name="connsiteX157" fmla="*/ 5084283 w 11000451"/>
              <a:gd name="connsiteY157" fmla="*/ 155448 h 2807208"/>
              <a:gd name="connsiteX158" fmla="*/ 5157435 w 11000451"/>
              <a:gd name="connsiteY158" fmla="*/ 210312 h 2807208"/>
              <a:gd name="connsiteX159" fmla="*/ 5194011 w 11000451"/>
              <a:gd name="connsiteY159" fmla="*/ 228600 h 2807208"/>
              <a:gd name="connsiteX160" fmla="*/ 5248875 w 11000451"/>
              <a:gd name="connsiteY160" fmla="*/ 201168 h 2807208"/>
              <a:gd name="connsiteX161" fmla="*/ 5303739 w 11000451"/>
              <a:gd name="connsiteY161" fmla="*/ 219456 h 2807208"/>
              <a:gd name="connsiteX162" fmla="*/ 5413467 w 11000451"/>
              <a:gd name="connsiteY162" fmla="*/ 210312 h 2807208"/>
              <a:gd name="connsiteX163" fmla="*/ 5468331 w 11000451"/>
              <a:gd name="connsiteY163" fmla="*/ 155448 h 2807208"/>
              <a:gd name="connsiteX164" fmla="*/ 5523195 w 11000451"/>
              <a:gd name="connsiteY164" fmla="*/ 128016 h 2807208"/>
              <a:gd name="connsiteX165" fmla="*/ 5550627 w 11000451"/>
              <a:gd name="connsiteY165" fmla="*/ 146304 h 2807208"/>
              <a:gd name="connsiteX166" fmla="*/ 5587203 w 11000451"/>
              <a:gd name="connsiteY166" fmla="*/ 210312 h 2807208"/>
              <a:gd name="connsiteX167" fmla="*/ 5605491 w 11000451"/>
              <a:gd name="connsiteY167" fmla="*/ 237744 h 2807208"/>
              <a:gd name="connsiteX168" fmla="*/ 5660355 w 11000451"/>
              <a:gd name="connsiteY168" fmla="*/ 228600 h 2807208"/>
              <a:gd name="connsiteX169" fmla="*/ 5751795 w 11000451"/>
              <a:gd name="connsiteY169" fmla="*/ 219456 h 2807208"/>
              <a:gd name="connsiteX170" fmla="*/ 5824947 w 11000451"/>
              <a:gd name="connsiteY170" fmla="*/ 192024 h 2807208"/>
              <a:gd name="connsiteX171" fmla="*/ 5861523 w 11000451"/>
              <a:gd name="connsiteY171" fmla="*/ 210312 h 2807208"/>
              <a:gd name="connsiteX172" fmla="*/ 5916387 w 11000451"/>
              <a:gd name="connsiteY172" fmla="*/ 164592 h 2807208"/>
              <a:gd name="connsiteX173" fmla="*/ 5934675 w 11000451"/>
              <a:gd name="connsiteY173" fmla="*/ 109728 h 2807208"/>
              <a:gd name="connsiteX174" fmla="*/ 5943819 w 11000451"/>
              <a:gd name="connsiteY174" fmla="*/ 137160 h 2807208"/>
              <a:gd name="connsiteX175" fmla="*/ 5998683 w 11000451"/>
              <a:gd name="connsiteY175" fmla="*/ 155448 h 2807208"/>
              <a:gd name="connsiteX176" fmla="*/ 6053547 w 11000451"/>
              <a:gd name="connsiteY176" fmla="*/ 201168 h 2807208"/>
              <a:gd name="connsiteX177" fmla="*/ 6126699 w 11000451"/>
              <a:gd name="connsiteY177" fmla="*/ 219456 h 2807208"/>
              <a:gd name="connsiteX178" fmla="*/ 6163275 w 11000451"/>
              <a:gd name="connsiteY178" fmla="*/ 228600 h 2807208"/>
              <a:gd name="connsiteX179" fmla="*/ 6190707 w 11000451"/>
              <a:gd name="connsiteY179" fmla="*/ 237744 h 2807208"/>
              <a:gd name="connsiteX180" fmla="*/ 6254715 w 11000451"/>
              <a:gd name="connsiteY180" fmla="*/ 246888 h 2807208"/>
              <a:gd name="connsiteX181" fmla="*/ 6382731 w 11000451"/>
              <a:gd name="connsiteY181" fmla="*/ 246888 h 2807208"/>
              <a:gd name="connsiteX182" fmla="*/ 6437595 w 11000451"/>
              <a:gd name="connsiteY182" fmla="*/ 182880 h 2807208"/>
              <a:gd name="connsiteX183" fmla="*/ 6446739 w 11000451"/>
              <a:gd name="connsiteY183" fmla="*/ 146304 h 2807208"/>
              <a:gd name="connsiteX184" fmla="*/ 6483315 w 11000451"/>
              <a:gd name="connsiteY184" fmla="*/ 137160 h 2807208"/>
              <a:gd name="connsiteX185" fmla="*/ 6593043 w 11000451"/>
              <a:gd name="connsiteY185" fmla="*/ 128016 h 2807208"/>
              <a:gd name="connsiteX186" fmla="*/ 6657051 w 11000451"/>
              <a:gd name="connsiteY186" fmla="*/ 118872 h 2807208"/>
              <a:gd name="connsiteX187" fmla="*/ 6702771 w 11000451"/>
              <a:gd name="connsiteY187" fmla="*/ 82296 h 2807208"/>
              <a:gd name="connsiteX188" fmla="*/ 6730203 w 11000451"/>
              <a:gd name="connsiteY188" fmla="*/ 109728 h 2807208"/>
              <a:gd name="connsiteX189" fmla="*/ 6803355 w 11000451"/>
              <a:gd name="connsiteY189" fmla="*/ 118872 h 2807208"/>
              <a:gd name="connsiteX190" fmla="*/ 6885651 w 11000451"/>
              <a:gd name="connsiteY190" fmla="*/ 128016 h 2807208"/>
              <a:gd name="connsiteX191" fmla="*/ 6913083 w 11000451"/>
              <a:gd name="connsiteY191" fmla="*/ 137160 h 2807208"/>
              <a:gd name="connsiteX192" fmla="*/ 6949659 w 11000451"/>
              <a:gd name="connsiteY192" fmla="*/ 128016 h 2807208"/>
              <a:gd name="connsiteX193" fmla="*/ 6977091 w 11000451"/>
              <a:gd name="connsiteY193" fmla="*/ 137160 h 2807208"/>
              <a:gd name="connsiteX194" fmla="*/ 7031955 w 11000451"/>
              <a:gd name="connsiteY194" fmla="*/ 146304 h 2807208"/>
              <a:gd name="connsiteX195" fmla="*/ 7132539 w 11000451"/>
              <a:gd name="connsiteY195" fmla="*/ 164592 h 2807208"/>
              <a:gd name="connsiteX196" fmla="*/ 7169115 w 11000451"/>
              <a:gd name="connsiteY196" fmla="*/ 146304 h 2807208"/>
              <a:gd name="connsiteX197" fmla="*/ 7196547 w 11000451"/>
              <a:gd name="connsiteY197" fmla="*/ 137160 h 2807208"/>
              <a:gd name="connsiteX198" fmla="*/ 7205691 w 11000451"/>
              <a:gd name="connsiteY198" fmla="*/ 109728 h 2807208"/>
              <a:gd name="connsiteX199" fmla="*/ 7260555 w 11000451"/>
              <a:gd name="connsiteY199" fmla="*/ 82296 h 2807208"/>
              <a:gd name="connsiteX200" fmla="*/ 7287987 w 11000451"/>
              <a:gd name="connsiteY200" fmla="*/ 109728 h 2807208"/>
              <a:gd name="connsiteX201" fmla="*/ 7306275 w 11000451"/>
              <a:gd name="connsiteY201" fmla="*/ 137160 h 2807208"/>
              <a:gd name="connsiteX202" fmla="*/ 7361139 w 11000451"/>
              <a:gd name="connsiteY202" fmla="*/ 155448 h 2807208"/>
              <a:gd name="connsiteX203" fmla="*/ 7425147 w 11000451"/>
              <a:gd name="connsiteY203" fmla="*/ 118872 h 2807208"/>
              <a:gd name="connsiteX204" fmla="*/ 7461723 w 11000451"/>
              <a:gd name="connsiteY204" fmla="*/ 100584 h 2807208"/>
              <a:gd name="connsiteX205" fmla="*/ 7489155 w 11000451"/>
              <a:gd name="connsiteY205" fmla="*/ 82296 h 2807208"/>
              <a:gd name="connsiteX206" fmla="*/ 7516587 w 11000451"/>
              <a:gd name="connsiteY206" fmla="*/ 91440 h 2807208"/>
              <a:gd name="connsiteX207" fmla="*/ 7544019 w 11000451"/>
              <a:gd name="connsiteY207" fmla="*/ 164592 h 2807208"/>
              <a:gd name="connsiteX208" fmla="*/ 7598883 w 11000451"/>
              <a:gd name="connsiteY208" fmla="*/ 100584 h 2807208"/>
              <a:gd name="connsiteX209" fmla="*/ 7626315 w 11000451"/>
              <a:gd name="connsiteY209" fmla="*/ 82296 h 2807208"/>
              <a:gd name="connsiteX210" fmla="*/ 7717755 w 11000451"/>
              <a:gd name="connsiteY210" fmla="*/ 109728 h 2807208"/>
              <a:gd name="connsiteX211" fmla="*/ 7836627 w 11000451"/>
              <a:gd name="connsiteY211" fmla="*/ 109728 h 2807208"/>
              <a:gd name="connsiteX212" fmla="*/ 7864059 w 11000451"/>
              <a:gd name="connsiteY212" fmla="*/ 146304 h 2807208"/>
              <a:gd name="connsiteX213" fmla="*/ 7882347 w 11000451"/>
              <a:gd name="connsiteY213" fmla="*/ 173736 h 2807208"/>
              <a:gd name="connsiteX214" fmla="*/ 7928067 w 11000451"/>
              <a:gd name="connsiteY214" fmla="*/ 137160 h 2807208"/>
              <a:gd name="connsiteX215" fmla="*/ 8010363 w 11000451"/>
              <a:gd name="connsiteY215" fmla="*/ 118872 h 2807208"/>
              <a:gd name="connsiteX216" fmla="*/ 8037795 w 11000451"/>
              <a:gd name="connsiteY216" fmla="*/ 128016 h 2807208"/>
              <a:gd name="connsiteX217" fmla="*/ 8083515 w 11000451"/>
              <a:gd name="connsiteY217" fmla="*/ 118872 h 2807208"/>
              <a:gd name="connsiteX218" fmla="*/ 8165811 w 11000451"/>
              <a:gd name="connsiteY218" fmla="*/ 100584 h 2807208"/>
              <a:gd name="connsiteX219" fmla="*/ 8193243 w 11000451"/>
              <a:gd name="connsiteY219" fmla="*/ 82296 h 2807208"/>
              <a:gd name="connsiteX220" fmla="*/ 8248107 w 11000451"/>
              <a:gd name="connsiteY220" fmla="*/ 73152 h 2807208"/>
              <a:gd name="connsiteX221" fmla="*/ 8257251 w 11000451"/>
              <a:gd name="connsiteY221" fmla="*/ 27432 h 2807208"/>
              <a:gd name="connsiteX222" fmla="*/ 8348691 w 11000451"/>
              <a:gd name="connsiteY222" fmla="*/ 54864 h 2807208"/>
              <a:gd name="connsiteX223" fmla="*/ 8394411 w 11000451"/>
              <a:gd name="connsiteY223" fmla="*/ 64008 h 2807208"/>
              <a:gd name="connsiteX224" fmla="*/ 8476707 w 11000451"/>
              <a:gd name="connsiteY224" fmla="*/ 82296 h 2807208"/>
              <a:gd name="connsiteX225" fmla="*/ 8559003 w 11000451"/>
              <a:gd name="connsiteY225" fmla="*/ 137160 h 2807208"/>
              <a:gd name="connsiteX226" fmla="*/ 8586435 w 11000451"/>
              <a:gd name="connsiteY226" fmla="*/ 155448 h 2807208"/>
              <a:gd name="connsiteX227" fmla="*/ 8650443 w 11000451"/>
              <a:gd name="connsiteY227" fmla="*/ 164592 h 2807208"/>
              <a:gd name="connsiteX228" fmla="*/ 8714451 w 11000451"/>
              <a:gd name="connsiteY228" fmla="*/ 146304 h 2807208"/>
              <a:gd name="connsiteX229" fmla="*/ 8741883 w 11000451"/>
              <a:gd name="connsiteY229" fmla="*/ 128016 h 2807208"/>
              <a:gd name="connsiteX230" fmla="*/ 8760171 w 11000451"/>
              <a:gd name="connsiteY230" fmla="*/ 100584 h 2807208"/>
              <a:gd name="connsiteX231" fmla="*/ 8787603 w 11000451"/>
              <a:gd name="connsiteY231" fmla="*/ 82296 h 2807208"/>
              <a:gd name="connsiteX232" fmla="*/ 8833323 w 11000451"/>
              <a:gd name="connsiteY232" fmla="*/ 36576 h 2807208"/>
              <a:gd name="connsiteX233" fmla="*/ 8915619 w 11000451"/>
              <a:gd name="connsiteY233" fmla="*/ 45720 h 2807208"/>
              <a:gd name="connsiteX234" fmla="*/ 8933907 w 11000451"/>
              <a:gd name="connsiteY234" fmla="*/ 73152 h 2807208"/>
              <a:gd name="connsiteX235" fmla="*/ 8961339 w 11000451"/>
              <a:gd name="connsiteY235" fmla="*/ 82296 h 2807208"/>
              <a:gd name="connsiteX236" fmla="*/ 9135075 w 11000451"/>
              <a:gd name="connsiteY236" fmla="*/ 109728 h 2807208"/>
              <a:gd name="connsiteX237" fmla="*/ 9171651 w 11000451"/>
              <a:gd name="connsiteY237" fmla="*/ 118872 h 2807208"/>
              <a:gd name="connsiteX238" fmla="*/ 9226515 w 11000451"/>
              <a:gd name="connsiteY238" fmla="*/ 137160 h 2807208"/>
              <a:gd name="connsiteX239" fmla="*/ 9263091 w 11000451"/>
              <a:gd name="connsiteY239" fmla="*/ 118872 h 2807208"/>
              <a:gd name="connsiteX240" fmla="*/ 9290523 w 11000451"/>
              <a:gd name="connsiteY240" fmla="*/ 109728 h 2807208"/>
              <a:gd name="connsiteX241" fmla="*/ 9317955 w 11000451"/>
              <a:gd name="connsiteY241" fmla="*/ 82296 h 2807208"/>
              <a:gd name="connsiteX242" fmla="*/ 9345387 w 11000451"/>
              <a:gd name="connsiteY242" fmla="*/ 91440 h 2807208"/>
              <a:gd name="connsiteX243" fmla="*/ 9436827 w 11000451"/>
              <a:gd name="connsiteY243" fmla="*/ 109728 h 2807208"/>
              <a:gd name="connsiteX244" fmla="*/ 9500835 w 11000451"/>
              <a:gd name="connsiteY244" fmla="*/ 109728 h 2807208"/>
              <a:gd name="connsiteX245" fmla="*/ 9537411 w 11000451"/>
              <a:gd name="connsiteY245" fmla="*/ 100584 h 2807208"/>
              <a:gd name="connsiteX246" fmla="*/ 9592275 w 11000451"/>
              <a:gd name="connsiteY246" fmla="*/ 73152 h 2807208"/>
              <a:gd name="connsiteX247" fmla="*/ 9637995 w 11000451"/>
              <a:gd name="connsiteY247" fmla="*/ 82296 h 2807208"/>
              <a:gd name="connsiteX248" fmla="*/ 9729435 w 11000451"/>
              <a:gd name="connsiteY248" fmla="*/ 100584 h 2807208"/>
              <a:gd name="connsiteX249" fmla="*/ 9756867 w 11000451"/>
              <a:gd name="connsiteY249" fmla="*/ 128016 h 2807208"/>
              <a:gd name="connsiteX250" fmla="*/ 9766011 w 11000451"/>
              <a:gd name="connsiteY250" fmla="*/ 164592 h 2807208"/>
              <a:gd name="connsiteX251" fmla="*/ 9830019 w 11000451"/>
              <a:gd name="connsiteY251" fmla="*/ 155448 h 2807208"/>
              <a:gd name="connsiteX252" fmla="*/ 9866595 w 11000451"/>
              <a:gd name="connsiteY252" fmla="*/ 137160 h 2807208"/>
              <a:gd name="connsiteX253" fmla="*/ 9939747 w 11000451"/>
              <a:gd name="connsiteY253" fmla="*/ 118872 h 2807208"/>
              <a:gd name="connsiteX254" fmla="*/ 9967179 w 11000451"/>
              <a:gd name="connsiteY254" fmla="*/ 109728 h 2807208"/>
              <a:gd name="connsiteX255" fmla="*/ 9994611 w 11000451"/>
              <a:gd name="connsiteY255" fmla="*/ 91440 h 2807208"/>
              <a:gd name="connsiteX256" fmla="*/ 10022043 w 11000451"/>
              <a:gd name="connsiteY256" fmla="*/ 109728 h 2807208"/>
              <a:gd name="connsiteX257" fmla="*/ 10049475 w 11000451"/>
              <a:gd name="connsiteY257" fmla="*/ 100584 h 2807208"/>
              <a:gd name="connsiteX258" fmla="*/ 10067763 w 11000451"/>
              <a:gd name="connsiteY258" fmla="*/ 128016 h 2807208"/>
              <a:gd name="connsiteX259" fmla="*/ 10131771 w 11000451"/>
              <a:gd name="connsiteY259" fmla="*/ 137160 h 2807208"/>
              <a:gd name="connsiteX260" fmla="*/ 10204923 w 11000451"/>
              <a:gd name="connsiteY260" fmla="*/ 109728 h 2807208"/>
              <a:gd name="connsiteX261" fmla="*/ 10223211 w 11000451"/>
              <a:gd name="connsiteY261" fmla="*/ 73152 h 2807208"/>
              <a:gd name="connsiteX262" fmla="*/ 10232355 w 11000451"/>
              <a:gd name="connsiteY262" fmla="*/ 45720 h 2807208"/>
              <a:gd name="connsiteX263" fmla="*/ 10259787 w 11000451"/>
              <a:gd name="connsiteY263" fmla="*/ 27432 h 2807208"/>
              <a:gd name="connsiteX264" fmla="*/ 10323795 w 11000451"/>
              <a:gd name="connsiteY264" fmla="*/ 0 h 2807208"/>
              <a:gd name="connsiteX265" fmla="*/ 10342083 w 11000451"/>
              <a:gd name="connsiteY265" fmla="*/ 27432 h 2807208"/>
              <a:gd name="connsiteX266" fmla="*/ 10369515 w 11000451"/>
              <a:gd name="connsiteY266" fmla="*/ 82296 h 2807208"/>
              <a:gd name="connsiteX267" fmla="*/ 10396947 w 11000451"/>
              <a:gd name="connsiteY267" fmla="*/ 91440 h 2807208"/>
              <a:gd name="connsiteX268" fmla="*/ 10433523 w 11000451"/>
              <a:gd name="connsiteY268" fmla="*/ 118872 h 2807208"/>
              <a:gd name="connsiteX269" fmla="*/ 10460955 w 11000451"/>
              <a:gd name="connsiteY269" fmla="*/ 128016 h 2807208"/>
              <a:gd name="connsiteX270" fmla="*/ 10506675 w 11000451"/>
              <a:gd name="connsiteY270" fmla="*/ 45720 h 2807208"/>
              <a:gd name="connsiteX271" fmla="*/ 10552395 w 11000451"/>
              <a:gd name="connsiteY271" fmla="*/ 82296 h 2807208"/>
              <a:gd name="connsiteX272" fmla="*/ 10579827 w 11000451"/>
              <a:gd name="connsiteY272" fmla="*/ 100584 h 2807208"/>
              <a:gd name="connsiteX273" fmla="*/ 10616403 w 11000451"/>
              <a:gd name="connsiteY273" fmla="*/ 128016 h 2807208"/>
              <a:gd name="connsiteX274" fmla="*/ 10680411 w 11000451"/>
              <a:gd name="connsiteY274" fmla="*/ 118872 h 2807208"/>
              <a:gd name="connsiteX275" fmla="*/ 10799283 w 11000451"/>
              <a:gd name="connsiteY275" fmla="*/ 91440 h 2807208"/>
              <a:gd name="connsiteX276" fmla="*/ 10826715 w 11000451"/>
              <a:gd name="connsiteY276" fmla="*/ 82296 h 2807208"/>
              <a:gd name="connsiteX277" fmla="*/ 10845003 w 11000451"/>
              <a:gd name="connsiteY277" fmla="*/ 54864 h 2807208"/>
              <a:gd name="connsiteX278" fmla="*/ 10872435 w 11000451"/>
              <a:gd name="connsiteY278" fmla="*/ 64008 h 2807208"/>
              <a:gd name="connsiteX279" fmla="*/ 10927299 w 11000451"/>
              <a:gd name="connsiteY279" fmla="*/ 45720 h 2807208"/>
              <a:gd name="connsiteX280" fmla="*/ 10954731 w 11000451"/>
              <a:gd name="connsiteY280" fmla="*/ 36576 h 2807208"/>
              <a:gd name="connsiteX281" fmla="*/ 10982163 w 11000451"/>
              <a:gd name="connsiteY281" fmla="*/ 27432 h 2807208"/>
              <a:gd name="connsiteX282" fmla="*/ 11000451 w 11000451"/>
              <a:gd name="connsiteY282" fmla="*/ 18288 h 2807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Lst>
            <a:rect l="l" t="t" r="r" b="b"/>
            <a:pathLst>
              <a:path w="11000451" h="2807208">
                <a:moveTo>
                  <a:pt x="55083" y="2807208"/>
                </a:moveTo>
                <a:cubicBezTo>
                  <a:pt x="48987" y="2785872"/>
                  <a:pt x="46094" y="2763347"/>
                  <a:pt x="36795" y="2743200"/>
                </a:cubicBezTo>
                <a:cubicBezTo>
                  <a:pt x="22652" y="2712556"/>
                  <a:pt x="-32815" y="2667247"/>
                  <a:pt x="27651" y="2697480"/>
                </a:cubicBezTo>
                <a:cubicBezTo>
                  <a:pt x="37481" y="2702395"/>
                  <a:pt x="45939" y="2709672"/>
                  <a:pt x="55083" y="2715768"/>
                </a:cubicBezTo>
                <a:cubicBezTo>
                  <a:pt x="84064" y="2672296"/>
                  <a:pt x="69896" y="2698762"/>
                  <a:pt x="91659" y="2633472"/>
                </a:cubicBezTo>
                <a:lnTo>
                  <a:pt x="100803" y="2606040"/>
                </a:lnTo>
                <a:cubicBezTo>
                  <a:pt x="103851" y="2630424"/>
                  <a:pt x="95664" y="2659196"/>
                  <a:pt x="109947" y="2679192"/>
                </a:cubicBezTo>
                <a:cubicBezTo>
                  <a:pt x="119471" y="2692525"/>
                  <a:pt x="169046" y="2655032"/>
                  <a:pt x="173955" y="2651760"/>
                </a:cubicBezTo>
                <a:cubicBezTo>
                  <a:pt x="167859" y="2615184"/>
                  <a:pt x="167393" y="2577210"/>
                  <a:pt x="155667" y="2542032"/>
                </a:cubicBezTo>
                <a:cubicBezTo>
                  <a:pt x="152619" y="2532888"/>
                  <a:pt x="150834" y="2523221"/>
                  <a:pt x="146523" y="2514600"/>
                </a:cubicBezTo>
                <a:cubicBezTo>
                  <a:pt x="141608" y="2504770"/>
                  <a:pt x="134331" y="2496312"/>
                  <a:pt x="128235" y="2487168"/>
                </a:cubicBezTo>
                <a:lnTo>
                  <a:pt x="146523" y="2432304"/>
                </a:lnTo>
                <a:lnTo>
                  <a:pt x="155667" y="2404872"/>
                </a:lnTo>
                <a:cubicBezTo>
                  <a:pt x="161763" y="2414016"/>
                  <a:pt x="169040" y="2422474"/>
                  <a:pt x="173955" y="2432304"/>
                </a:cubicBezTo>
                <a:cubicBezTo>
                  <a:pt x="180514" y="2445422"/>
                  <a:pt x="189313" y="2484593"/>
                  <a:pt x="192243" y="2496312"/>
                </a:cubicBezTo>
                <a:cubicBezTo>
                  <a:pt x="257533" y="2474549"/>
                  <a:pt x="231067" y="2488717"/>
                  <a:pt x="274539" y="2459736"/>
                </a:cubicBezTo>
                <a:cubicBezTo>
                  <a:pt x="280635" y="2450592"/>
                  <a:pt x="292827" y="2443294"/>
                  <a:pt x="292827" y="2432304"/>
                </a:cubicBezTo>
                <a:cubicBezTo>
                  <a:pt x="292827" y="2397668"/>
                  <a:pt x="267954" y="2379999"/>
                  <a:pt x="247107" y="2359152"/>
                </a:cubicBezTo>
                <a:cubicBezTo>
                  <a:pt x="250155" y="2301240"/>
                  <a:pt x="234170" y="2239040"/>
                  <a:pt x="256251" y="2185416"/>
                </a:cubicBezTo>
                <a:cubicBezTo>
                  <a:pt x="263591" y="2167591"/>
                  <a:pt x="292827" y="2197608"/>
                  <a:pt x="311115" y="2203704"/>
                </a:cubicBezTo>
                <a:cubicBezTo>
                  <a:pt x="350469" y="2216822"/>
                  <a:pt x="329196" y="2210510"/>
                  <a:pt x="375123" y="2221992"/>
                </a:cubicBezTo>
                <a:cubicBezTo>
                  <a:pt x="384267" y="2218944"/>
                  <a:pt x="395739" y="2219664"/>
                  <a:pt x="402555" y="2212848"/>
                </a:cubicBezTo>
                <a:cubicBezTo>
                  <a:pt x="409371" y="2206032"/>
                  <a:pt x="409975" y="2194899"/>
                  <a:pt x="411699" y="2185416"/>
                </a:cubicBezTo>
                <a:cubicBezTo>
                  <a:pt x="416095" y="2161239"/>
                  <a:pt x="410863" y="2134720"/>
                  <a:pt x="420843" y="2112264"/>
                </a:cubicBezTo>
                <a:cubicBezTo>
                  <a:pt x="424758" y="2103456"/>
                  <a:pt x="439007" y="2105768"/>
                  <a:pt x="448275" y="2103120"/>
                </a:cubicBezTo>
                <a:cubicBezTo>
                  <a:pt x="460359" y="2099668"/>
                  <a:pt x="472659" y="2097024"/>
                  <a:pt x="484851" y="2093976"/>
                </a:cubicBezTo>
                <a:cubicBezTo>
                  <a:pt x="493995" y="2087880"/>
                  <a:pt x="510612" y="2086550"/>
                  <a:pt x="512283" y="2075688"/>
                </a:cubicBezTo>
                <a:cubicBezTo>
                  <a:pt x="520718" y="2020860"/>
                  <a:pt x="508502" y="1991194"/>
                  <a:pt x="493995" y="1947672"/>
                </a:cubicBezTo>
                <a:cubicBezTo>
                  <a:pt x="497043" y="1938528"/>
                  <a:pt x="503139" y="1929879"/>
                  <a:pt x="503139" y="1920240"/>
                </a:cubicBezTo>
                <a:lnTo>
                  <a:pt x="503139" y="1837944"/>
                </a:lnTo>
                <a:cubicBezTo>
                  <a:pt x="517181" y="1859008"/>
                  <a:pt x="519414" y="1874520"/>
                  <a:pt x="548859" y="1874520"/>
                </a:cubicBezTo>
                <a:cubicBezTo>
                  <a:pt x="558498" y="1874520"/>
                  <a:pt x="567147" y="1868424"/>
                  <a:pt x="576291" y="1865376"/>
                </a:cubicBezTo>
                <a:cubicBezTo>
                  <a:pt x="585435" y="1868424"/>
                  <a:pt x="594216" y="1876105"/>
                  <a:pt x="603723" y="1874520"/>
                </a:cubicBezTo>
                <a:cubicBezTo>
                  <a:pt x="629680" y="1870194"/>
                  <a:pt x="635678" y="1845318"/>
                  <a:pt x="649443" y="1828800"/>
                </a:cubicBezTo>
                <a:cubicBezTo>
                  <a:pt x="657722" y="1818866"/>
                  <a:pt x="667731" y="1810512"/>
                  <a:pt x="676875" y="1801368"/>
                </a:cubicBezTo>
                <a:cubicBezTo>
                  <a:pt x="673827" y="1786128"/>
                  <a:pt x="676352" y="1768580"/>
                  <a:pt x="667731" y="1755648"/>
                </a:cubicBezTo>
                <a:cubicBezTo>
                  <a:pt x="662384" y="1747628"/>
                  <a:pt x="642637" y="1755855"/>
                  <a:pt x="640299" y="1746504"/>
                </a:cubicBezTo>
                <a:cubicBezTo>
                  <a:pt x="637634" y="1735842"/>
                  <a:pt x="653135" y="1728614"/>
                  <a:pt x="658587" y="1719072"/>
                </a:cubicBezTo>
                <a:cubicBezTo>
                  <a:pt x="668149" y="1702338"/>
                  <a:pt x="680311" y="1669916"/>
                  <a:pt x="695163" y="1655064"/>
                </a:cubicBezTo>
                <a:cubicBezTo>
                  <a:pt x="702934" y="1647293"/>
                  <a:pt x="713451" y="1642872"/>
                  <a:pt x="722595" y="1636776"/>
                </a:cubicBezTo>
                <a:cubicBezTo>
                  <a:pt x="728691" y="1627632"/>
                  <a:pt x="730107" y="1611499"/>
                  <a:pt x="740883" y="1609344"/>
                </a:cubicBezTo>
                <a:cubicBezTo>
                  <a:pt x="751492" y="1607222"/>
                  <a:pt x="793001" y="1652318"/>
                  <a:pt x="795747" y="1655064"/>
                </a:cubicBezTo>
                <a:cubicBezTo>
                  <a:pt x="829275" y="1652016"/>
                  <a:pt x="865073" y="1658423"/>
                  <a:pt x="896331" y="1645920"/>
                </a:cubicBezTo>
                <a:cubicBezTo>
                  <a:pt x="905280" y="1642340"/>
                  <a:pt x="887187" y="1628127"/>
                  <a:pt x="887187" y="1618488"/>
                </a:cubicBezTo>
                <a:cubicBezTo>
                  <a:pt x="887187" y="1551363"/>
                  <a:pt x="893283" y="1484376"/>
                  <a:pt x="896331" y="1417320"/>
                </a:cubicBezTo>
                <a:cubicBezTo>
                  <a:pt x="935197" y="1422872"/>
                  <a:pt x="965498" y="1439593"/>
                  <a:pt x="996915" y="1408176"/>
                </a:cubicBezTo>
                <a:cubicBezTo>
                  <a:pt x="1012457" y="1392634"/>
                  <a:pt x="1033491" y="1353312"/>
                  <a:pt x="1033491" y="1353312"/>
                </a:cubicBezTo>
                <a:cubicBezTo>
                  <a:pt x="1036539" y="1362456"/>
                  <a:pt x="1034014" y="1376433"/>
                  <a:pt x="1042635" y="1380744"/>
                </a:cubicBezTo>
                <a:cubicBezTo>
                  <a:pt x="1065415" y="1392134"/>
                  <a:pt x="1094499" y="1339224"/>
                  <a:pt x="1097499" y="1335024"/>
                </a:cubicBezTo>
                <a:cubicBezTo>
                  <a:pt x="1103887" y="1326081"/>
                  <a:pt x="1108486" y="1315806"/>
                  <a:pt x="1115787" y="1307592"/>
                </a:cubicBezTo>
                <a:cubicBezTo>
                  <a:pt x="1199300" y="1213640"/>
                  <a:pt x="1147433" y="1287555"/>
                  <a:pt x="1188939" y="1225296"/>
                </a:cubicBezTo>
                <a:cubicBezTo>
                  <a:pt x="1191987" y="1194816"/>
                  <a:pt x="1189668" y="1163309"/>
                  <a:pt x="1198083" y="1133856"/>
                </a:cubicBezTo>
                <a:cubicBezTo>
                  <a:pt x="1200731" y="1124588"/>
                  <a:pt x="1204889" y="1151937"/>
                  <a:pt x="1207227" y="1161288"/>
                </a:cubicBezTo>
                <a:cubicBezTo>
                  <a:pt x="1210996" y="1176366"/>
                  <a:pt x="1210914" y="1192456"/>
                  <a:pt x="1216371" y="1207008"/>
                </a:cubicBezTo>
                <a:cubicBezTo>
                  <a:pt x="1220230" y="1217298"/>
                  <a:pt x="1230196" y="1224397"/>
                  <a:pt x="1234659" y="1234440"/>
                </a:cubicBezTo>
                <a:cubicBezTo>
                  <a:pt x="1266731" y="1306602"/>
                  <a:pt x="1231030" y="1274693"/>
                  <a:pt x="1280379" y="1307592"/>
                </a:cubicBezTo>
                <a:cubicBezTo>
                  <a:pt x="1289523" y="1301496"/>
                  <a:pt x="1300040" y="1297075"/>
                  <a:pt x="1307811" y="1289304"/>
                </a:cubicBezTo>
                <a:cubicBezTo>
                  <a:pt x="1335490" y="1261625"/>
                  <a:pt x="1333925" y="1256682"/>
                  <a:pt x="1344387" y="1225296"/>
                </a:cubicBezTo>
                <a:cubicBezTo>
                  <a:pt x="1282707" y="1163616"/>
                  <a:pt x="1297702" y="1194968"/>
                  <a:pt x="1280379" y="1143000"/>
                </a:cubicBezTo>
                <a:cubicBezTo>
                  <a:pt x="1296474" y="1094716"/>
                  <a:pt x="1284176" y="1123588"/>
                  <a:pt x="1326099" y="1060704"/>
                </a:cubicBezTo>
                <a:cubicBezTo>
                  <a:pt x="1332195" y="1051560"/>
                  <a:pt x="1335243" y="1039368"/>
                  <a:pt x="1344387" y="1033272"/>
                </a:cubicBezTo>
                <a:lnTo>
                  <a:pt x="1371819" y="1014984"/>
                </a:lnTo>
                <a:cubicBezTo>
                  <a:pt x="1377915" y="1024128"/>
                  <a:pt x="1385644" y="1032373"/>
                  <a:pt x="1390107" y="1042416"/>
                </a:cubicBezTo>
                <a:cubicBezTo>
                  <a:pt x="1397936" y="1060032"/>
                  <a:pt x="1390107" y="1091184"/>
                  <a:pt x="1408395" y="1097280"/>
                </a:cubicBezTo>
                <a:lnTo>
                  <a:pt x="1463259" y="1115568"/>
                </a:lnTo>
                <a:cubicBezTo>
                  <a:pt x="1520034" y="1101374"/>
                  <a:pt x="1535198" y="1107637"/>
                  <a:pt x="1572987" y="1069848"/>
                </a:cubicBezTo>
                <a:cubicBezTo>
                  <a:pt x="1580758" y="1062077"/>
                  <a:pt x="1585179" y="1051560"/>
                  <a:pt x="1591275" y="1042416"/>
                </a:cubicBezTo>
                <a:cubicBezTo>
                  <a:pt x="1588227" y="1030224"/>
                  <a:pt x="1585742" y="1017877"/>
                  <a:pt x="1582131" y="1005840"/>
                </a:cubicBezTo>
                <a:cubicBezTo>
                  <a:pt x="1576592" y="987376"/>
                  <a:pt x="1563843" y="950976"/>
                  <a:pt x="1563843" y="950976"/>
                </a:cubicBezTo>
                <a:cubicBezTo>
                  <a:pt x="1591785" y="867150"/>
                  <a:pt x="1564767" y="893680"/>
                  <a:pt x="1609563" y="923544"/>
                </a:cubicBezTo>
                <a:cubicBezTo>
                  <a:pt x="1617583" y="928891"/>
                  <a:pt x="1627851" y="929640"/>
                  <a:pt x="1636995" y="932688"/>
                </a:cubicBezTo>
                <a:cubicBezTo>
                  <a:pt x="1663968" y="914706"/>
                  <a:pt x="1669857" y="913370"/>
                  <a:pt x="1691859" y="886968"/>
                </a:cubicBezTo>
                <a:cubicBezTo>
                  <a:pt x="1698894" y="878525"/>
                  <a:pt x="1702376" y="867307"/>
                  <a:pt x="1710147" y="859536"/>
                </a:cubicBezTo>
                <a:cubicBezTo>
                  <a:pt x="1727873" y="841810"/>
                  <a:pt x="1742700" y="839541"/>
                  <a:pt x="1765011" y="832104"/>
                </a:cubicBezTo>
                <a:cubicBezTo>
                  <a:pt x="1768059" y="841248"/>
                  <a:pt x="1772265" y="850085"/>
                  <a:pt x="1774155" y="859536"/>
                </a:cubicBezTo>
                <a:cubicBezTo>
                  <a:pt x="1778382" y="880670"/>
                  <a:pt x="1769501" y="906987"/>
                  <a:pt x="1783299" y="923544"/>
                </a:cubicBezTo>
                <a:cubicBezTo>
                  <a:pt x="1791344" y="933198"/>
                  <a:pt x="1807683" y="917448"/>
                  <a:pt x="1819875" y="914400"/>
                </a:cubicBezTo>
                <a:cubicBezTo>
                  <a:pt x="1844109" y="890166"/>
                  <a:pt x="1876710" y="864738"/>
                  <a:pt x="1893027" y="832104"/>
                </a:cubicBezTo>
                <a:cubicBezTo>
                  <a:pt x="1900710" y="816739"/>
                  <a:pt x="1906920" y="782745"/>
                  <a:pt x="1911315" y="768096"/>
                </a:cubicBezTo>
                <a:cubicBezTo>
                  <a:pt x="1916854" y="749632"/>
                  <a:pt x="1915972" y="726863"/>
                  <a:pt x="1929603" y="713232"/>
                </a:cubicBezTo>
                <a:cubicBezTo>
                  <a:pt x="1964806" y="678029"/>
                  <a:pt x="1946275" y="692973"/>
                  <a:pt x="1984467" y="667512"/>
                </a:cubicBezTo>
                <a:cubicBezTo>
                  <a:pt x="1990563" y="676656"/>
                  <a:pt x="2000284" y="684236"/>
                  <a:pt x="2002755" y="694944"/>
                </a:cubicBezTo>
                <a:cubicBezTo>
                  <a:pt x="2009643" y="724792"/>
                  <a:pt x="1999223" y="758498"/>
                  <a:pt x="2011899" y="786384"/>
                </a:cubicBezTo>
                <a:cubicBezTo>
                  <a:pt x="2017099" y="797825"/>
                  <a:pt x="2036283" y="792480"/>
                  <a:pt x="2048475" y="795528"/>
                </a:cubicBezTo>
                <a:cubicBezTo>
                  <a:pt x="2076456" y="788533"/>
                  <a:pt x="2091434" y="789145"/>
                  <a:pt x="2112483" y="768096"/>
                </a:cubicBezTo>
                <a:cubicBezTo>
                  <a:pt x="2146219" y="734360"/>
                  <a:pt x="2113263" y="743192"/>
                  <a:pt x="2158203" y="713232"/>
                </a:cubicBezTo>
                <a:cubicBezTo>
                  <a:pt x="2166223" y="707885"/>
                  <a:pt x="2176491" y="707136"/>
                  <a:pt x="2185635" y="704088"/>
                </a:cubicBezTo>
                <a:cubicBezTo>
                  <a:pt x="2204001" y="676538"/>
                  <a:pt x="2208289" y="672564"/>
                  <a:pt x="2222211" y="640080"/>
                </a:cubicBezTo>
                <a:cubicBezTo>
                  <a:pt x="2226008" y="631221"/>
                  <a:pt x="2225334" y="620174"/>
                  <a:pt x="2231355" y="612648"/>
                </a:cubicBezTo>
                <a:cubicBezTo>
                  <a:pt x="2238220" y="604066"/>
                  <a:pt x="2249643" y="600456"/>
                  <a:pt x="2258787" y="594360"/>
                </a:cubicBezTo>
                <a:cubicBezTo>
                  <a:pt x="2267931" y="600456"/>
                  <a:pt x="2280394" y="603329"/>
                  <a:pt x="2286219" y="612648"/>
                </a:cubicBezTo>
                <a:cubicBezTo>
                  <a:pt x="2296436" y="628995"/>
                  <a:pt x="2298411" y="649224"/>
                  <a:pt x="2304507" y="667512"/>
                </a:cubicBezTo>
                <a:cubicBezTo>
                  <a:pt x="2307555" y="676656"/>
                  <a:pt x="2308304" y="686924"/>
                  <a:pt x="2313651" y="694944"/>
                </a:cubicBezTo>
                <a:cubicBezTo>
                  <a:pt x="2319747" y="704088"/>
                  <a:pt x="2327024" y="712546"/>
                  <a:pt x="2331939" y="722376"/>
                </a:cubicBezTo>
                <a:cubicBezTo>
                  <a:pt x="2345275" y="749048"/>
                  <a:pt x="2332246" y="757215"/>
                  <a:pt x="2368515" y="768096"/>
                </a:cubicBezTo>
                <a:cubicBezTo>
                  <a:pt x="2389159" y="774289"/>
                  <a:pt x="2411187" y="774192"/>
                  <a:pt x="2432523" y="777240"/>
                </a:cubicBezTo>
                <a:cubicBezTo>
                  <a:pt x="2441667" y="774192"/>
                  <a:pt x="2450604" y="770434"/>
                  <a:pt x="2459955" y="768096"/>
                </a:cubicBezTo>
                <a:cubicBezTo>
                  <a:pt x="2475033" y="764327"/>
                  <a:pt x="2491774" y="765903"/>
                  <a:pt x="2505675" y="758952"/>
                </a:cubicBezTo>
                <a:cubicBezTo>
                  <a:pt x="2517241" y="753169"/>
                  <a:pt x="2523963" y="740664"/>
                  <a:pt x="2533107" y="731520"/>
                </a:cubicBezTo>
                <a:cubicBezTo>
                  <a:pt x="2536155" y="719328"/>
                  <a:pt x="2543810" y="707414"/>
                  <a:pt x="2542251" y="694944"/>
                </a:cubicBezTo>
                <a:cubicBezTo>
                  <a:pt x="2540466" y="680665"/>
                  <a:pt x="2514256" y="643808"/>
                  <a:pt x="2505675" y="630936"/>
                </a:cubicBezTo>
                <a:cubicBezTo>
                  <a:pt x="2508723" y="612648"/>
                  <a:pt x="2514819" y="594612"/>
                  <a:pt x="2514819" y="576072"/>
                </a:cubicBezTo>
                <a:cubicBezTo>
                  <a:pt x="2514819" y="563505"/>
                  <a:pt x="2505675" y="552063"/>
                  <a:pt x="2505675" y="539496"/>
                </a:cubicBezTo>
                <a:cubicBezTo>
                  <a:pt x="2505675" y="539259"/>
                  <a:pt x="2519651" y="479800"/>
                  <a:pt x="2523963" y="475488"/>
                </a:cubicBezTo>
                <a:cubicBezTo>
                  <a:pt x="2530779" y="468672"/>
                  <a:pt x="2541888" y="467929"/>
                  <a:pt x="2551395" y="466344"/>
                </a:cubicBezTo>
                <a:cubicBezTo>
                  <a:pt x="2578620" y="461806"/>
                  <a:pt x="2606259" y="460248"/>
                  <a:pt x="2633691" y="457200"/>
                </a:cubicBezTo>
                <a:cubicBezTo>
                  <a:pt x="2639787" y="448056"/>
                  <a:pt x="2641203" y="431923"/>
                  <a:pt x="2651979" y="429768"/>
                </a:cubicBezTo>
                <a:cubicBezTo>
                  <a:pt x="2662755" y="427613"/>
                  <a:pt x="2672376" y="439613"/>
                  <a:pt x="2679411" y="448056"/>
                </a:cubicBezTo>
                <a:cubicBezTo>
                  <a:pt x="2680134" y="448924"/>
                  <a:pt x="2708261" y="510004"/>
                  <a:pt x="2715987" y="512064"/>
                </a:cubicBezTo>
                <a:cubicBezTo>
                  <a:pt x="2754386" y="522304"/>
                  <a:pt x="2795235" y="518160"/>
                  <a:pt x="2834859" y="521208"/>
                </a:cubicBezTo>
                <a:cubicBezTo>
                  <a:pt x="2856195" y="518160"/>
                  <a:pt x="2881625" y="524996"/>
                  <a:pt x="2898867" y="512064"/>
                </a:cubicBezTo>
                <a:cubicBezTo>
                  <a:pt x="2920862" y="495568"/>
                  <a:pt x="2903382" y="447827"/>
                  <a:pt x="2898867" y="429768"/>
                </a:cubicBezTo>
                <a:cubicBezTo>
                  <a:pt x="2908011" y="426720"/>
                  <a:pt x="2917678" y="424935"/>
                  <a:pt x="2926299" y="420624"/>
                </a:cubicBezTo>
                <a:cubicBezTo>
                  <a:pt x="2951760" y="407893"/>
                  <a:pt x="2960940" y="395127"/>
                  <a:pt x="2981163" y="374904"/>
                </a:cubicBezTo>
                <a:cubicBezTo>
                  <a:pt x="2984211" y="365760"/>
                  <a:pt x="2981358" y="351052"/>
                  <a:pt x="2990307" y="347472"/>
                </a:cubicBezTo>
                <a:cubicBezTo>
                  <a:pt x="2995526" y="345384"/>
                  <a:pt x="3046182" y="363049"/>
                  <a:pt x="3054315" y="365760"/>
                </a:cubicBezTo>
                <a:cubicBezTo>
                  <a:pt x="3064983" y="381762"/>
                  <a:pt x="3077175" y="407670"/>
                  <a:pt x="3100035" y="411480"/>
                </a:cubicBezTo>
                <a:cubicBezTo>
                  <a:pt x="3109542" y="413065"/>
                  <a:pt x="3118323" y="405384"/>
                  <a:pt x="3127467" y="402336"/>
                </a:cubicBezTo>
                <a:cubicBezTo>
                  <a:pt x="3136611" y="390144"/>
                  <a:pt x="3147338" y="378992"/>
                  <a:pt x="3154899" y="365760"/>
                </a:cubicBezTo>
                <a:cubicBezTo>
                  <a:pt x="3159681" y="357391"/>
                  <a:pt x="3154899" y="341376"/>
                  <a:pt x="3164043" y="338328"/>
                </a:cubicBezTo>
                <a:cubicBezTo>
                  <a:pt x="3178787" y="333413"/>
                  <a:pt x="3194523" y="344424"/>
                  <a:pt x="3209763" y="347472"/>
                </a:cubicBezTo>
                <a:cubicBezTo>
                  <a:pt x="3218907" y="344424"/>
                  <a:pt x="3228574" y="342639"/>
                  <a:pt x="3237195" y="338328"/>
                </a:cubicBezTo>
                <a:cubicBezTo>
                  <a:pt x="3262656" y="325597"/>
                  <a:pt x="3271836" y="312831"/>
                  <a:pt x="3292059" y="292608"/>
                </a:cubicBezTo>
                <a:lnTo>
                  <a:pt x="3346923" y="310896"/>
                </a:lnTo>
                <a:cubicBezTo>
                  <a:pt x="3374416" y="320060"/>
                  <a:pt x="3378152" y="318633"/>
                  <a:pt x="3401787" y="338328"/>
                </a:cubicBezTo>
                <a:cubicBezTo>
                  <a:pt x="3411721" y="346607"/>
                  <a:pt x="3420075" y="356616"/>
                  <a:pt x="3429219" y="365760"/>
                </a:cubicBezTo>
                <a:cubicBezTo>
                  <a:pt x="3432267" y="356616"/>
                  <a:pt x="3436473" y="347779"/>
                  <a:pt x="3438363" y="338328"/>
                </a:cubicBezTo>
                <a:cubicBezTo>
                  <a:pt x="3442590" y="317194"/>
                  <a:pt x="3434043" y="291150"/>
                  <a:pt x="3447507" y="274320"/>
                </a:cubicBezTo>
                <a:cubicBezTo>
                  <a:pt x="3454372" y="265738"/>
                  <a:pt x="3465795" y="286512"/>
                  <a:pt x="3474939" y="292608"/>
                </a:cubicBezTo>
                <a:cubicBezTo>
                  <a:pt x="3481035" y="304800"/>
                  <a:pt x="3483588" y="319545"/>
                  <a:pt x="3493227" y="329184"/>
                </a:cubicBezTo>
                <a:cubicBezTo>
                  <a:pt x="3525758" y="361715"/>
                  <a:pt x="3563194" y="343298"/>
                  <a:pt x="3602955" y="338328"/>
                </a:cubicBezTo>
                <a:cubicBezTo>
                  <a:pt x="3615147" y="326136"/>
                  <a:pt x="3626440" y="312973"/>
                  <a:pt x="3639531" y="301752"/>
                </a:cubicBezTo>
                <a:cubicBezTo>
                  <a:pt x="3647875" y="294600"/>
                  <a:pt x="3663488" y="293890"/>
                  <a:pt x="3666963" y="283464"/>
                </a:cubicBezTo>
                <a:cubicBezTo>
                  <a:pt x="3670937" y="271542"/>
                  <a:pt x="3652199" y="235648"/>
                  <a:pt x="3657819" y="246888"/>
                </a:cubicBezTo>
                <a:cubicBezTo>
                  <a:pt x="3699138" y="329526"/>
                  <a:pt x="3636469" y="297348"/>
                  <a:pt x="3758403" y="310896"/>
                </a:cubicBezTo>
                <a:cubicBezTo>
                  <a:pt x="3772445" y="331960"/>
                  <a:pt x="3774678" y="347472"/>
                  <a:pt x="3804123" y="347472"/>
                </a:cubicBezTo>
                <a:cubicBezTo>
                  <a:pt x="3816902" y="347472"/>
                  <a:pt x="3893967" y="321104"/>
                  <a:pt x="3895563" y="320040"/>
                </a:cubicBezTo>
                <a:cubicBezTo>
                  <a:pt x="3904707" y="313944"/>
                  <a:pt x="3912952" y="306215"/>
                  <a:pt x="3922995" y="301752"/>
                </a:cubicBezTo>
                <a:cubicBezTo>
                  <a:pt x="3940611" y="293923"/>
                  <a:pt x="3958844" y="286633"/>
                  <a:pt x="3977859" y="283464"/>
                </a:cubicBezTo>
                <a:cubicBezTo>
                  <a:pt x="3998931" y="279952"/>
                  <a:pt x="4037645" y="276431"/>
                  <a:pt x="4060155" y="265176"/>
                </a:cubicBezTo>
                <a:cubicBezTo>
                  <a:pt x="4069985" y="260261"/>
                  <a:pt x="4078443" y="252984"/>
                  <a:pt x="4087587" y="246888"/>
                </a:cubicBezTo>
                <a:cubicBezTo>
                  <a:pt x="4130766" y="255524"/>
                  <a:pt x="4150753" y="264796"/>
                  <a:pt x="4197315" y="246888"/>
                </a:cubicBezTo>
                <a:cubicBezTo>
                  <a:pt x="4217829" y="238998"/>
                  <a:pt x="4252179" y="210312"/>
                  <a:pt x="4252179" y="210312"/>
                </a:cubicBezTo>
                <a:cubicBezTo>
                  <a:pt x="4255190" y="212721"/>
                  <a:pt x="4317706" y="267971"/>
                  <a:pt x="4334475" y="265176"/>
                </a:cubicBezTo>
                <a:cubicBezTo>
                  <a:pt x="4345315" y="263369"/>
                  <a:pt x="4346667" y="246888"/>
                  <a:pt x="4352763" y="237744"/>
                </a:cubicBezTo>
                <a:cubicBezTo>
                  <a:pt x="4371572" y="256553"/>
                  <a:pt x="4395583" y="288275"/>
                  <a:pt x="4425915" y="292608"/>
                </a:cubicBezTo>
                <a:cubicBezTo>
                  <a:pt x="4435457" y="293971"/>
                  <a:pt x="4444203" y="286512"/>
                  <a:pt x="4453347" y="283464"/>
                </a:cubicBezTo>
                <a:cubicBezTo>
                  <a:pt x="4466784" y="229717"/>
                  <a:pt x="4450547" y="207233"/>
                  <a:pt x="4499067" y="201168"/>
                </a:cubicBezTo>
                <a:cubicBezTo>
                  <a:pt x="4538501" y="196239"/>
                  <a:pt x="4578315" y="195072"/>
                  <a:pt x="4617939" y="192024"/>
                </a:cubicBezTo>
                <a:cubicBezTo>
                  <a:pt x="4636227" y="185928"/>
                  <a:pt x="4654101" y="169061"/>
                  <a:pt x="4672803" y="173736"/>
                </a:cubicBezTo>
                <a:cubicBezTo>
                  <a:pt x="4751993" y="193533"/>
                  <a:pt x="4666261" y="169290"/>
                  <a:pt x="4745955" y="201168"/>
                </a:cubicBezTo>
                <a:cubicBezTo>
                  <a:pt x="4827567" y="233813"/>
                  <a:pt x="4775474" y="202559"/>
                  <a:pt x="4828251" y="237744"/>
                </a:cubicBezTo>
                <a:cubicBezTo>
                  <a:pt x="4834347" y="228600"/>
                  <a:pt x="4836113" y="213787"/>
                  <a:pt x="4846539" y="210312"/>
                </a:cubicBezTo>
                <a:cubicBezTo>
                  <a:pt x="4866221" y="203751"/>
                  <a:pt x="4896755" y="228549"/>
                  <a:pt x="4910547" y="237744"/>
                </a:cubicBezTo>
                <a:cubicBezTo>
                  <a:pt x="4938097" y="219378"/>
                  <a:pt x="4942071" y="215090"/>
                  <a:pt x="4974555" y="201168"/>
                </a:cubicBezTo>
                <a:cubicBezTo>
                  <a:pt x="4983414" y="197371"/>
                  <a:pt x="4992843" y="195072"/>
                  <a:pt x="5001987" y="192024"/>
                </a:cubicBezTo>
                <a:cubicBezTo>
                  <a:pt x="5010226" y="183785"/>
                  <a:pt x="5041574" y="148850"/>
                  <a:pt x="5056851" y="146304"/>
                </a:cubicBezTo>
                <a:cubicBezTo>
                  <a:pt x="5066358" y="144719"/>
                  <a:pt x="5075139" y="152400"/>
                  <a:pt x="5084283" y="155448"/>
                </a:cubicBezTo>
                <a:cubicBezTo>
                  <a:pt x="5106270" y="173037"/>
                  <a:pt x="5131960" y="195755"/>
                  <a:pt x="5157435" y="210312"/>
                </a:cubicBezTo>
                <a:cubicBezTo>
                  <a:pt x="5169270" y="217075"/>
                  <a:pt x="5181819" y="222504"/>
                  <a:pt x="5194011" y="228600"/>
                </a:cubicBezTo>
                <a:cubicBezTo>
                  <a:pt x="5204797" y="221409"/>
                  <a:pt x="5232650" y="199365"/>
                  <a:pt x="5248875" y="201168"/>
                </a:cubicBezTo>
                <a:cubicBezTo>
                  <a:pt x="5268034" y="203297"/>
                  <a:pt x="5303739" y="219456"/>
                  <a:pt x="5303739" y="219456"/>
                </a:cubicBezTo>
                <a:cubicBezTo>
                  <a:pt x="5340315" y="216408"/>
                  <a:pt x="5379260" y="223615"/>
                  <a:pt x="5413467" y="210312"/>
                </a:cubicBezTo>
                <a:cubicBezTo>
                  <a:pt x="5437572" y="200938"/>
                  <a:pt x="5443795" y="163627"/>
                  <a:pt x="5468331" y="155448"/>
                </a:cubicBezTo>
                <a:cubicBezTo>
                  <a:pt x="5506189" y="142829"/>
                  <a:pt x="5487743" y="151651"/>
                  <a:pt x="5523195" y="128016"/>
                </a:cubicBezTo>
                <a:cubicBezTo>
                  <a:pt x="5532339" y="134112"/>
                  <a:pt x="5542856" y="138533"/>
                  <a:pt x="5550627" y="146304"/>
                </a:cubicBezTo>
                <a:cubicBezTo>
                  <a:pt x="5565479" y="161156"/>
                  <a:pt x="5577641" y="193578"/>
                  <a:pt x="5587203" y="210312"/>
                </a:cubicBezTo>
                <a:cubicBezTo>
                  <a:pt x="5592655" y="219854"/>
                  <a:pt x="5599395" y="228600"/>
                  <a:pt x="5605491" y="237744"/>
                </a:cubicBezTo>
                <a:cubicBezTo>
                  <a:pt x="5662525" y="199721"/>
                  <a:pt x="5603568" y="228600"/>
                  <a:pt x="5660355" y="228600"/>
                </a:cubicBezTo>
                <a:cubicBezTo>
                  <a:pt x="5690987" y="228600"/>
                  <a:pt x="5721315" y="222504"/>
                  <a:pt x="5751795" y="219456"/>
                </a:cubicBezTo>
                <a:cubicBezTo>
                  <a:pt x="5767202" y="211752"/>
                  <a:pt x="5805027" y="189534"/>
                  <a:pt x="5824947" y="192024"/>
                </a:cubicBezTo>
                <a:cubicBezTo>
                  <a:pt x="5838473" y="193715"/>
                  <a:pt x="5849331" y="204216"/>
                  <a:pt x="5861523" y="210312"/>
                </a:cubicBezTo>
                <a:cubicBezTo>
                  <a:pt x="5895010" y="199150"/>
                  <a:pt x="5896458" y="204450"/>
                  <a:pt x="5916387" y="164592"/>
                </a:cubicBezTo>
                <a:cubicBezTo>
                  <a:pt x="5925008" y="147350"/>
                  <a:pt x="5934675" y="109728"/>
                  <a:pt x="5934675" y="109728"/>
                </a:cubicBezTo>
                <a:cubicBezTo>
                  <a:pt x="5937723" y="118872"/>
                  <a:pt x="5935976" y="131558"/>
                  <a:pt x="5943819" y="137160"/>
                </a:cubicBezTo>
                <a:cubicBezTo>
                  <a:pt x="5959506" y="148365"/>
                  <a:pt x="5998683" y="155448"/>
                  <a:pt x="5998683" y="155448"/>
                </a:cubicBezTo>
                <a:cubicBezTo>
                  <a:pt x="6018906" y="175671"/>
                  <a:pt x="6028086" y="188437"/>
                  <a:pt x="6053547" y="201168"/>
                </a:cubicBezTo>
                <a:cubicBezTo>
                  <a:pt x="6073155" y="210972"/>
                  <a:pt x="6107918" y="215282"/>
                  <a:pt x="6126699" y="219456"/>
                </a:cubicBezTo>
                <a:cubicBezTo>
                  <a:pt x="6138967" y="222182"/>
                  <a:pt x="6151191" y="225148"/>
                  <a:pt x="6163275" y="228600"/>
                </a:cubicBezTo>
                <a:cubicBezTo>
                  <a:pt x="6172543" y="231248"/>
                  <a:pt x="6181256" y="235854"/>
                  <a:pt x="6190707" y="237744"/>
                </a:cubicBezTo>
                <a:cubicBezTo>
                  <a:pt x="6211841" y="241971"/>
                  <a:pt x="6233379" y="243840"/>
                  <a:pt x="6254715" y="246888"/>
                </a:cubicBezTo>
                <a:cubicBezTo>
                  <a:pt x="6302615" y="262855"/>
                  <a:pt x="6312615" y="270260"/>
                  <a:pt x="6382731" y="246888"/>
                </a:cubicBezTo>
                <a:cubicBezTo>
                  <a:pt x="6401737" y="240553"/>
                  <a:pt x="6425895" y="200431"/>
                  <a:pt x="6437595" y="182880"/>
                </a:cubicBezTo>
                <a:cubicBezTo>
                  <a:pt x="6440643" y="170688"/>
                  <a:pt x="6437853" y="155190"/>
                  <a:pt x="6446739" y="146304"/>
                </a:cubicBezTo>
                <a:cubicBezTo>
                  <a:pt x="6455625" y="137418"/>
                  <a:pt x="6470845" y="138719"/>
                  <a:pt x="6483315" y="137160"/>
                </a:cubicBezTo>
                <a:cubicBezTo>
                  <a:pt x="6519734" y="132608"/>
                  <a:pt x="6556542" y="131858"/>
                  <a:pt x="6593043" y="128016"/>
                </a:cubicBezTo>
                <a:cubicBezTo>
                  <a:pt x="6614477" y="125760"/>
                  <a:pt x="6635715" y="121920"/>
                  <a:pt x="6657051" y="118872"/>
                </a:cubicBezTo>
                <a:cubicBezTo>
                  <a:pt x="6664989" y="106964"/>
                  <a:pt x="6678680" y="74266"/>
                  <a:pt x="6702771" y="82296"/>
                </a:cubicBezTo>
                <a:cubicBezTo>
                  <a:pt x="6715039" y="86385"/>
                  <a:pt x="6718050" y="105309"/>
                  <a:pt x="6730203" y="109728"/>
                </a:cubicBezTo>
                <a:cubicBezTo>
                  <a:pt x="6753297" y="118126"/>
                  <a:pt x="6778971" y="115824"/>
                  <a:pt x="6803355" y="118872"/>
                </a:cubicBezTo>
                <a:cubicBezTo>
                  <a:pt x="6890891" y="89693"/>
                  <a:pt x="6830900" y="91515"/>
                  <a:pt x="6885651" y="128016"/>
                </a:cubicBezTo>
                <a:cubicBezTo>
                  <a:pt x="6893671" y="133363"/>
                  <a:pt x="6903939" y="134112"/>
                  <a:pt x="6913083" y="137160"/>
                </a:cubicBezTo>
                <a:cubicBezTo>
                  <a:pt x="6925275" y="134112"/>
                  <a:pt x="6937092" y="128016"/>
                  <a:pt x="6949659" y="128016"/>
                </a:cubicBezTo>
                <a:cubicBezTo>
                  <a:pt x="6959298" y="128016"/>
                  <a:pt x="6967682" y="135069"/>
                  <a:pt x="6977091" y="137160"/>
                </a:cubicBezTo>
                <a:cubicBezTo>
                  <a:pt x="6995190" y="141182"/>
                  <a:pt x="7013775" y="142668"/>
                  <a:pt x="7031955" y="146304"/>
                </a:cubicBezTo>
                <a:cubicBezTo>
                  <a:pt x="7139740" y="167861"/>
                  <a:pt x="6969827" y="141347"/>
                  <a:pt x="7132539" y="164592"/>
                </a:cubicBezTo>
                <a:cubicBezTo>
                  <a:pt x="7144731" y="158496"/>
                  <a:pt x="7156586" y="151674"/>
                  <a:pt x="7169115" y="146304"/>
                </a:cubicBezTo>
                <a:cubicBezTo>
                  <a:pt x="7177974" y="142507"/>
                  <a:pt x="7189731" y="143976"/>
                  <a:pt x="7196547" y="137160"/>
                </a:cubicBezTo>
                <a:cubicBezTo>
                  <a:pt x="7203363" y="130344"/>
                  <a:pt x="7199670" y="117254"/>
                  <a:pt x="7205691" y="109728"/>
                </a:cubicBezTo>
                <a:cubicBezTo>
                  <a:pt x="7218583" y="93614"/>
                  <a:pt x="7242484" y="88320"/>
                  <a:pt x="7260555" y="82296"/>
                </a:cubicBezTo>
                <a:cubicBezTo>
                  <a:pt x="7269699" y="91440"/>
                  <a:pt x="7279708" y="99794"/>
                  <a:pt x="7287987" y="109728"/>
                </a:cubicBezTo>
                <a:cubicBezTo>
                  <a:pt x="7295022" y="118171"/>
                  <a:pt x="7296956" y="131335"/>
                  <a:pt x="7306275" y="137160"/>
                </a:cubicBezTo>
                <a:cubicBezTo>
                  <a:pt x="7322622" y="147377"/>
                  <a:pt x="7361139" y="155448"/>
                  <a:pt x="7361139" y="155448"/>
                </a:cubicBezTo>
                <a:cubicBezTo>
                  <a:pt x="7415033" y="137483"/>
                  <a:pt x="7361880" y="158414"/>
                  <a:pt x="7425147" y="118872"/>
                </a:cubicBezTo>
                <a:cubicBezTo>
                  <a:pt x="7436706" y="111648"/>
                  <a:pt x="7449888" y="107347"/>
                  <a:pt x="7461723" y="100584"/>
                </a:cubicBezTo>
                <a:cubicBezTo>
                  <a:pt x="7471265" y="95132"/>
                  <a:pt x="7480011" y="88392"/>
                  <a:pt x="7489155" y="82296"/>
                </a:cubicBezTo>
                <a:cubicBezTo>
                  <a:pt x="7498299" y="85344"/>
                  <a:pt x="7509061" y="85419"/>
                  <a:pt x="7516587" y="91440"/>
                </a:cubicBezTo>
                <a:cubicBezTo>
                  <a:pt x="7539011" y="109379"/>
                  <a:pt x="7539062" y="139808"/>
                  <a:pt x="7544019" y="164592"/>
                </a:cubicBezTo>
                <a:cubicBezTo>
                  <a:pt x="7564200" y="137684"/>
                  <a:pt x="7573411" y="121811"/>
                  <a:pt x="7598883" y="100584"/>
                </a:cubicBezTo>
                <a:cubicBezTo>
                  <a:pt x="7607326" y="93549"/>
                  <a:pt x="7617171" y="88392"/>
                  <a:pt x="7626315" y="82296"/>
                </a:cubicBezTo>
                <a:cubicBezTo>
                  <a:pt x="7693101" y="104558"/>
                  <a:pt x="7662477" y="95909"/>
                  <a:pt x="7717755" y="109728"/>
                </a:cubicBezTo>
                <a:cubicBezTo>
                  <a:pt x="7722607" y="109243"/>
                  <a:pt x="7810399" y="87871"/>
                  <a:pt x="7836627" y="109728"/>
                </a:cubicBezTo>
                <a:cubicBezTo>
                  <a:pt x="7848335" y="119484"/>
                  <a:pt x="7855201" y="133903"/>
                  <a:pt x="7864059" y="146304"/>
                </a:cubicBezTo>
                <a:cubicBezTo>
                  <a:pt x="7870447" y="155247"/>
                  <a:pt x="7876251" y="164592"/>
                  <a:pt x="7882347" y="173736"/>
                </a:cubicBezTo>
                <a:cubicBezTo>
                  <a:pt x="7951298" y="150752"/>
                  <a:pt x="7868981" y="184429"/>
                  <a:pt x="7928067" y="137160"/>
                </a:cubicBezTo>
                <a:cubicBezTo>
                  <a:pt x="7939915" y="127682"/>
                  <a:pt x="8009802" y="118966"/>
                  <a:pt x="8010363" y="118872"/>
                </a:cubicBezTo>
                <a:cubicBezTo>
                  <a:pt x="8019507" y="121920"/>
                  <a:pt x="8028156" y="128016"/>
                  <a:pt x="8037795" y="128016"/>
                </a:cubicBezTo>
                <a:cubicBezTo>
                  <a:pt x="8053337" y="128016"/>
                  <a:pt x="8068343" y="122243"/>
                  <a:pt x="8083515" y="118872"/>
                </a:cubicBezTo>
                <a:cubicBezTo>
                  <a:pt x="8199736" y="93045"/>
                  <a:pt x="8027918" y="128163"/>
                  <a:pt x="8165811" y="100584"/>
                </a:cubicBezTo>
                <a:cubicBezTo>
                  <a:pt x="8174955" y="94488"/>
                  <a:pt x="8182817" y="85771"/>
                  <a:pt x="8193243" y="82296"/>
                </a:cubicBezTo>
                <a:cubicBezTo>
                  <a:pt x="8210832" y="76433"/>
                  <a:pt x="8234030" y="85218"/>
                  <a:pt x="8248107" y="73152"/>
                </a:cubicBezTo>
                <a:cubicBezTo>
                  <a:pt x="8259907" y="63038"/>
                  <a:pt x="8254203" y="42672"/>
                  <a:pt x="8257251" y="27432"/>
                </a:cubicBezTo>
                <a:cubicBezTo>
                  <a:pt x="8376020" y="51186"/>
                  <a:pt x="8228391" y="18774"/>
                  <a:pt x="8348691" y="54864"/>
                </a:cubicBezTo>
                <a:cubicBezTo>
                  <a:pt x="8363577" y="59330"/>
                  <a:pt x="8379239" y="60637"/>
                  <a:pt x="8394411" y="64008"/>
                </a:cubicBezTo>
                <a:cubicBezTo>
                  <a:pt x="8510632" y="89835"/>
                  <a:pt x="8338814" y="54717"/>
                  <a:pt x="8476707" y="82296"/>
                </a:cubicBezTo>
                <a:lnTo>
                  <a:pt x="8559003" y="137160"/>
                </a:lnTo>
                <a:cubicBezTo>
                  <a:pt x="8568147" y="143256"/>
                  <a:pt x="8575556" y="153894"/>
                  <a:pt x="8586435" y="155448"/>
                </a:cubicBezTo>
                <a:lnTo>
                  <a:pt x="8650443" y="164592"/>
                </a:lnTo>
                <a:cubicBezTo>
                  <a:pt x="8662162" y="161662"/>
                  <a:pt x="8701333" y="152863"/>
                  <a:pt x="8714451" y="146304"/>
                </a:cubicBezTo>
                <a:cubicBezTo>
                  <a:pt x="8724281" y="141389"/>
                  <a:pt x="8732739" y="134112"/>
                  <a:pt x="8741883" y="128016"/>
                </a:cubicBezTo>
                <a:cubicBezTo>
                  <a:pt x="8747979" y="118872"/>
                  <a:pt x="8752400" y="108355"/>
                  <a:pt x="8760171" y="100584"/>
                </a:cubicBezTo>
                <a:cubicBezTo>
                  <a:pt x="8767942" y="92813"/>
                  <a:pt x="8780738" y="90878"/>
                  <a:pt x="8787603" y="82296"/>
                </a:cubicBezTo>
                <a:cubicBezTo>
                  <a:pt x="8832451" y="26235"/>
                  <a:pt x="8743728" y="81373"/>
                  <a:pt x="8833323" y="36576"/>
                </a:cubicBezTo>
                <a:cubicBezTo>
                  <a:pt x="8860755" y="39624"/>
                  <a:pt x="8889680" y="36288"/>
                  <a:pt x="8915619" y="45720"/>
                </a:cubicBezTo>
                <a:cubicBezTo>
                  <a:pt x="8925947" y="49476"/>
                  <a:pt x="8925325" y="66287"/>
                  <a:pt x="8933907" y="73152"/>
                </a:cubicBezTo>
                <a:cubicBezTo>
                  <a:pt x="8941433" y="79173"/>
                  <a:pt x="8952071" y="79648"/>
                  <a:pt x="8961339" y="82296"/>
                </a:cubicBezTo>
                <a:cubicBezTo>
                  <a:pt x="9018339" y="98582"/>
                  <a:pt x="9076347" y="103203"/>
                  <a:pt x="9135075" y="109728"/>
                </a:cubicBezTo>
                <a:cubicBezTo>
                  <a:pt x="9147267" y="112776"/>
                  <a:pt x="9159614" y="115261"/>
                  <a:pt x="9171651" y="118872"/>
                </a:cubicBezTo>
                <a:cubicBezTo>
                  <a:pt x="9190115" y="124411"/>
                  <a:pt x="9226515" y="137160"/>
                  <a:pt x="9226515" y="137160"/>
                </a:cubicBezTo>
                <a:cubicBezTo>
                  <a:pt x="9238707" y="131064"/>
                  <a:pt x="9250562" y="124242"/>
                  <a:pt x="9263091" y="118872"/>
                </a:cubicBezTo>
                <a:cubicBezTo>
                  <a:pt x="9271950" y="115075"/>
                  <a:pt x="9282503" y="115075"/>
                  <a:pt x="9290523" y="109728"/>
                </a:cubicBezTo>
                <a:cubicBezTo>
                  <a:pt x="9301283" y="102555"/>
                  <a:pt x="9308811" y="91440"/>
                  <a:pt x="9317955" y="82296"/>
                </a:cubicBezTo>
                <a:cubicBezTo>
                  <a:pt x="9327099" y="85344"/>
                  <a:pt x="9335995" y="89273"/>
                  <a:pt x="9345387" y="91440"/>
                </a:cubicBezTo>
                <a:cubicBezTo>
                  <a:pt x="9375675" y="98429"/>
                  <a:pt x="9436827" y="109728"/>
                  <a:pt x="9436827" y="109728"/>
                </a:cubicBezTo>
                <a:cubicBezTo>
                  <a:pt x="9502600" y="87804"/>
                  <a:pt x="9420463" y="109728"/>
                  <a:pt x="9500835" y="109728"/>
                </a:cubicBezTo>
                <a:cubicBezTo>
                  <a:pt x="9513402" y="109728"/>
                  <a:pt x="9525219" y="103632"/>
                  <a:pt x="9537411" y="100584"/>
                </a:cubicBezTo>
                <a:cubicBezTo>
                  <a:pt x="9551281" y="91338"/>
                  <a:pt x="9573346" y="73152"/>
                  <a:pt x="9592275" y="73152"/>
                </a:cubicBezTo>
                <a:cubicBezTo>
                  <a:pt x="9607817" y="73152"/>
                  <a:pt x="9622704" y="79516"/>
                  <a:pt x="9637995" y="82296"/>
                </a:cubicBezTo>
                <a:cubicBezTo>
                  <a:pt x="9720202" y="97243"/>
                  <a:pt x="9664741" y="84410"/>
                  <a:pt x="9729435" y="100584"/>
                </a:cubicBezTo>
                <a:cubicBezTo>
                  <a:pt x="9738579" y="109728"/>
                  <a:pt x="9750451" y="116788"/>
                  <a:pt x="9756867" y="128016"/>
                </a:cubicBezTo>
                <a:cubicBezTo>
                  <a:pt x="9763102" y="138927"/>
                  <a:pt x="9754244" y="160179"/>
                  <a:pt x="9766011" y="164592"/>
                </a:cubicBezTo>
                <a:cubicBezTo>
                  <a:pt x="9786191" y="172160"/>
                  <a:pt x="9808683" y="158496"/>
                  <a:pt x="9830019" y="155448"/>
                </a:cubicBezTo>
                <a:cubicBezTo>
                  <a:pt x="9842211" y="149352"/>
                  <a:pt x="9853663" y="141471"/>
                  <a:pt x="9866595" y="137160"/>
                </a:cubicBezTo>
                <a:cubicBezTo>
                  <a:pt x="9890440" y="129212"/>
                  <a:pt x="9915902" y="126820"/>
                  <a:pt x="9939747" y="118872"/>
                </a:cubicBezTo>
                <a:cubicBezTo>
                  <a:pt x="9948891" y="115824"/>
                  <a:pt x="9958558" y="114039"/>
                  <a:pt x="9967179" y="109728"/>
                </a:cubicBezTo>
                <a:cubicBezTo>
                  <a:pt x="9977009" y="104813"/>
                  <a:pt x="9985467" y="97536"/>
                  <a:pt x="9994611" y="91440"/>
                </a:cubicBezTo>
                <a:cubicBezTo>
                  <a:pt x="10003755" y="97536"/>
                  <a:pt x="10011203" y="107921"/>
                  <a:pt x="10022043" y="109728"/>
                </a:cubicBezTo>
                <a:cubicBezTo>
                  <a:pt x="10031550" y="111313"/>
                  <a:pt x="10040526" y="97004"/>
                  <a:pt x="10049475" y="100584"/>
                </a:cubicBezTo>
                <a:cubicBezTo>
                  <a:pt x="10059679" y="104665"/>
                  <a:pt x="10057720" y="123553"/>
                  <a:pt x="10067763" y="128016"/>
                </a:cubicBezTo>
                <a:cubicBezTo>
                  <a:pt x="10087458" y="136769"/>
                  <a:pt x="10110435" y="134112"/>
                  <a:pt x="10131771" y="137160"/>
                </a:cubicBezTo>
                <a:cubicBezTo>
                  <a:pt x="10157823" y="131950"/>
                  <a:pt x="10186087" y="132332"/>
                  <a:pt x="10204923" y="109728"/>
                </a:cubicBezTo>
                <a:cubicBezTo>
                  <a:pt x="10213649" y="99256"/>
                  <a:pt x="10217841" y="85681"/>
                  <a:pt x="10223211" y="73152"/>
                </a:cubicBezTo>
                <a:cubicBezTo>
                  <a:pt x="10227008" y="64293"/>
                  <a:pt x="10226334" y="53246"/>
                  <a:pt x="10232355" y="45720"/>
                </a:cubicBezTo>
                <a:cubicBezTo>
                  <a:pt x="10239220" y="37138"/>
                  <a:pt x="10250245" y="32884"/>
                  <a:pt x="10259787" y="27432"/>
                </a:cubicBezTo>
                <a:cubicBezTo>
                  <a:pt x="10291425" y="9353"/>
                  <a:pt x="10293019" y="10259"/>
                  <a:pt x="10323795" y="0"/>
                </a:cubicBezTo>
                <a:cubicBezTo>
                  <a:pt x="10329891" y="9144"/>
                  <a:pt x="10337168" y="17602"/>
                  <a:pt x="10342083" y="27432"/>
                </a:cubicBezTo>
                <a:cubicBezTo>
                  <a:pt x="10353126" y="49519"/>
                  <a:pt x="10347677" y="64826"/>
                  <a:pt x="10369515" y="82296"/>
                </a:cubicBezTo>
                <a:cubicBezTo>
                  <a:pt x="10377041" y="88317"/>
                  <a:pt x="10387803" y="88392"/>
                  <a:pt x="10396947" y="91440"/>
                </a:cubicBezTo>
                <a:cubicBezTo>
                  <a:pt x="10409139" y="100584"/>
                  <a:pt x="10420291" y="111311"/>
                  <a:pt x="10433523" y="118872"/>
                </a:cubicBezTo>
                <a:cubicBezTo>
                  <a:pt x="10441892" y="123654"/>
                  <a:pt x="10452935" y="133363"/>
                  <a:pt x="10460955" y="128016"/>
                </a:cubicBezTo>
                <a:cubicBezTo>
                  <a:pt x="10469566" y="122275"/>
                  <a:pt x="10500252" y="58565"/>
                  <a:pt x="10506675" y="45720"/>
                </a:cubicBezTo>
                <a:cubicBezTo>
                  <a:pt x="10560079" y="63521"/>
                  <a:pt x="10511035" y="40936"/>
                  <a:pt x="10552395" y="82296"/>
                </a:cubicBezTo>
                <a:cubicBezTo>
                  <a:pt x="10560166" y="90067"/>
                  <a:pt x="10570884" y="94196"/>
                  <a:pt x="10579827" y="100584"/>
                </a:cubicBezTo>
                <a:cubicBezTo>
                  <a:pt x="10592228" y="109442"/>
                  <a:pt x="10604211" y="118872"/>
                  <a:pt x="10616403" y="128016"/>
                </a:cubicBezTo>
                <a:cubicBezTo>
                  <a:pt x="10637739" y="124968"/>
                  <a:pt x="10659410" y="123718"/>
                  <a:pt x="10680411" y="118872"/>
                </a:cubicBezTo>
                <a:cubicBezTo>
                  <a:pt x="10843584" y="81217"/>
                  <a:pt x="10617958" y="117344"/>
                  <a:pt x="10799283" y="91440"/>
                </a:cubicBezTo>
                <a:cubicBezTo>
                  <a:pt x="10808427" y="88392"/>
                  <a:pt x="10819189" y="88317"/>
                  <a:pt x="10826715" y="82296"/>
                </a:cubicBezTo>
                <a:cubicBezTo>
                  <a:pt x="10835297" y="75431"/>
                  <a:pt x="10834799" y="58945"/>
                  <a:pt x="10845003" y="54864"/>
                </a:cubicBezTo>
                <a:cubicBezTo>
                  <a:pt x="10853952" y="51284"/>
                  <a:pt x="10863291" y="60960"/>
                  <a:pt x="10872435" y="64008"/>
                </a:cubicBezTo>
                <a:lnTo>
                  <a:pt x="10927299" y="45720"/>
                </a:lnTo>
                <a:lnTo>
                  <a:pt x="10954731" y="36576"/>
                </a:lnTo>
                <a:cubicBezTo>
                  <a:pt x="10963875" y="33528"/>
                  <a:pt x="10973542" y="31743"/>
                  <a:pt x="10982163" y="27432"/>
                </a:cubicBezTo>
                <a:lnTo>
                  <a:pt x="11000451" y="18288"/>
                </a:lnTo>
              </a:path>
            </a:pathLst>
          </a:custGeom>
          <a:noFill/>
          <a:ln>
            <a:solidFill>
              <a:srgbClr val="FFD5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2326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2"/>
                                        </p:tgtEl>
                                        <p:attrNameLst>
                                          <p:attrName>style.visibility</p:attrName>
                                        </p:attrNameLst>
                                      </p:cBhvr>
                                      <p:to>
                                        <p:strVal val="visible"/>
                                      </p:to>
                                    </p:set>
                                    <p:animEffect transition="in" filter="wipe(down)">
                                      <p:cBhvr>
                                        <p:cTn id="12" dur="3000"/>
                                        <p:tgtEl>
                                          <p:spTgt spid="8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down)">
                                      <p:cBhvr>
                                        <p:cTn id="17" dur="20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34"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at a table with laptops&#10;&#10;Description automatically generated">
            <a:extLst>
              <a:ext uri="{FF2B5EF4-FFF2-40B4-BE49-F238E27FC236}">
                <a16:creationId xmlns:a16="http://schemas.microsoft.com/office/drawing/2014/main" id="{76E3D338-97F7-507A-A188-CCC72C02CE84}"/>
              </a:ext>
            </a:extLst>
          </p:cNvPr>
          <p:cNvPicPr>
            <a:picLocks noChangeAspect="1"/>
          </p:cNvPicPr>
          <p:nvPr/>
        </p:nvPicPr>
        <p:blipFill rotWithShape="1">
          <a:blip r:embed="rId5">
            <a:alphaModFix amt="30000"/>
          </a:blip>
          <a:srcRect b="2078"/>
          <a:stretch/>
        </p:blipFill>
        <p:spPr>
          <a:xfrm>
            <a:off x="0" y="194195"/>
            <a:ext cx="12192000" cy="6709525"/>
          </a:xfrm>
          <a:prstGeom prst="rect">
            <a:avLst/>
          </a:prstGeom>
        </p:spPr>
      </p:pic>
      <p:sp>
        <p:nvSpPr>
          <p:cNvPr id="2" name="Rectangle 1">
            <a:extLst>
              <a:ext uri="{FF2B5EF4-FFF2-40B4-BE49-F238E27FC236}">
                <a16:creationId xmlns:a16="http://schemas.microsoft.com/office/drawing/2014/main" id="{AD023EED-F641-FFBC-F8EB-540C74FB6447}"/>
              </a:ext>
            </a:extLst>
          </p:cNvPr>
          <p:cNvSpPr/>
          <p:nvPr/>
        </p:nvSpPr>
        <p:spPr>
          <a:xfrm>
            <a:off x="1" y="194195"/>
            <a:ext cx="12191999" cy="6673755"/>
          </a:xfrm>
          <a:prstGeom prst="rect">
            <a:avLst/>
          </a:prstGeom>
          <a:gradFill flip="none" rotWithShape="1">
            <a:gsLst>
              <a:gs pos="0">
                <a:schemeClr val="tx1">
                  <a:alpha val="10000"/>
                </a:schemeClr>
              </a:gs>
              <a:gs pos="69000">
                <a:schemeClr val="bg1"/>
              </a:gs>
              <a:gs pos="85000">
                <a:schemeClr val="bg1">
                  <a:lumMod val="95000"/>
                  <a:lumOff val="5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Innovation DNA 9">
            <a:hlinkClick r:id="" action="ppaction://media"/>
            <a:extLst>
              <a:ext uri="{FF2B5EF4-FFF2-40B4-BE49-F238E27FC236}">
                <a16:creationId xmlns:a16="http://schemas.microsoft.com/office/drawing/2014/main" id="{68B37E4B-B5B8-6901-2838-442ED645024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242344" y="634600"/>
            <a:ext cx="7707312" cy="5780484"/>
          </a:xfrm>
          <a:prstGeom prst="rect">
            <a:avLst/>
          </a:prstGeom>
        </p:spPr>
      </p:pic>
      <p:sp>
        <p:nvSpPr>
          <p:cNvPr id="6" name="Title 1">
            <a:extLst>
              <a:ext uri="{FF2B5EF4-FFF2-40B4-BE49-F238E27FC236}">
                <a16:creationId xmlns:a16="http://schemas.microsoft.com/office/drawing/2014/main" id="{84E66261-5998-9771-7DDF-CDA6FF85619F}"/>
              </a:ext>
            </a:extLst>
          </p:cNvPr>
          <p:cNvSpPr>
            <a:spLocks noGrp="1"/>
          </p:cNvSpPr>
          <p:nvPr>
            <p:ph type="title"/>
          </p:nvPr>
        </p:nvSpPr>
        <p:spPr>
          <a:xfrm>
            <a:off x="0" y="207959"/>
            <a:ext cx="12192000" cy="1354141"/>
          </a:xfrm>
        </p:spPr>
        <p:txBody>
          <a:bodyPr>
            <a:noAutofit/>
          </a:bodyPr>
          <a:lstStyle/>
          <a:p>
            <a:pPr algn="ctr"/>
            <a:r>
              <a:rPr lang="en-US" sz="3200" dirty="0">
                <a:solidFill>
                  <a:srgbClr val="FFD579"/>
                </a:solidFill>
              </a:rPr>
              <a:t>Ah Ha! </a:t>
            </a:r>
            <a:br>
              <a:rPr lang="en-US" sz="3200" dirty="0"/>
            </a:br>
            <a:r>
              <a:rPr lang="en-US" sz="3200" dirty="0"/>
              <a:t>Discovering the DNA Structure in 2 Hours</a:t>
            </a:r>
            <a:br>
              <a:rPr lang="en-US" sz="3200" dirty="0"/>
            </a:br>
            <a:r>
              <a:rPr lang="en-US" sz="3200" dirty="0">
                <a:solidFill>
                  <a:schemeClr val="tx1">
                    <a:lumMod val="50000"/>
                  </a:schemeClr>
                </a:solidFill>
              </a:rPr>
              <a:t>James Watson &amp; Francis Crick</a:t>
            </a:r>
          </a:p>
        </p:txBody>
      </p:sp>
    </p:spTree>
    <p:extLst>
      <p:ext uri="{BB962C8B-B14F-4D97-AF65-F5344CB8AC3E}">
        <p14:creationId xmlns:p14="http://schemas.microsoft.com/office/powerpoint/2010/main" val="2326336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2482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A group of people sitting at a table with laptops&#10;&#10;Description automatically generated">
            <a:extLst>
              <a:ext uri="{FF2B5EF4-FFF2-40B4-BE49-F238E27FC236}">
                <a16:creationId xmlns:a16="http://schemas.microsoft.com/office/drawing/2014/main" id="{9D944B65-74FB-7150-AC3B-6114AF8793E9}"/>
              </a:ext>
            </a:extLst>
          </p:cNvPr>
          <p:cNvPicPr>
            <a:picLocks noChangeAspect="1"/>
          </p:cNvPicPr>
          <p:nvPr/>
        </p:nvPicPr>
        <p:blipFill rotWithShape="1">
          <a:blip r:embed="rId3">
            <a:alphaModFix amt="30000"/>
          </a:blip>
          <a:srcRect b="2078"/>
          <a:stretch/>
        </p:blipFill>
        <p:spPr>
          <a:xfrm>
            <a:off x="0" y="199275"/>
            <a:ext cx="12192000" cy="6709525"/>
          </a:xfrm>
          <a:prstGeom prst="rect">
            <a:avLst/>
          </a:prstGeom>
        </p:spPr>
      </p:pic>
      <p:sp>
        <p:nvSpPr>
          <p:cNvPr id="35" name="Rectangle 34">
            <a:extLst>
              <a:ext uri="{FF2B5EF4-FFF2-40B4-BE49-F238E27FC236}">
                <a16:creationId xmlns:a16="http://schemas.microsoft.com/office/drawing/2014/main" id="{B00D7AD1-35CB-5E52-5B08-41C6733BBE93}"/>
              </a:ext>
            </a:extLst>
          </p:cNvPr>
          <p:cNvSpPr/>
          <p:nvPr/>
        </p:nvSpPr>
        <p:spPr>
          <a:xfrm>
            <a:off x="0" y="196944"/>
            <a:ext cx="12179300" cy="6673755"/>
          </a:xfrm>
          <a:prstGeom prst="rect">
            <a:avLst/>
          </a:prstGeom>
          <a:gradFill flip="none" rotWithShape="1">
            <a:gsLst>
              <a:gs pos="0">
                <a:schemeClr val="tx1">
                  <a:alpha val="10000"/>
                </a:schemeClr>
              </a:gs>
              <a:gs pos="69000">
                <a:schemeClr val="bg1"/>
              </a:gs>
              <a:gs pos="85000">
                <a:schemeClr val="bg1">
                  <a:lumMod val="95000"/>
                  <a:lumOff val="5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08D3C775-2E2B-6063-1BB3-9FB29CEF2351}"/>
              </a:ext>
            </a:extLst>
          </p:cNvPr>
          <p:cNvSpPr/>
          <p:nvPr/>
        </p:nvSpPr>
        <p:spPr>
          <a:xfrm>
            <a:off x="1902461" y="1439878"/>
            <a:ext cx="10251439" cy="3190932"/>
          </a:xfrm>
          <a:prstGeom prst="rect">
            <a:avLst/>
          </a:prstGeom>
          <a:solidFill>
            <a:schemeClr val="bg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F7A8307-99F9-A898-80C4-FF0D9548D472}"/>
              </a:ext>
            </a:extLst>
          </p:cNvPr>
          <p:cNvSpPr/>
          <p:nvPr/>
        </p:nvSpPr>
        <p:spPr>
          <a:xfrm>
            <a:off x="1542796" y="1435100"/>
            <a:ext cx="321018" cy="3190932"/>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B12529FB-005A-912D-D07C-72052EE7325B}"/>
              </a:ext>
            </a:extLst>
          </p:cNvPr>
          <p:cNvSpPr txBox="1"/>
          <p:nvPr/>
        </p:nvSpPr>
        <p:spPr>
          <a:xfrm>
            <a:off x="1230393" y="4653403"/>
            <a:ext cx="10969474" cy="584775"/>
          </a:xfrm>
          <a:prstGeom prst="rect">
            <a:avLst/>
          </a:prstGeom>
          <a:noFill/>
        </p:spPr>
        <p:txBody>
          <a:bodyPr wrap="square" rtlCol="0">
            <a:spAutoFit/>
          </a:bodyPr>
          <a:lstStyle/>
          <a:p>
            <a:pPr algn="ctr"/>
            <a:r>
              <a:rPr lang="en-US" sz="3200" dirty="0">
                <a:solidFill>
                  <a:srgbClr val="FFD579"/>
                </a:solidFill>
                <a:latin typeface="Helvetica Light" panose="020B0403020202020204" pitchFamily="34" charset="0"/>
              </a:rPr>
              <a:t>Time &amp; Experience &amp; Processing</a:t>
            </a:r>
          </a:p>
        </p:txBody>
      </p:sp>
      <p:sp>
        <p:nvSpPr>
          <p:cNvPr id="4" name="TextBox 3">
            <a:extLst>
              <a:ext uri="{FF2B5EF4-FFF2-40B4-BE49-F238E27FC236}">
                <a16:creationId xmlns:a16="http://schemas.microsoft.com/office/drawing/2014/main" id="{61BA7AA3-76B5-3978-29F7-7D7C72A165EB}"/>
              </a:ext>
            </a:extLst>
          </p:cNvPr>
          <p:cNvSpPr txBox="1"/>
          <p:nvPr/>
        </p:nvSpPr>
        <p:spPr>
          <a:xfrm>
            <a:off x="1226244" y="4646388"/>
            <a:ext cx="1510748" cy="584775"/>
          </a:xfrm>
          <a:prstGeom prst="rect">
            <a:avLst/>
          </a:prstGeom>
          <a:noFill/>
        </p:spPr>
        <p:txBody>
          <a:bodyPr wrap="square" rtlCol="0">
            <a:spAutoFit/>
          </a:bodyPr>
          <a:lstStyle/>
          <a:p>
            <a:pPr algn="ctr"/>
            <a:r>
              <a:rPr lang="en-US" sz="3200" dirty="0">
                <a:latin typeface="Helvetica Light" panose="020B0403020202020204" pitchFamily="34" charset="0"/>
              </a:rPr>
              <a:t>Novice</a:t>
            </a:r>
          </a:p>
        </p:txBody>
      </p:sp>
      <p:sp>
        <p:nvSpPr>
          <p:cNvPr id="5" name="TextBox 4">
            <a:extLst>
              <a:ext uri="{FF2B5EF4-FFF2-40B4-BE49-F238E27FC236}">
                <a16:creationId xmlns:a16="http://schemas.microsoft.com/office/drawing/2014/main" id="{555919DB-3E2D-7CAB-53EB-12341D60D249}"/>
              </a:ext>
            </a:extLst>
          </p:cNvPr>
          <p:cNvSpPr txBox="1"/>
          <p:nvPr/>
        </p:nvSpPr>
        <p:spPr>
          <a:xfrm>
            <a:off x="10691820" y="4646389"/>
            <a:ext cx="1508760" cy="584775"/>
          </a:xfrm>
          <a:prstGeom prst="rect">
            <a:avLst/>
          </a:prstGeom>
          <a:noFill/>
        </p:spPr>
        <p:txBody>
          <a:bodyPr wrap="square" rtlCol="0">
            <a:spAutoFit/>
          </a:bodyPr>
          <a:lstStyle/>
          <a:p>
            <a:pPr algn="ctr"/>
            <a:r>
              <a:rPr lang="en-US" sz="3200" dirty="0">
                <a:latin typeface="Helvetica Light" panose="020B0403020202020204" pitchFamily="34" charset="0"/>
              </a:rPr>
              <a:t>Expert</a:t>
            </a:r>
          </a:p>
        </p:txBody>
      </p:sp>
      <p:sp>
        <p:nvSpPr>
          <p:cNvPr id="41" name="TextBox 40">
            <a:extLst>
              <a:ext uri="{FF2B5EF4-FFF2-40B4-BE49-F238E27FC236}">
                <a16:creationId xmlns:a16="http://schemas.microsoft.com/office/drawing/2014/main" id="{E2C0360D-59A6-8189-011D-13ECCD6AEBE5}"/>
              </a:ext>
            </a:extLst>
          </p:cNvPr>
          <p:cNvSpPr txBox="1"/>
          <p:nvPr/>
        </p:nvSpPr>
        <p:spPr>
          <a:xfrm rot="16200000">
            <a:off x="-1113285" y="2401791"/>
            <a:ext cx="3822702" cy="584775"/>
          </a:xfrm>
          <a:prstGeom prst="rect">
            <a:avLst/>
          </a:prstGeom>
          <a:noFill/>
        </p:spPr>
        <p:txBody>
          <a:bodyPr wrap="square" rtlCol="0">
            <a:spAutoFit/>
          </a:bodyPr>
          <a:lstStyle/>
          <a:p>
            <a:pPr algn="ctr"/>
            <a:r>
              <a:rPr lang="en-US" sz="3200" dirty="0">
                <a:solidFill>
                  <a:srgbClr val="FFD579"/>
                </a:solidFill>
                <a:latin typeface="Helvetica Light" panose="020B0403020202020204" pitchFamily="34" charset="0"/>
              </a:rPr>
              <a:t>Performance</a:t>
            </a:r>
          </a:p>
        </p:txBody>
      </p:sp>
      <p:sp>
        <p:nvSpPr>
          <p:cNvPr id="43" name="TextBox 42">
            <a:extLst>
              <a:ext uri="{FF2B5EF4-FFF2-40B4-BE49-F238E27FC236}">
                <a16:creationId xmlns:a16="http://schemas.microsoft.com/office/drawing/2014/main" id="{97E2CA69-1E75-33C8-62A6-36D03FB088C3}"/>
              </a:ext>
            </a:extLst>
          </p:cNvPr>
          <p:cNvSpPr txBox="1"/>
          <p:nvPr/>
        </p:nvSpPr>
        <p:spPr>
          <a:xfrm>
            <a:off x="5243512" y="5190439"/>
            <a:ext cx="3000375" cy="584775"/>
          </a:xfrm>
          <a:prstGeom prst="rect">
            <a:avLst/>
          </a:prstGeom>
          <a:noFill/>
        </p:spPr>
        <p:txBody>
          <a:bodyPr wrap="square" rtlCol="0">
            <a:spAutoFit/>
          </a:bodyPr>
          <a:lstStyle/>
          <a:p>
            <a:pPr algn="ctr"/>
            <a:r>
              <a:rPr lang="en-US" sz="3200" dirty="0">
                <a:latin typeface="Helvetica Light" panose="020B0403020202020204" pitchFamily="34" charset="0"/>
              </a:rPr>
              <a:t>Continuum</a:t>
            </a:r>
          </a:p>
        </p:txBody>
      </p:sp>
      <p:cxnSp>
        <p:nvCxnSpPr>
          <p:cNvPr id="36" name="Straight Connector 35">
            <a:extLst>
              <a:ext uri="{FF2B5EF4-FFF2-40B4-BE49-F238E27FC236}">
                <a16:creationId xmlns:a16="http://schemas.microsoft.com/office/drawing/2014/main" id="{8492A745-7AFA-28A1-48EB-F274FA291307}"/>
              </a:ext>
            </a:extLst>
          </p:cNvPr>
          <p:cNvCxnSpPr/>
          <p:nvPr/>
        </p:nvCxnSpPr>
        <p:spPr>
          <a:xfrm flipH="1">
            <a:off x="1206500" y="4638732"/>
            <a:ext cx="10972800" cy="0"/>
          </a:xfrm>
          <a:prstGeom prst="line">
            <a:avLst/>
          </a:prstGeom>
          <a:ln w="25400">
            <a:solidFill>
              <a:srgbClr val="FFD579"/>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954DB956-EAE6-041D-4782-A84934C0AB2F}"/>
              </a:ext>
            </a:extLst>
          </p:cNvPr>
          <p:cNvCxnSpPr/>
          <p:nvPr/>
        </p:nvCxnSpPr>
        <p:spPr>
          <a:xfrm flipV="1">
            <a:off x="1219200" y="787479"/>
            <a:ext cx="0" cy="3855904"/>
          </a:xfrm>
          <a:prstGeom prst="line">
            <a:avLst/>
          </a:prstGeom>
          <a:ln w="25400">
            <a:solidFill>
              <a:srgbClr val="FFD579"/>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B33B207C-AD76-6668-5516-CF39C79F86DF}"/>
              </a:ext>
            </a:extLst>
          </p:cNvPr>
          <p:cNvCxnSpPr>
            <a:cxnSpLocks/>
            <a:stCxn id="34" idx="0"/>
            <a:endCxn id="34" idx="0"/>
          </p:cNvCxnSpPr>
          <p:nvPr/>
        </p:nvCxnSpPr>
        <p:spPr>
          <a:xfrm>
            <a:off x="1236212" y="4618110"/>
            <a:ext cx="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C4632E90-0E66-6171-82DF-A2F0A86F9702}"/>
              </a:ext>
            </a:extLst>
          </p:cNvPr>
          <p:cNvCxnSpPr>
            <a:cxnSpLocks/>
          </p:cNvCxnSpPr>
          <p:nvPr/>
        </p:nvCxnSpPr>
        <p:spPr>
          <a:xfrm>
            <a:off x="1522456" y="1433661"/>
            <a:ext cx="0" cy="3212727"/>
          </a:xfrm>
          <a:prstGeom prst="line">
            <a:avLst/>
          </a:prstGeom>
          <a:ln w="38100">
            <a:solidFill>
              <a:schemeClr val="tx1">
                <a:lumMod val="65000"/>
              </a:schemeClr>
            </a:solidFill>
          </a:ln>
        </p:spPr>
        <p:style>
          <a:lnRef idx="2">
            <a:schemeClr val="accent1"/>
          </a:lnRef>
          <a:fillRef idx="0">
            <a:schemeClr val="accent1"/>
          </a:fillRef>
          <a:effectRef idx="1">
            <a:schemeClr val="accent1"/>
          </a:effectRef>
          <a:fontRef idx="minor">
            <a:schemeClr val="tx1"/>
          </a:fontRef>
        </p:style>
      </p:cxnSp>
      <p:sp>
        <p:nvSpPr>
          <p:cNvPr id="34" name="Freeform 33">
            <a:extLst>
              <a:ext uri="{FF2B5EF4-FFF2-40B4-BE49-F238E27FC236}">
                <a16:creationId xmlns:a16="http://schemas.microsoft.com/office/drawing/2014/main" id="{C2DB002C-777A-E0B9-36CF-30186AB89AC9}"/>
              </a:ext>
            </a:extLst>
          </p:cNvPr>
          <p:cNvSpPr/>
          <p:nvPr/>
        </p:nvSpPr>
        <p:spPr>
          <a:xfrm>
            <a:off x="1236212" y="1859525"/>
            <a:ext cx="12115800" cy="2758585"/>
          </a:xfrm>
          <a:custGeom>
            <a:avLst/>
            <a:gdLst>
              <a:gd name="connsiteX0" fmla="*/ 0 w 12115800"/>
              <a:gd name="connsiteY0" fmla="*/ 2623053 h 2623053"/>
              <a:gd name="connsiteX1" fmla="*/ 431800 w 12115800"/>
              <a:gd name="connsiteY1" fmla="*/ 1924553 h 2623053"/>
              <a:gd name="connsiteX2" fmla="*/ 977900 w 12115800"/>
              <a:gd name="connsiteY2" fmla="*/ 1289553 h 2623053"/>
              <a:gd name="connsiteX3" fmla="*/ 1930400 w 12115800"/>
              <a:gd name="connsiteY3" fmla="*/ 654553 h 2623053"/>
              <a:gd name="connsiteX4" fmla="*/ 3479800 w 12115800"/>
              <a:gd name="connsiteY4" fmla="*/ 222753 h 2623053"/>
              <a:gd name="connsiteX5" fmla="*/ 7340600 w 12115800"/>
              <a:gd name="connsiteY5" fmla="*/ 19553 h 2623053"/>
              <a:gd name="connsiteX6" fmla="*/ 12115800 w 12115800"/>
              <a:gd name="connsiteY6" fmla="*/ 19553 h 2623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15800" h="2623053">
                <a:moveTo>
                  <a:pt x="0" y="2623053"/>
                </a:moveTo>
                <a:cubicBezTo>
                  <a:pt x="134408" y="2384928"/>
                  <a:pt x="268817" y="2146803"/>
                  <a:pt x="431800" y="1924553"/>
                </a:cubicBezTo>
                <a:cubicBezTo>
                  <a:pt x="594783" y="1702303"/>
                  <a:pt x="728133" y="1501220"/>
                  <a:pt x="977900" y="1289553"/>
                </a:cubicBezTo>
                <a:cubicBezTo>
                  <a:pt x="1227667" y="1077886"/>
                  <a:pt x="1513417" y="832353"/>
                  <a:pt x="1930400" y="654553"/>
                </a:cubicBezTo>
                <a:cubicBezTo>
                  <a:pt x="2347383" y="476753"/>
                  <a:pt x="2578100" y="328586"/>
                  <a:pt x="3479800" y="222753"/>
                </a:cubicBezTo>
                <a:cubicBezTo>
                  <a:pt x="4381500" y="116920"/>
                  <a:pt x="5901267" y="53420"/>
                  <a:pt x="7340600" y="19553"/>
                </a:cubicBezTo>
                <a:cubicBezTo>
                  <a:pt x="8779933" y="-14314"/>
                  <a:pt x="10447866" y="2619"/>
                  <a:pt x="12115800" y="19553"/>
                </a:cubicBezTo>
              </a:path>
            </a:pathLst>
          </a:custGeom>
          <a:noFill/>
          <a:ln w="25400">
            <a:solidFill>
              <a:schemeClr val="tx1"/>
            </a:solidFill>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27F946DD-AAE7-CC65-4F6E-1AC995B671DC}"/>
              </a:ext>
            </a:extLst>
          </p:cNvPr>
          <p:cNvSpPr/>
          <p:nvPr/>
        </p:nvSpPr>
        <p:spPr>
          <a:xfrm>
            <a:off x="4643037" y="1433661"/>
            <a:ext cx="321018" cy="3190932"/>
          </a:xfrm>
          <a:prstGeom prst="rect">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EEC59DC-7F11-CD38-BC29-8F397B6397EC}"/>
              </a:ext>
            </a:extLst>
          </p:cNvPr>
          <p:cNvSpPr txBox="1"/>
          <p:nvPr/>
        </p:nvSpPr>
        <p:spPr>
          <a:xfrm rot="16200000">
            <a:off x="734925" y="3435911"/>
            <a:ext cx="1920240" cy="461665"/>
          </a:xfrm>
          <a:prstGeom prst="rect">
            <a:avLst/>
          </a:prstGeom>
          <a:noFill/>
        </p:spPr>
        <p:txBody>
          <a:bodyPr wrap="square" rtlCol="0">
            <a:spAutoFit/>
          </a:bodyPr>
          <a:lstStyle/>
          <a:p>
            <a:r>
              <a:rPr lang="en-US" sz="2400" dirty="0"/>
              <a:t>College</a:t>
            </a:r>
          </a:p>
        </p:txBody>
      </p:sp>
      <p:sp>
        <p:nvSpPr>
          <p:cNvPr id="9" name="TextBox 8">
            <a:extLst>
              <a:ext uri="{FF2B5EF4-FFF2-40B4-BE49-F238E27FC236}">
                <a16:creationId xmlns:a16="http://schemas.microsoft.com/office/drawing/2014/main" id="{55736A10-9E9E-9A97-B670-A4550EABC811}"/>
              </a:ext>
            </a:extLst>
          </p:cNvPr>
          <p:cNvSpPr txBox="1"/>
          <p:nvPr/>
        </p:nvSpPr>
        <p:spPr>
          <a:xfrm rot="16200000">
            <a:off x="3841577" y="3434149"/>
            <a:ext cx="1920240" cy="461665"/>
          </a:xfrm>
          <a:prstGeom prst="rect">
            <a:avLst/>
          </a:prstGeom>
          <a:noFill/>
        </p:spPr>
        <p:txBody>
          <a:bodyPr wrap="square" rtlCol="0">
            <a:spAutoFit/>
          </a:bodyPr>
          <a:lstStyle/>
          <a:p>
            <a:r>
              <a:rPr lang="en-US" sz="2400" dirty="0"/>
              <a:t>Post-Grad</a:t>
            </a:r>
          </a:p>
        </p:txBody>
      </p:sp>
      <p:sp>
        <p:nvSpPr>
          <p:cNvPr id="10" name="TextBox 9">
            <a:extLst>
              <a:ext uri="{FF2B5EF4-FFF2-40B4-BE49-F238E27FC236}">
                <a16:creationId xmlns:a16="http://schemas.microsoft.com/office/drawing/2014/main" id="{75E4D441-2626-79CA-E9DC-A264F247978B}"/>
              </a:ext>
            </a:extLst>
          </p:cNvPr>
          <p:cNvSpPr txBox="1"/>
          <p:nvPr/>
        </p:nvSpPr>
        <p:spPr>
          <a:xfrm>
            <a:off x="1902461" y="1093323"/>
            <a:ext cx="2732582" cy="369332"/>
          </a:xfrm>
          <a:prstGeom prst="rect">
            <a:avLst/>
          </a:prstGeom>
          <a:noFill/>
        </p:spPr>
        <p:txBody>
          <a:bodyPr wrap="square" rtlCol="0">
            <a:spAutoFit/>
          </a:bodyPr>
          <a:lstStyle/>
          <a:p>
            <a:pPr algn="ctr"/>
            <a:r>
              <a:rPr lang="en-US" dirty="0"/>
              <a:t>15 Years</a:t>
            </a:r>
          </a:p>
        </p:txBody>
      </p:sp>
      <p:sp>
        <p:nvSpPr>
          <p:cNvPr id="18" name="Rectangle 17">
            <a:extLst>
              <a:ext uri="{FF2B5EF4-FFF2-40B4-BE49-F238E27FC236}">
                <a16:creationId xmlns:a16="http://schemas.microsoft.com/office/drawing/2014/main" id="{574A7083-94A4-1FD6-E77C-2DE6DBFE8D7B}"/>
              </a:ext>
            </a:extLst>
          </p:cNvPr>
          <p:cNvSpPr/>
          <p:nvPr/>
        </p:nvSpPr>
        <p:spPr>
          <a:xfrm>
            <a:off x="4991481" y="1439878"/>
            <a:ext cx="7351056" cy="3181696"/>
          </a:xfrm>
          <a:prstGeom prst="rect">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a:extLst>
              <a:ext uri="{FF2B5EF4-FFF2-40B4-BE49-F238E27FC236}">
                <a16:creationId xmlns:a16="http://schemas.microsoft.com/office/drawing/2014/main" id="{C41331AD-4C9C-014E-C6CE-1E15741E13D4}"/>
              </a:ext>
            </a:extLst>
          </p:cNvPr>
          <p:cNvSpPr/>
          <p:nvPr/>
        </p:nvSpPr>
        <p:spPr>
          <a:xfrm>
            <a:off x="4972049" y="1879601"/>
            <a:ext cx="7527921" cy="2222095"/>
          </a:xfrm>
          <a:custGeom>
            <a:avLst/>
            <a:gdLst>
              <a:gd name="connsiteX0" fmla="*/ 0 w 12115800"/>
              <a:gd name="connsiteY0" fmla="*/ 2623053 h 2623053"/>
              <a:gd name="connsiteX1" fmla="*/ 431800 w 12115800"/>
              <a:gd name="connsiteY1" fmla="*/ 1924553 h 2623053"/>
              <a:gd name="connsiteX2" fmla="*/ 977900 w 12115800"/>
              <a:gd name="connsiteY2" fmla="*/ 1289553 h 2623053"/>
              <a:gd name="connsiteX3" fmla="*/ 1930400 w 12115800"/>
              <a:gd name="connsiteY3" fmla="*/ 654553 h 2623053"/>
              <a:gd name="connsiteX4" fmla="*/ 3479800 w 12115800"/>
              <a:gd name="connsiteY4" fmla="*/ 222753 h 2623053"/>
              <a:gd name="connsiteX5" fmla="*/ 7340600 w 12115800"/>
              <a:gd name="connsiteY5" fmla="*/ 19553 h 2623053"/>
              <a:gd name="connsiteX6" fmla="*/ 12115800 w 12115800"/>
              <a:gd name="connsiteY6" fmla="*/ 19553 h 2623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15800" h="2623053">
                <a:moveTo>
                  <a:pt x="0" y="2623053"/>
                </a:moveTo>
                <a:cubicBezTo>
                  <a:pt x="134408" y="2384928"/>
                  <a:pt x="268817" y="2146803"/>
                  <a:pt x="431800" y="1924553"/>
                </a:cubicBezTo>
                <a:cubicBezTo>
                  <a:pt x="594783" y="1702303"/>
                  <a:pt x="728133" y="1501220"/>
                  <a:pt x="977900" y="1289553"/>
                </a:cubicBezTo>
                <a:cubicBezTo>
                  <a:pt x="1227667" y="1077886"/>
                  <a:pt x="1513417" y="832353"/>
                  <a:pt x="1930400" y="654553"/>
                </a:cubicBezTo>
                <a:cubicBezTo>
                  <a:pt x="2347383" y="476753"/>
                  <a:pt x="2578100" y="328586"/>
                  <a:pt x="3479800" y="222753"/>
                </a:cubicBezTo>
                <a:cubicBezTo>
                  <a:pt x="4381500" y="116920"/>
                  <a:pt x="5901267" y="53420"/>
                  <a:pt x="7340600" y="19553"/>
                </a:cubicBezTo>
                <a:cubicBezTo>
                  <a:pt x="8779933" y="-14314"/>
                  <a:pt x="10447866" y="2619"/>
                  <a:pt x="12115800" y="19553"/>
                </a:cubicBezTo>
              </a:path>
            </a:pathLst>
          </a:custGeom>
          <a:noFill/>
          <a:ln w="25400">
            <a:solidFill>
              <a:schemeClr val="tx1"/>
            </a:solidFill>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19">
            <a:extLst>
              <a:ext uri="{FF2B5EF4-FFF2-40B4-BE49-F238E27FC236}">
                <a16:creationId xmlns:a16="http://schemas.microsoft.com/office/drawing/2014/main" id="{3320D6F5-4B24-A9AC-E6D6-3CCCC3CC033C}"/>
              </a:ext>
            </a:extLst>
          </p:cNvPr>
          <p:cNvSpPr/>
          <p:nvPr/>
        </p:nvSpPr>
        <p:spPr>
          <a:xfrm>
            <a:off x="4980709" y="2067790"/>
            <a:ext cx="3365500" cy="786527"/>
          </a:xfrm>
          <a:custGeom>
            <a:avLst/>
            <a:gdLst>
              <a:gd name="connsiteX0" fmla="*/ 0 w 3365500"/>
              <a:gd name="connsiteY0" fmla="*/ 0 h 457200"/>
              <a:gd name="connsiteX1" fmla="*/ 190500 w 3365500"/>
              <a:gd name="connsiteY1" fmla="*/ 215900 h 457200"/>
              <a:gd name="connsiteX2" fmla="*/ 889000 w 3365500"/>
              <a:gd name="connsiteY2" fmla="*/ 368300 h 457200"/>
              <a:gd name="connsiteX3" fmla="*/ 3365500 w 3365500"/>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3365500" h="457200">
                <a:moveTo>
                  <a:pt x="0" y="0"/>
                </a:moveTo>
                <a:cubicBezTo>
                  <a:pt x="21166" y="77258"/>
                  <a:pt x="42333" y="154517"/>
                  <a:pt x="190500" y="215900"/>
                </a:cubicBezTo>
                <a:cubicBezTo>
                  <a:pt x="338667" y="277283"/>
                  <a:pt x="359833" y="328083"/>
                  <a:pt x="889000" y="368300"/>
                </a:cubicBezTo>
                <a:cubicBezTo>
                  <a:pt x="1418167" y="408517"/>
                  <a:pt x="2391833" y="432858"/>
                  <a:pt x="3365500" y="457200"/>
                </a:cubicBezTo>
              </a:path>
            </a:pathLst>
          </a:custGeom>
          <a:noFill/>
          <a:ln w="25400">
            <a:solidFill>
              <a:schemeClr val="tx1">
                <a:alpha val="50000"/>
              </a:schemeClr>
            </a:solidFill>
            <a:prstDash val="lgDash"/>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DFFB265E-DBB2-CE07-C6F0-144391DE2FA3}"/>
              </a:ext>
            </a:extLst>
          </p:cNvPr>
          <p:cNvSpPr txBox="1"/>
          <p:nvPr/>
        </p:nvSpPr>
        <p:spPr>
          <a:xfrm rot="19980000">
            <a:off x="2341691" y="2160312"/>
            <a:ext cx="1473200" cy="369332"/>
          </a:xfrm>
          <a:prstGeom prst="rect">
            <a:avLst/>
          </a:prstGeom>
          <a:noFill/>
        </p:spPr>
        <p:txBody>
          <a:bodyPr wrap="square" rtlCol="0">
            <a:spAutoFit/>
          </a:bodyPr>
          <a:lstStyle/>
          <a:p>
            <a:pPr algn="ctr"/>
            <a:r>
              <a:rPr lang="en-US" dirty="0"/>
              <a:t>Botanist</a:t>
            </a:r>
          </a:p>
        </p:txBody>
      </p:sp>
      <p:sp>
        <p:nvSpPr>
          <p:cNvPr id="24" name="TextBox 23">
            <a:extLst>
              <a:ext uri="{FF2B5EF4-FFF2-40B4-BE49-F238E27FC236}">
                <a16:creationId xmlns:a16="http://schemas.microsoft.com/office/drawing/2014/main" id="{86C4CBE3-AD95-AD8C-0142-7C34F1F6F215}"/>
              </a:ext>
            </a:extLst>
          </p:cNvPr>
          <p:cNvSpPr txBox="1"/>
          <p:nvPr/>
        </p:nvSpPr>
        <p:spPr>
          <a:xfrm rot="20916788">
            <a:off x="6348618" y="1674299"/>
            <a:ext cx="1473200" cy="369332"/>
          </a:xfrm>
          <a:prstGeom prst="rect">
            <a:avLst/>
          </a:prstGeom>
          <a:noFill/>
        </p:spPr>
        <p:txBody>
          <a:bodyPr wrap="square" rtlCol="0">
            <a:spAutoFit/>
          </a:bodyPr>
          <a:lstStyle/>
          <a:p>
            <a:pPr algn="ctr"/>
            <a:r>
              <a:rPr lang="en-US" dirty="0"/>
              <a:t>Teaching</a:t>
            </a:r>
          </a:p>
        </p:txBody>
      </p:sp>
      <p:cxnSp>
        <p:nvCxnSpPr>
          <p:cNvPr id="21" name="Straight Connector 20">
            <a:extLst>
              <a:ext uri="{FF2B5EF4-FFF2-40B4-BE49-F238E27FC236}">
                <a16:creationId xmlns:a16="http://schemas.microsoft.com/office/drawing/2014/main" id="{96449835-19AF-DFE1-1169-A8B550F01E51}"/>
              </a:ext>
            </a:extLst>
          </p:cNvPr>
          <p:cNvCxnSpPr>
            <a:cxnSpLocks/>
          </p:cNvCxnSpPr>
          <p:nvPr/>
        </p:nvCxnSpPr>
        <p:spPr>
          <a:xfrm>
            <a:off x="1883137" y="1433661"/>
            <a:ext cx="0" cy="3212727"/>
          </a:xfrm>
          <a:prstGeom prst="line">
            <a:avLst/>
          </a:prstGeom>
          <a:ln w="38100">
            <a:solidFill>
              <a:schemeClr val="tx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0DA78406-04DA-D20B-C142-24947F5BDEE2}"/>
              </a:ext>
            </a:extLst>
          </p:cNvPr>
          <p:cNvCxnSpPr>
            <a:cxnSpLocks/>
          </p:cNvCxnSpPr>
          <p:nvPr/>
        </p:nvCxnSpPr>
        <p:spPr>
          <a:xfrm>
            <a:off x="4972049" y="1433661"/>
            <a:ext cx="0" cy="3212727"/>
          </a:xfrm>
          <a:prstGeom prst="line">
            <a:avLst/>
          </a:prstGeom>
          <a:ln w="38100">
            <a:solidFill>
              <a:schemeClr val="tx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042D7779-73FA-AE11-807D-467897035D40}"/>
              </a:ext>
            </a:extLst>
          </p:cNvPr>
          <p:cNvCxnSpPr>
            <a:cxnSpLocks/>
          </p:cNvCxnSpPr>
          <p:nvPr/>
        </p:nvCxnSpPr>
        <p:spPr>
          <a:xfrm>
            <a:off x="4628488" y="1433661"/>
            <a:ext cx="0" cy="3212727"/>
          </a:xfrm>
          <a:prstGeom prst="line">
            <a:avLst/>
          </a:prstGeom>
          <a:ln w="38100">
            <a:solidFill>
              <a:schemeClr val="tx1">
                <a:lumMod val="75000"/>
              </a:schemeClr>
            </a:solidFill>
          </a:ln>
        </p:spPr>
        <p:style>
          <a:lnRef idx="2">
            <a:schemeClr val="accent1"/>
          </a:lnRef>
          <a:fillRef idx="0">
            <a:schemeClr val="accent1"/>
          </a:fillRef>
          <a:effectRef idx="1">
            <a:schemeClr val="accent1"/>
          </a:effectRef>
          <a:fontRef idx="minor">
            <a:schemeClr val="tx1"/>
          </a:fontRef>
        </p:style>
      </p:cxnSp>
      <p:sp>
        <p:nvSpPr>
          <p:cNvPr id="31" name="Freeform 30">
            <a:extLst>
              <a:ext uri="{FF2B5EF4-FFF2-40B4-BE49-F238E27FC236}">
                <a16:creationId xmlns:a16="http://schemas.microsoft.com/office/drawing/2014/main" id="{242809C9-833E-9E8E-07CD-8DBC4E8CC426}"/>
              </a:ext>
            </a:extLst>
          </p:cNvPr>
          <p:cNvSpPr/>
          <p:nvPr/>
        </p:nvSpPr>
        <p:spPr>
          <a:xfrm>
            <a:off x="1887449" y="3591344"/>
            <a:ext cx="2702392" cy="627366"/>
          </a:xfrm>
          <a:custGeom>
            <a:avLst/>
            <a:gdLst>
              <a:gd name="connsiteX0" fmla="*/ 0 w 3365500"/>
              <a:gd name="connsiteY0" fmla="*/ 0 h 457200"/>
              <a:gd name="connsiteX1" fmla="*/ 190500 w 3365500"/>
              <a:gd name="connsiteY1" fmla="*/ 215900 h 457200"/>
              <a:gd name="connsiteX2" fmla="*/ 889000 w 3365500"/>
              <a:gd name="connsiteY2" fmla="*/ 368300 h 457200"/>
              <a:gd name="connsiteX3" fmla="*/ 3365500 w 3365500"/>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3365500" h="457200">
                <a:moveTo>
                  <a:pt x="0" y="0"/>
                </a:moveTo>
                <a:cubicBezTo>
                  <a:pt x="21166" y="77258"/>
                  <a:pt x="42333" y="154517"/>
                  <a:pt x="190500" y="215900"/>
                </a:cubicBezTo>
                <a:cubicBezTo>
                  <a:pt x="338667" y="277283"/>
                  <a:pt x="359833" y="328083"/>
                  <a:pt x="889000" y="368300"/>
                </a:cubicBezTo>
                <a:cubicBezTo>
                  <a:pt x="1418167" y="408517"/>
                  <a:pt x="2391833" y="432858"/>
                  <a:pt x="3365500" y="457200"/>
                </a:cubicBezTo>
              </a:path>
            </a:pathLst>
          </a:custGeom>
          <a:noFill/>
          <a:ln w="25400">
            <a:solidFill>
              <a:schemeClr val="tx1">
                <a:alpha val="50000"/>
              </a:schemeClr>
            </a:solidFill>
            <a:prstDash val="lgDash"/>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35F0BCB-569D-B234-8A59-6125341BFA85}"/>
              </a:ext>
            </a:extLst>
          </p:cNvPr>
          <p:cNvSpPr txBox="1"/>
          <p:nvPr/>
        </p:nvSpPr>
        <p:spPr>
          <a:xfrm>
            <a:off x="2693182" y="3738146"/>
            <a:ext cx="1409268" cy="371206"/>
          </a:xfrm>
          <a:prstGeom prst="rect">
            <a:avLst/>
          </a:prstGeom>
          <a:noFill/>
        </p:spPr>
        <p:txBody>
          <a:bodyPr wrap="square" rtlCol="0">
            <a:spAutoFit/>
          </a:bodyPr>
          <a:lstStyle/>
          <a:p>
            <a:pPr algn="ctr"/>
            <a:r>
              <a:rPr lang="en-US" dirty="0"/>
              <a:t>Forgetting</a:t>
            </a:r>
          </a:p>
        </p:txBody>
      </p:sp>
      <p:sp>
        <p:nvSpPr>
          <p:cNvPr id="6" name="TextBox 5">
            <a:extLst>
              <a:ext uri="{FF2B5EF4-FFF2-40B4-BE49-F238E27FC236}">
                <a16:creationId xmlns:a16="http://schemas.microsoft.com/office/drawing/2014/main" id="{F2A5872C-457F-A4C0-6299-A20246C0DFBC}"/>
              </a:ext>
            </a:extLst>
          </p:cNvPr>
          <p:cNvSpPr txBox="1"/>
          <p:nvPr/>
        </p:nvSpPr>
        <p:spPr>
          <a:xfrm>
            <a:off x="6778329" y="2406607"/>
            <a:ext cx="1409268" cy="371206"/>
          </a:xfrm>
          <a:prstGeom prst="rect">
            <a:avLst/>
          </a:prstGeom>
          <a:noFill/>
        </p:spPr>
        <p:txBody>
          <a:bodyPr wrap="square" rtlCol="0">
            <a:spAutoFit/>
          </a:bodyPr>
          <a:lstStyle/>
          <a:p>
            <a:pPr algn="ctr"/>
            <a:r>
              <a:rPr lang="en-US" dirty="0"/>
              <a:t>Forgetting</a:t>
            </a:r>
          </a:p>
        </p:txBody>
      </p:sp>
    </p:spTree>
    <p:extLst>
      <p:ext uri="{BB962C8B-B14F-4D97-AF65-F5344CB8AC3E}">
        <p14:creationId xmlns:p14="http://schemas.microsoft.com/office/powerpoint/2010/main" val="3675897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up)">
                                      <p:cBhvr>
                                        <p:cTn id="25" dur="2000"/>
                                        <p:tgtEl>
                                          <p:spTgt spid="31"/>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par>
                                <p:cTn id="42" presetID="10" presetClass="entr" presetSubtype="0" fill="hold"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500"/>
                                        <p:tgtEl>
                                          <p:spTgt spid="2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childTnLst>
                          </p:cTn>
                        </p:par>
                        <p:par>
                          <p:cTn id="48" fill="hold">
                            <p:stCondLst>
                              <p:cond delay="1000"/>
                            </p:stCondLst>
                            <p:childTnLst>
                              <p:par>
                                <p:cTn id="49" presetID="22" presetClass="entr" presetSubtype="2" fill="hold" grpId="0" nodeType="after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wipe(right)">
                                      <p:cBhvr>
                                        <p:cTn id="51" dur="5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wipe(up)">
                                      <p:cBhvr>
                                        <p:cTn id="56" dur="2000"/>
                                        <p:tgtEl>
                                          <p:spTgt spid="20"/>
                                        </p:tgtEl>
                                      </p:cBhvr>
                                    </p:animEffect>
                                  </p:childTnLst>
                                </p:cTn>
                              </p:par>
                            </p:childTnLst>
                          </p:cTn>
                        </p:par>
                        <p:par>
                          <p:cTn id="57" fill="hold">
                            <p:stCondLst>
                              <p:cond delay="2000"/>
                            </p:stCondLst>
                            <p:childTnLst>
                              <p:par>
                                <p:cTn id="58" presetID="10" presetClass="entr" presetSubtype="0" fill="hold" grpId="0" nodeType="after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500"/>
                                        <p:tgtEl>
                                          <p:spTgt spid="6"/>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wipe(down)">
                                      <p:cBhvr>
                                        <p:cTn id="65" dur="2000"/>
                                        <p:tgtEl>
                                          <p:spTgt spid="19"/>
                                        </p:tgtEl>
                                      </p:cBhvr>
                                    </p:animEffect>
                                  </p:childTnLst>
                                </p:cTn>
                              </p:par>
                            </p:childTnLst>
                          </p:cTn>
                        </p:par>
                        <p:par>
                          <p:cTn id="66" fill="hold">
                            <p:stCondLst>
                              <p:cond delay="2000"/>
                            </p:stCondLst>
                            <p:childTnLst>
                              <p:par>
                                <p:cTn id="67" presetID="10" presetClass="entr" presetSubtype="0" fill="hold" grpId="0" nodeType="after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fade">
                                      <p:cBhvr>
                                        <p:cTn id="6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3" grpId="0" animBg="1"/>
      <p:bldP spid="30" grpId="0" animBg="1"/>
      <p:bldP spid="7" grpId="0"/>
      <p:bldP spid="9" grpId="0"/>
      <p:bldP spid="10" grpId="0"/>
      <p:bldP spid="18" grpId="0" animBg="1"/>
      <p:bldP spid="19" grpId="0" animBg="1"/>
      <p:bldP spid="20" grpId="0" animBg="1"/>
      <p:bldP spid="24" grpId="0"/>
      <p:bldP spid="31" grpId="0" animBg="1"/>
      <p:bldP spid="3"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sitting in a lecture hall&#10;&#10;Description automatically generated">
            <a:extLst>
              <a:ext uri="{FF2B5EF4-FFF2-40B4-BE49-F238E27FC236}">
                <a16:creationId xmlns:a16="http://schemas.microsoft.com/office/drawing/2014/main" id="{D140A774-CE02-C487-5AA6-A822FAEC5856}"/>
              </a:ext>
            </a:extLst>
          </p:cNvPr>
          <p:cNvPicPr>
            <a:picLocks noChangeAspect="1"/>
          </p:cNvPicPr>
          <p:nvPr/>
        </p:nvPicPr>
        <p:blipFill rotWithShape="1">
          <a:blip r:embed="rId3"/>
          <a:srcRect t="6061" b="12019"/>
          <a:stretch/>
        </p:blipFill>
        <p:spPr>
          <a:xfrm>
            <a:off x="0" y="190501"/>
            <a:ext cx="12213265" cy="6667500"/>
          </a:xfrm>
          <a:prstGeom prst="rect">
            <a:avLst/>
          </a:prstGeom>
        </p:spPr>
      </p:pic>
      <p:sp>
        <p:nvSpPr>
          <p:cNvPr id="5" name="TextBox 4">
            <a:extLst>
              <a:ext uri="{FF2B5EF4-FFF2-40B4-BE49-F238E27FC236}">
                <a16:creationId xmlns:a16="http://schemas.microsoft.com/office/drawing/2014/main" id="{85CF94AD-5CC0-46A0-169A-57EE4A40ED54}"/>
              </a:ext>
            </a:extLst>
          </p:cNvPr>
          <p:cNvSpPr txBox="1"/>
          <p:nvPr/>
        </p:nvSpPr>
        <p:spPr>
          <a:xfrm>
            <a:off x="0" y="190501"/>
            <a:ext cx="12192000" cy="2308324"/>
          </a:xfrm>
          <a:prstGeom prst="rect">
            <a:avLst/>
          </a:prstGeom>
          <a:solidFill>
            <a:schemeClr val="bg1">
              <a:alpha val="70000"/>
            </a:schemeClr>
          </a:solidFill>
        </p:spPr>
        <p:txBody>
          <a:bodyPr wrap="square" rtlCol="0">
            <a:spAutoFit/>
          </a:bodyPr>
          <a:lstStyle/>
          <a:p>
            <a:pPr algn="ctr"/>
            <a:endParaRPr lang="en-US" sz="2800" dirty="0">
              <a:latin typeface="Helvetica Light" panose="020B0403020202020204" pitchFamily="34" charset="0"/>
              <a:ea typeface="Verdana" panose="020B0604030504040204" pitchFamily="34" charset="0"/>
              <a:cs typeface="Verdana" panose="020B0604030504040204" pitchFamily="34" charset="0"/>
            </a:endParaRPr>
          </a:p>
          <a:p>
            <a:pPr algn="ctr"/>
            <a:r>
              <a:rPr lang="en-US" sz="4400" dirty="0">
                <a:latin typeface="Helvetica Light" panose="020B0403020202020204" pitchFamily="34" charset="0"/>
                <a:ea typeface="Verdana" panose="020B0604030504040204" pitchFamily="34" charset="0"/>
                <a:cs typeface="Verdana" panose="020B0604030504040204" pitchFamily="34" charset="0"/>
              </a:rPr>
              <a:t>Active Learning</a:t>
            </a:r>
          </a:p>
          <a:p>
            <a:pPr algn="ctr"/>
            <a:r>
              <a:rPr lang="en-US" sz="4400" dirty="0">
                <a:latin typeface="Helvetica Light" panose="020B0403020202020204" pitchFamily="34" charset="0"/>
                <a:ea typeface="Verdana" panose="020B0604030504040204" pitchFamily="34" charset="0"/>
                <a:cs typeface="Verdana" panose="020B0604030504040204" pitchFamily="34" charset="0"/>
              </a:rPr>
              <a:t>A Processing Model</a:t>
            </a:r>
          </a:p>
          <a:p>
            <a:pPr algn="ctr"/>
            <a:endParaRPr lang="en-US" sz="2800" dirty="0">
              <a:latin typeface="Helvetica Light" panose="020B040302020202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193810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in a lecture hall&#10;&#10;Description automatically generated">
            <a:extLst>
              <a:ext uri="{FF2B5EF4-FFF2-40B4-BE49-F238E27FC236}">
                <a16:creationId xmlns:a16="http://schemas.microsoft.com/office/drawing/2014/main" id="{C2C24341-2012-1961-A46D-E4E4376ADAF1}"/>
              </a:ext>
            </a:extLst>
          </p:cNvPr>
          <p:cNvPicPr>
            <a:picLocks noChangeAspect="1"/>
          </p:cNvPicPr>
          <p:nvPr/>
        </p:nvPicPr>
        <p:blipFill rotWithShape="1">
          <a:blip r:embed="rId3">
            <a:alphaModFix amt="30000"/>
          </a:blip>
          <a:srcRect t="6061" b="12019"/>
          <a:stretch/>
        </p:blipFill>
        <p:spPr>
          <a:xfrm>
            <a:off x="0" y="190501"/>
            <a:ext cx="12191999" cy="6667500"/>
          </a:xfrm>
          <a:prstGeom prst="rect">
            <a:avLst/>
          </a:prstGeom>
        </p:spPr>
      </p:pic>
      <p:sp>
        <p:nvSpPr>
          <p:cNvPr id="5" name="Rectangle 4">
            <a:extLst>
              <a:ext uri="{FF2B5EF4-FFF2-40B4-BE49-F238E27FC236}">
                <a16:creationId xmlns:a16="http://schemas.microsoft.com/office/drawing/2014/main" id="{C0EB63AB-2ACB-3CAD-3F14-AE7BAD95CADE}"/>
              </a:ext>
            </a:extLst>
          </p:cNvPr>
          <p:cNvSpPr/>
          <p:nvPr/>
        </p:nvSpPr>
        <p:spPr>
          <a:xfrm>
            <a:off x="-1" y="184244"/>
            <a:ext cx="12191999" cy="6673755"/>
          </a:xfrm>
          <a:prstGeom prst="rect">
            <a:avLst/>
          </a:prstGeom>
          <a:gradFill flip="none" rotWithShape="1">
            <a:gsLst>
              <a:gs pos="0">
                <a:schemeClr val="tx1">
                  <a:alpha val="10000"/>
                </a:schemeClr>
              </a:gs>
              <a:gs pos="69000">
                <a:schemeClr val="bg1"/>
              </a:gs>
              <a:gs pos="85000">
                <a:schemeClr val="bg1">
                  <a:lumMod val="95000"/>
                  <a:lumOff val="5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02CFDC5-E6A6-4ED6-EA02-BBBCFC1866CF}"/>
              </a:ext>
            </a:extLst>
          </p:cNvPr>
          <p:cNvSpPr>
            <a:spLocks noGrp="1"/>
          </p:cNvSpPr>
          <p:nvPr>
            <p:ph type="title"/>
          </p:nvPr>
        </p:nvSpPr>
        <p:spPr>
          <a:xfrm>
            <a:off x="838200" y="2781070"/>
            <a:ext cx="10515600" cy="1325563"/>
          </a:xfrm>
        </p:spPr>
        <p:txBody>
          <a:bodyPr/>
          <a:lstStyle/>
          <a:p>
            <a:pPr algn="ctr"/>
            <a:r>
              <a:rPr lang="en-US" dirty="0"/>
              <a:t>What is Active Learning? </a:t>
            </a:r>
          </a:p>
        </p:txBody>
      </p:sp>
    </p:spTree>
    <p:extLst>
      <p:ext uri="{BB962C8B-B14F-4D97-AF65-F5344CB8AC3E}">
        <p14:creationId xmlns:p14="http://schemas.microsoft.com/office/powerpoint/2010/main" val="1599609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in a lecture hall&#10;&#10;Description automatically generated">
            <a:extLst>
              <a:ext uri="{FF2B5EF4-FFF2-40B4-BE49-F238E27FC236}">
                <a16:creationId xmlns:a16="http://schemas.microsoft.com/office/drawing/2014/main" id="{A99E8A43-9F33-88C3-2CD5-E615EE83AC33}"/>
              </a:ext>
            </a:extLst>
          </p:cNvPr>
          <p:cNvPicPr>
            <a:picLocks noChangeAspect="1"/>
          </p:cNvPicPr>
          <p:nvPr/>
        </p:nvPicPr>
        <p:blipFill rotWithShape="1">
          <a:blip r:embed="rId3">
            <a:alphaModFix amt="30000"/>
          </a:blip>
          <a:srcRect t="6061" b="12019"/>
          <a:stretch/>
        </p:blipFill>
        <p:spPr>
          <a:xfrm>
            <a:off x="0" y="190501"/>
            <a:ext cx="12191999" cy="6667500"/>
          </a:xfrm>
          <a:prstGeom prst="rect">
            <a:avLst/>
          </a:prstGeom>
        </p:spPr>
      </p:pic>
      <p:sp>
        <p:nvSpPr>
          <p:cNvPr id="5" name="Rectangle 4">
            <a:extLst>
              <a:ext uri="{FF2B5EF4-FFF2-40B4-BE49-F238E27FC236}">
                <a16:creationId xmlns:a16="http://schemas.microsoft.com/office/drawing/2014/main" id="{C0EB63AB-2ACB-3CAD-3F14-AE7BAD95CADE}"/>
              </a:ext>
            </a:extLst>
          </p:cNvPr>
          <p:cNvSpPr/>
          <p:nvPr/>
        </p:nvSpPr>
        <p:spPr>
          <a:xfrm>
            <a:off x="0" y="184244"/>
            <a:ext cx="12192000" cy="6673755"/>
          </a:xfrm>
          <a:prstGeom prst="rect">
            <a:avLst/>
          </a:prstGeom>
          <a:gradFill flip="none" rotWithShape="1">
            <a:gsLst>
              <a:gs pos="0">
                <a:schemeClr val="tx1">
                  <a:alpha val="10000"/>
                </a:schemeClr>
              </a:gs>
              <a:gs pos="69000">
                <a:schemeClr val="bg1"/>
              </a:gs>
              <a:gs pos="85000">
                <a:schemeClr val="bg1">
                  <a:lumMod val="95000"/>
                  <a:lumOff val="5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02CFDC5-E6A6-4ED6-EA02-BBBCFC1866CF}"/>
              </a:ext>
            </a:extLst>
          </p:cNvPr>
          <p:cNvSpPr>
            <a:spLocks noGrp="1"/>
          </p:cNvSpPr>
          <p:nvPr>
            <p:ph type="title"/>
          </p:nvPr>
        </p:nvSpPr>
        <p:spPr/>
        <p:txBody>
          <a:bodyPr/>
          <a:lstStyle/>
          <a:p>
            <a:r>
              <a:rPr lang="en-US" dirty="0"/>
              <a:t>What is Active Learning? </a:t>
            </a:r>
          </a:p>
        </p:txBody>
      </p:sp>
      <p:sp>
        <p:nvSpPr>
          <p:cNvPr id="7" name="Content Placeholder 2">
            <a:extLst>
              <a:ext uri="{FF2B5EF4-FFF2-40B4-BE49-F238E27FC236}">
                <a16:creationId xmlns:a16="http://schemas.microsoft.com/office/drawing/2014/main" id="{1EBCBA58-9754-B282-BF4B-1D60CE4FE437}"/>
              </a:ext>
            </a:extLst>
          </p:cNvPr>
          <p:cNvSpPr txBox="1">
            <a:spLocks/>
          </p:cNvSpPr>
          <p:nvPr/>
        </p:nvSpPr>
        <p:spPr>
          <a:xfrm>
            <a:off x="-2" y="1820194"/>
            <a:ext cx="12192001" cy="30892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200000"/>
              </a:lnSpc>
              <a:spcBef>
                <a:spcPts val="0"/>
              </a:spcBef>
              <a:buClr>
                <a:srgbClr val="000000"/>
              </a:buClr>
              <a:buSzPts val="2400"/>
              <a:buFont typeface="Arial"/>
              <a:buNone/>
            </a:pPr>
            <a:r>
              <a:rPr lang="en-US" dirty="0">
                <a:latin typeface="Helvetica Light" panose="020B0403020202020204" pitchFamily="34" charset="0"/>
                <a:ea typeface="Verdana" panose="020B0604030504040204" pitchFamily="34" charset="0"/>
                <a:cs typeface="Verdana" panose="020B0604030504040204" pitchFamily="34" charset="0"/>
                <a:sym typeface="Roboto"/>
              </a:rPr>
              <a:t>Active learning fosters </a:t>
            </a:r>
            <a:r>
              <a:rPr lang="en-US" dirty="0">
                <a:solidFill>
                  <a:srgbClr val="FFD579"/>
                </a:solidFill>
                <a:latin typeface="Helvetica Light" panose="020B0403020202020204" pitchFamily="34" charset="0"/>
                <a:ea typeface="Verdana" panose="020B0604030504040204" pitchFamily="34" charset="0"/>
                <a:cs typeface="Verdana" panose="020B0604030504040204" pitchFamily="34" charset="0"/>
                <a:sym typeface="Roboto"/>
              </a:rPr>
              <a:t>deep </a:t>
            </a:r>
            <a:r>
              <a:rPr lang="en-US" dirty="0">
                <a:latin typeface="Helvetica Light" panose="020B0403020202020204" pitchFamily="34" charset="0"/>
                <a:ea typeface="Verdana" panose="020B0604030504040204" pitchFamily="34" charset="0"/>
                <a:cs typeface="Verdana" panose="020B0604030504040204" pitchFamily="34" charset="0"/>
                <a:sym typeface="Roboto"/>
              </a:rPr>
              <a:t>and</a:t>
            </a:r>
            <a:r>
              <a:rPr lang="en-US" dirty="0">
                <a:solidFill>
                  <a:srgbClr val="FFD579"/>
                </a:solidFill>
                <a:latin typeface="Helvetica Light" panose="020B0403020202020204" pitchFamily="34" charset="0"/>
                <a:ea typeface="Verdana" panose="020B0604030504040204" pitchFamily="34" charset="0"/>
                <a:cs typeface="Verdana" panose="020B0604030504040204" pitchFamily="34" charset="0"/>
                <a:sym typeface="Roboto"/>
              </a:rPr>
              <a:t> flexible </a:t>
            </a:r>
            <a:r>
              <a:rPr lang="en-US" dirty="0">
                <a:latin typeface="Helvetica Light" panose="020B0403020202020204" pitchFamily="34" charset="0"/>
                <a:ea typeface="Verdana" panose="020B0604030504040204" pitchFamily="34" charset="0"/>
                <a:cs typeface="Verdana" panose="020B0604030504040204" pitchFamily="34" charset="0"/>
                <a:sym typeface="Roboto"/>
              </a:rPr>
              <a:t>knowledge through</a:t>
            </a:r>
          </a:p>
          <a:p>
            <a:pPr marL="0" indent="0" algn="ctr">
              <a:lnSpc>
                <a:spcPct val="200000"/>
              </a:lnSpc>
              <a:spcBef>
                <a:spcPts val="0"/>
              </a:spcBef>
              <a:buClr>
                <a:srgbClr val="000000"/>
              </a:buClr>
              <a:buSzPts val="2400"/>
              <a:buFont typeface="Arial"/>
              <a:buNone/>
            </a:pPr>
            <a:r>
              <a:rPr lang="en-US" dirty="0">
                <a:latin typeface="Helvetica Light" panose="020B0403020202020204" pitchFamily="34" charset="0"/>
                <a:ea typeface="Verdana" panose="020B0604030504040204" pitchFamily="34" charset="0"/>
                <a:cs typeface="Verdana" panose="020B0604030504040204" pitchFamily="34" charset="0"/>
                <a:sym typeface="Roboto"/>
              </a:rPr>
              <a:t>cognitive, behavioral, social, and affective </a:t>
            </a:r>
            <a:r>
              <a:rPr lang="en-US" dirty="0">
                <a:solidFill>
                  <a:srgbClr val="FFD579"/>
                </a:solidFill>
                <a:latin typeface="Helvetica Light" panose="020B0403020202020204" pitchFamily="34" charset="0"/>
                <a:ea typeface="Verdana" panose="020B0604030504040204" pitchFamily="34" charset="0"/>
                <a:cs typeface="Verdana" panose="020B0604030504040204" pitchFamily="34" charset="0"/>
                <a:sym typeface="Roboto"/>
              </a:rPr>
              <a:t>processing</a:t>
            </a:r>
            <a:r>
              <a:rPr lang="en-US" dirty="0">
                <a:latin typeface="Helvetica Light" panose="020B0403020202020204" pitchFamily="34" charset="0"/>
                <a:ea typeface="Verdana" panose="020B0604030504040204" pitchFamily="34" charset="0"/>
                <a:cs typeface="Verdana" panose="020B0604030504040204" pitchFamily="34" charset="0"/>
                <a:sym typeface="Roboto"/>
              </a:rPr>
              <a:t> </a:t>
            </a:r>
          </a:p>
          <a:p>
            <a:pPr marL="0" indent="0" algn="ctr">
              <a:lnSpc>
                <a:spcPct val="200000"/>
              </a:lnSpc>
              <a:spcBef>
                <a:spcPts val="0"/>
              </a:spcBef>
              <a:buClr>
                <a:srgbClr val="000000"/>
              </a:buClr>
              <a:buSzPts val="2400"/>
              <a:buFont typeface="Arial"/>
              <a:buNone/>
            </a:pPr>
            <a:r>
              <a:rPr lang="en-US" dirty="0">
                <a:latin typeface="Helvetica Light" panose="020B0403020202020204" pitchFamily="34" charset="0"/>
                <a:ea typeface="Verdana" panose="020B0604030504040204" pitchFamily="34" charset="0"/>
                <a:cs typeface="Verdana" panose="020B0604030504040204" pitchFamily="34" charset="0"/>
                <a:sym typeface="Roboto"/>
              </a:rPr>
              <a:t>of one’s </a:t>
            </a:r>
            <a:r>
              <a:rPr lang="en-US" dirty="0">
                <a:solidFill>
                  <a:srgbClr val="FFD579"/>
                </a:solidFill>
                <a:latin typeface="Helvetica Light" panose="020B0403020202020204" pitchFamily="34" charset="0"/>
                <a:ea typeface="Verdana" panose="020B0604030504040204" pitchFamily="34" charset="0"/>
                <a:cs typeface="Verdana" panose="020B0604030504040204" pitchFamily="34" charset="0"/>
                <a:sym typeface="Roboto"/>
              </a:rPr>
              <a:t>knowledge</a:t>
            </a:r>
            <a:r>
              <a:rPr lang="en-US" dirty="0">
                <a:latin typeface="Helvetica Light" panose="020B0403020202020204" pitchFamily="34" charset="0"/>
                <a:ea typeface="Verdana" panose="020B0604030504040204" pitchFamily="34" charset="0"/>
                <a:cs typeface="Verdana" panose="020B0604030504040204" pitchFamily="34" charset="0"/>
                <a:sym typeface="Roboto"/>
              </a:rPr>
              <a:t> and </a:t>
            </a:r>
            <a:r>
              <a:rPr lang="en-US" dirty="0">
                <a:solidFill>
                  <a:srgbClr val="FFD579"/>
                </a:solidFill>
                <a:latin typeface="Helvetica Light" panose="020B0403020202020204" pitchFamily="34" charset="0"/>
                <a:ea typeface="Verdana" panose="020B0604030504040204" pitchFamily="34" charset="0"/>
                <a:cs typeface="Verdana" panose="020B0604030504040204" pitchFamily="34" charset="0"/>
                <a:sym typeface="Roboto"/>
              </a:rPr>
              <a:t>experience</a:t>
            </a:r>
            <a:r>
              <a:rPr lang="en-US" dirty="0">
                <a:latin typeface="Helvetica Light" panose="020B0403020202020204" pitchFamily="34" charset="0"/>
                <a:ea typeface="Verdana" panose="020B0604030504040204" pitchFamily="34" charset="0"/>
                <a:cs typeface="Verdana" panose="020B0604030504040204" pitchFamily="34" charset="0"/>
                <a:sym typeface="Roboto"/>
              </a:rPr>
              <a:t>. </a:t>
            </a:r>
          </a:p>
          <a:p>
            <a:pPr marL="0" indent="0">
              <a:lnSpc>
                <a:spcPct val="100000"/>
              </a:lnSpc>
              <a:spcAft>
                <a:spcPts val="2400"/>
              </a:spcAft>
              <a:buFont typeface="Arial" panose="020B0604020202020204" pitchFamily="34" charset="0"/>
              <a:buNone/>
            </a:pPr>
            <a:endParaRPr lang="en-US" dirty="0">
              <a:latin typeface="Helvetica Light" panose="020B0403020202020204" pitchFamily="34" charset="0"/>
            </a:endParaRPr>
          </a:p>
        </p:txBody>
      </p:sp>
      <p:sp>
        <p:nvSpPr>
          <p:cNvPr id="8" name="TextBox 7">
            <a:extLst>
              <a:ext uri="{FF2B5EF4-FFF2-40B4-BE49-F238E27FC236}">
                <a16:creationId xmlns:a16="http://schemas.microsoft.com/office/drawing/2014/main" id="{8382FDBB-3173-5A77-C5BA-EC9F7B524269}"/>
              </a:ext>
            </a:extLst>
          </p:cNvPr>
          <p:cNvSpPr txBox="1"/>
          <p:nvPr/>
        </p:nvSpPr>
        <p:spPr>
          <a:xfrm>
            <a:off x="7707086" y="5826034"/>
            <a:ext cx="3646714" cy="584775"/>
          </a:xfrm>
          <a:prstGeom prst="rect">
            <a:avLst/>
          </a:prstGeom>
          <a:noFill/>
        </p:spPr>
        <p:txBody>
          <a:bodyPr wrap="square" rtlCol="0">
            <a:spAutoFit/>
          </a:bodyPr>
          <a:lstStyle/>
          <a:p>
            <a:r>
              <a:rPr lang="en-US" sz="3200" dirty="0">
                <a:latin typeface="Helvetica Light" panose="020B0403020202020204" pitchFamily="34" charset="0"/>
              </a:rPr>
              <a:t>Doolittle &amp; </a:t>
            </a:r>
            <a:r>
              <a:rPr lang="en-US" sz="3200" dirty="0" err="1">
                <a:latin typeface="Helvetica Light" panose="020B0403020202020204" pitchFamily="34" charset="0"/>
              </a:rPr>
              <a:t>Wojdak</a:t>
            </a:r>
            <a:endParaRPr lang="en-US" sz="3200" dirty="0">
              <a:latin typeface="Helvetica Light" panose="020B0403020202020204" pitchFamily="34" charset="0"/>
            </a:endParaRPr>
          </a:p>
        </p:txBody>
      </p:sp>
    </p:spTree>
    <p:extLst>
      <p:ext uri="{BB962C8B-B14F-4D97-AF65-F5344CB8AC3E}">
        <p14:creationId xmlns:p14="http://schemas.microsoft.com/office/powerpoint/2010/main" val="2247600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U-Turn Arrow 74">
            <a:extLst>
              <a:ext uri="{FF2B5EF4-FFF2-40B4-BE49-F238E27FC236}">
                <a16:creationId xmlns:a16="http://schemas.microsoft.com/office/drawing/2014/main" id="{6A3A5B6B-61EB-DC20-1F8B-C346900DF9B7}"/>
              </a:ext>
            </a:extLst>
          </p:cNvPr>
          <p:cNvSpPr/>
          <p:nvPr/>
        </p:nvSpPr>
        <p:spPr>
          <a:xfrm>
            <a:off x="8363489" y="1934949"/>
            <a:ext cx="2276305" cy="519950"/>
          </a:xfrm>
          <a:prstGeom prst="uturnArrow">
            <a:avLst>
              <a:gd name="adj1" fmla="val 4657"/>
              <a:gd name="adj2" fmla="val 16241"/>
              <a:gd name="adj3" fmla="val 31183"/>
              <a:gd name="adj4" fmla="val 19018"/>
              <a:gd name="adj5" fmla="val 100000"/>
            </a:avLst>
          </a:prstGeom>
          <a:solidFill>
            <a:srgbClr val="FFD579"/>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U-Turn Arrow 70">
            <a:extLst>
              <a:ext uri="{FF2B5EF4-FFF2-40B4-BE49-F238E27FC236}">
                <a16:creationId xmlns:a16="http://schemas.microsoft.com/office/drawing/2014/main" id="{ABED7B2C-8F97-FE08-1C48-F70842E51920}"/>
              </a:ext>
            </a:extLst>
          </p:cNvPr>
          <p:cNvSpPr/>
          <p:nvPr/>
        </p:nvSpPr>
        <p:spPr>
          <a:xfrm>
            <a:off x="6084944" y="1937688"/>
            <a:ext cx="2382841" cy="519950"/>
          </a:xfrm>
          <a:prstGeom prst="uturnArrow">
            <a:avLst>
              <a:gd name="adj1" fmla="val 4657"/>
              <a:gd name="adj2" fmla="val 16241"/>
              <a:gd name="adj3" fmla="val 31183"/>
              <a:gd name="adj4" fmla="val 19018"/>
              <a:gd name="adj5" fmla="val 100000"/>
            </a:avLst>
          </a:prstGeom>
          <a:solidFill>
            <a:srgbClr val="FFD579"/>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TextBox 54">
            <a:extLst>
              <a:ext uri="{FF2B5EF4-FFF2-40B4-BE49-F238E27FC236}">
                <a16:creationId xmlns:a16="http://schemas.microsoft.com/office/drawing/2014/main" id="{90DEF564-2BFC-8E2E-4130-E5A2B449DB63}"/>
              </a:ext>
            </a:extLst>
          </p:cNvPr>
          <p:cNvSpPr txBox="1"/>
          <p:nvPr/>
        </p:nvSpPr>
        <p:spPr>
          <a:xfrm>
            <a:off x="3647121" y="1620293"/>
            <a:ext cx="2448879" cy="369332"/>
          </a:xfrm>
          <a:prstGeom prst="rect">
            <a:avLst/>
          </a:prstGeom>
          <a:noFill/>
        </p:spPr>
        <p:txBody>
          <a:bodyPr wrap="square" rtlCol="0">
            <a:spAutoFit/>
          </a:bodyPr>
          <a:lstStyle/>
          <a:p>
            <a:pPr algn="ctr"/>
            <a:r>
              <a:rPr lang="en-US" dirty="0">
                <a:latin typeface="Helvetica Light" panose="020B0403020202020204" pitchFamily="34" charset="0"/>
              </a:rPr>
              <a:t>Foster</a:t>
            </a:r>
          </a:p>
        </p:txBody>
      </p:sp>
      <p:sp>
        <p:nvSpPr>
          <p:cNvPr id="2" name="Title 1">
            <a:extLst>
              <a:ext uri="{FF2B5EF4-FFF2-40B4-BE49-F238E27FC236}">
                <a16:creationId xmlns:a16="http://schemas.microsoft.com/office/drawing/2014/main" id="{20CC5F7E-D15C-2461-5E85-07E73E6EC220}"/>
              </a:ext>
            </a:extLst>
          </p:cNvPr>
          <p:cNvSpPr>
            <a:spLocks noGrp="1"/>
          </p:cNvSpPr>
          <p:nvPr>
            <p:ph type="title"/>
          </p:nvPr>
        </p:nvSpPr>
        <p:spPr/>
        <p:txBody>
          <a:bodyPr/>
          <a:lstStyle/>
          <a:p>
            <a:r>
              <a:rPr lang="en-US" dirty="0">
                <a:latin typeface="Helvetica Light" panose="020B0403020202020204" pitchFamily="34" charset="0"/>
              </a:rPr>
              <a:t>A Processing Model of Active Learning</a:t>
            </a:r>
          </a:p>
        </p:txBody>
      </p:sp>
      <p:sp>
        <p:nvSpPr>
          <p:cNvPr id="20" name="TextBox 19">
            <a:extLst>
              <a:ext uri="{FF2B5EF4-FFF2-40B4-BE49-F238E27FC236}">
                <a16:creationId xmlns:a16="http://schemas.microsoft.com/office/drawing/2014/main" id="{1BEE70F7-CE0F-F7FB-C5C1-7437D3A8F485}"/>
              </a:ext>
            </a:extLst>
          </p:cNvPr>
          <p:cNvSpPr txBox="1"/>
          <p:nvPr/>
        </p:nvSpPr>
        <p:spPr>
          <a:xfrm>
            <a:off x="7359471" y="2415026"/>
            <a:ext cx="2011680" cy="892552"/>
          </a:xfrm>
          <a:prstGeom prst="rect">
            <a:avLst/>
          </a:prstGeom>
          <a:noFill/>
        </p:spPr>
        <p:txBody>
          <a:bodyPr wrap="square" rtlCol="0">
            <a:spAutoFit/>
          </a:bodyPr>
          <a:lstStyle/>
          <a:p>
            <a:pPr algn="ctr"/>
            <a:r>
              <a:rPr lang="en-US" sz="2600" dirty="0">
                <a:latin typeface="Helvetica Light" panose="020B0403020202020204" pitchFamily="34" charset="0"/>
              </a:rPr>
              <a:t>Meaning &amp;</a:t>
            </a:r>
            <a:br>
              <a:rPr lang="en-US" sz="2600" dirty="0">
                <a:latin typeface="Helvetica Light" panose="020B0403020202020204" pitchFamily="34" charset="0"/>
              </a:rPr>
            </a:br>
            <a:r>
              <a:rPr lang="en-US" sz="2600" dirty="0">
                <a:latin typeface="Helvetica Light" panose="020B0403020202020204" pitchFamily="34" charset="0"/>
              </a:rPr>
              <a:t>Memory</a:t>
            </a:r>
          </a:p>
        </p:txBody>
      </p:sp>
      <p:sp>
        <p:nvSpPr>
          <p:cNvPr id="21" name="TextBox 20">
            <a:extLst>
              <a:ext uri="{FF2B5EF4-FFF2-40B4-BE49-F238E27FC236}">
                <a16:creationId xmlns:a16="http://schemas.microsoft.com/office/drawing/2014/main" id="{A0D85489-55F2-F246-B8FC-7EC84E730A48}"/>
              </a:ext>
            </a:extLst>
          </p:cNvPr>
          <p:cNvSpPr txBox="1"/>
          <p:nvPr/>
        </p:nvSpPr>
        <p:spPr>
          <a:xfrm>
            <a:off x="459744" y="2415026"/>
            <a:ext cx="2011680" cy="892552"/>
          </a:xfrm>
          <a:prstGeom prst="rect">
            <a:avLst/>
          </a:prstGeom>
          <a:noFill/>
        </p:spPr>
        <p:txBody>
          <a:bodyPr wrap="square" rtlCol="0">
            <a:spAutoFit/>
          </a:bodyPr>
          <a:lstStyle/>
          <a:p>
            <a:pPr algn="ctr"/>
            <a:r>
              <a:rPr lang="en-US" sz="2600" dirty="0">
                <a:latin typeface="Helvetica Light" panose="020B0403020202020204" pitchFamily="34" charset="0"/>
              </a:rPr>
              <a:t>Learning</a:t>
            </a:r>
          </a:p>
          <a:p>
            <a:pPr algn="ctr"/>
            <a:r>
              <a:rPr lang="en-US" sz="2600" dirty="0">
                <a:latin typeface="Helvetica Light" panose="020B0403020202020204" pitchFamily="34" charset="0"/>
              </a:rPr>
              <a:t>Outcomes</a:t>
            </a:r>
          </a:p>
        </p:txBody>
      </p:sp>
      <p:sp>
        <p:nvSpPr>
          <p:cNvPr id="22" name="TextBox 21">
            <a:extLst>
              <a:ext uri="{FF2B5EF4-FFF2-40B4-BE49-F238E27FC236}">
                <a16:creationId xmlns:a16="http://schemas.microsoft.com/office/drawing/2014/main" id="{7AB856C9-511A-AFE3-D981-E290DB46565E}"/>
              </a:ext>
            </a:extLst>
          </p:cNvPr>
          <p:cNvSpPr txBox="1"/>
          <p:nvPr/>
        </p:nvSpPr>
        <p:spPr>
          <a:xfrm>
            <a:off x="2647356" y="2415026"/>
            <a:ext cx="2011680" cy="892552"/>
          </a:xfrm>
          <a:prstGeom prst="rect">
            <a:avLst/>
          </a:prstGeom>
          <a:noFill/>
        </p:spPr>
        <p:txBody>
          <a:bodyPr wrap="square" lIns="0" rIns="0" rtlCol="0">
            <a:spAutoFit/>
          </a:bodyPr>
          <a:lstStyle/>
          <a:p>
            <a:pPr algn="ctr"/>
            <a:r>
              <a:rPr lang="en-US" sz="2600" dirty="0">
                <a:latin typeface="Helvetica Light" panose="020B0403020202020204" pitchFamily="34" charset="0"/>
              </a:rPr>
              <a:t>Instructional</a:t>
            </a:r>
          </a:p>
          <a:p>
            <a:pPr algn="ctr"/>
            <a:r>
              <a:rPr lang="en-US" sz="2600" dirty="0">
                <a:latin typeface="Helvetica Light" panose="020B0403020202020204" pitchFamily="34" charset="0"/>
              </a:rPr>
              <a:t>Strategies</a:t>
            </a:r>
          </a:p>
        </p:txBody>
      </p:sp>
      <p:sp>
        <p:nvSpPr>
          <p:cNvPr id="23" name="TextBox 22">
            <a:extLst>
              <a:ext uri="{FF2B5EF4-FFF2-40B4-BE49-F238E27FC236}">
                <a16:creationId xmlns:a16="http://schemas.microsoft.com/office/drawing/2014/main" id="{4C0E35A3-EE6B-8C92-8050-526C8CBAADE6}"/>
              </a:ext>
            </a:extLst>
          </p:cNvPr>
          <p:cNvSpPr txBox="1"/>
          <p:nvPr/>
        </p:nvSpPr>
        <p:spPr>
          <a:xfrm>
            <a:off x="5046728" y="2415026"/>
            <a:ext cx="2103120" cy="984885"/>
          </a:xfrm>
          <a:prstGeom prst="rect">
            <a:avLst/>
          </a:prstGeom>
          <a:noFill/>
        </p:spPr>
        <p:txBody>
          <a:bodyPr wrap="square" lIns="0" rIns="0" rtlCol="0">
            <a:spAutoFit/>
          </a:bodyPr>
          <a:lstStyle/>
          <a:p>
            <a:pPr algn="ctr"/>
            <a:r>
              <a:rPr lang="en-US" sz="3200" dirty="0">
                <a:solidFill>
                  <a:srgbClr val="FFD579"/>
                </a:solidFill>
                <a:latin typeface="Helvetica Light" panose="020B0403020202020204" pitchFamily="34" charset="0"/>
                <a:ea typeface="Roboto Thin" panose="02000000000000000000" pitchFamily="2" charset="0"/>
                <a:cs typeface="Roboto Thin" panose="02000000000000000000" pitchFamily="2" charset="0"/>
              </a:rPr>
              <a:t>Processing</a:t>
            </a:r>
          </a:p>
          <a:p>
            <a:pPr algn="ctr"/>
            <a:endParaRPr lang="en-US" sz="2600" dirty="0">
              <a:latin typeface="Helvetica Light" panose="020B0403020202020204" pitchFamily="34" charset="0"/>
            </a:endParaRPr>
          </a:p>
        </p:txBody>
      </p:sp>
      <p:sp>
        <p:nvSpPr>
          <p:cNvPr id="24" name="TextBox 23">
            <a:extLst>
              <a:ext uri="{FF2B5EF4-FFF2-40B4-BE49-F238E27FC236}">
                <a16:creationId xmlns:a16="http://schemas.microsoft.com/office/drawing/2014/main" id="{93943CB2-7884-8C8B-3CD9-F160792860A2}"/>
              </a:ext>
            </a:extLst>
          </p:cNvPr>
          <p:cNvSpPr txBox="1"/>
          <p:nvPr/>
        </p:nvSpPr>
        <p:spPr>
          <a:xfrm>
            <a:off x="9556715" y="2415026"/>
            <a:ext cx="2011680" cy="892552"/>
          </a:xfrm>
          <a:prstGeom prst="rect">
            <a:avLst/>
          </a:prstGeom>
          <a:noFill/>
        </p:spPr>
        <p:txBody>
          <a:bodyPr wrap="square" lIns="0" rIns="0" rtlCol="0">
            <a:spAutoFit/>
          </a:bodyPr>
          <a:lstStyle/>
          <a:p>
            <a:pPr algn="ctr"/>
            <a:r>
              <a:rPr lang="en-US" sz="2600" dirty="0">
                <a:latin typeface="Helvetica Light" panose="020B0403020202020204" pitchFamily="34" charset="0"/>
              </a:rPr>
              <a:t>Learning &amp;</a:t>
            </a:r>
          </a:p>
          <a:p>
            <a:pPr algn="ctr"/>
            <a:r>
              <a:rPr lang="en-US" sz="2600" dirty="0">
                <a:latin typeface="Helvetica Light" panose="020B0403020202020204" pitchFamily="34" charset="0"/>
              </a:rPr>
              <a:t>Performance</a:t>
            </a:r>
          </a:p>
        </p:txBody>
      </p:sp>
      <p:sp>
        <p:nvSpPr>
          <p:cNvPr id="35" name="TextBox 34">
            <a:extLst>
              <a:ext uri="{FF2B5EF4-FFF2-40B4-BE49-F238E27FC236}">
                <a16:creationId xmlns:a16="http://schemas.microsoft.com/office/drawing/2014/main" id="{61A139D3-6B7A-F6FB-0A24-C148A65E7056}"/>
              </a:ext>
            </a:extLst>
          </p:cNvPr>
          <p:cNvSpPr txBox="1"/>
          <p:nvPr/>
        </p:nvSpPr>
        <p:spPr>
          <a:xfrm>
            <a:off x="9690505" y="4127782"/>
            <a:ext cx="1742173" cy="1569660"/>
          </a:xfrm>
          <a:prstGeom prst="rect">
            <a:avLst/>
          </a:prstGeom>
          <a:noFill/>
        </p:spPr>
        <p:txBody>
          <a:bodyPr wrap="square" rtlCol="0">
            <a:spAutoFit/>
          </a:bodyPr>
          <a:lstStyle/>
          <a:p>
            <a:pPr algn="ctr"/>
            <a:r>
              <a:rPr lang="en-US" sz="2400" dirty="0">
                <a:latin typeface="Helvetica Light" panose="020B0403020202020204" pitchFamily="34" charset="0"/>
              </a:rPr>
              <a:t>Knowing</a:t>
            </a:r>
          </a:p>
          <a:p>
            <a:pPr algn="ctr"/>
            <a:r>
              <a:rPr lang="en-US" sz="2400" dirty="0">
                <a:latin typeface="Helvetica Light" panose="020B0403020202020204" pitchFamily="34" charset="0"/>
              </a:rPr>
              <a:t>Doing</a:t>
            </a:r>
          </a:p>
          <a:p>
            <a:pPr algn="ctr"/>
            <a:r>
              <a:rPr lang="en-US" sz="2400" dirty="0">
                <a:latin typeface="Helvetica Light" panose="020B0403020202020204" pitchFamily="34" charset="0"/>
              </a:rPr>
              <a:t>Thinking</a:t>
            </a:r>
          </a:p>
          <a:p>
            <a:pPr algn="ctr"/>
            <a:r>
              <a:rPr lang="en-US" sz="2400" dirty="0">
                <a:latin typeface="Helvetica Light" panose="020B0403020202020204" pitchFamily="34" charset="0"/>
              </a:rPr>
              <a:t>Caring</a:t>
            </a:r>
          </a:p>
        </p:txBody>
      </p:sp>
      <p:sp>
        <p:nvSpPr>
          <p:cNvPr id="37" name="TextBox 36">
            <a:extLst>
              <a:ext uri="{FF2B5EF4-FFF2-40B4-BE49-F238E27FC236}">
                <a16:creationId xmlns:a16="http://schemas.microsoft.com/office/drawing/2014/main" id="{69935F63-8DF3-BDCB-759B-5443A8969C6A}"/>
              </a:ext>
            </a:extLst>
          </p:cNvPr>
          <p:cNvSpPr txBox="1"/>
          <p:nvPr/>
        </p:nvSpPr>
        <p:spPr>
          <a:xfrm>
            <a:off x="593774" y="4132593"/>
            <a:ext cx="1742173" cy="1569660"/>
          </a:xfrm>
          <a:prstGeom prst="rect">
            <a:avLst/>
          </a:prstGeom>
          <a:noFill/>
        </p:spPr>
        <p:txBody>
          <a:bodyPr wrap="square" rtlCol="0">
            <a:spAutoFit/>
          </a:bodyPr>
          <a:lstStyle/>
          <a:p>
            <a:pPr algn="ctr"/>
            <a:r>
              <a:rPr lang="en-US" sz="2400" dirty="0">
                <a:latin typeface="Helvetica Light" panose="020B0403020202020204" pitchFamily="34" charset="0"/>
              </a:rPr>
              <a:t>Knowing</a:t>
            </a:r>
          </a:p>
          <a:p>
            <a:pPr algn="ctr"/>
            <a:r>
              <a:rPr lang="en-US" sz="2400" dirty="0">
                <a:latin typeface="Helvetica Light" panose="020B0403020202020204" pitchFamily="34" charset="0"/>
              </a:rPr>
              <a:t>Doing</a:t>
            </a:r>
          </a:p>
          <a:p>
            <a:pPr algn="ctr"/>
            <a:r>
              <a:rPr lang="en-US" sz="2400" dirty="0">
                <a:latin typeface="Helvetica Light" panose="020B0403020202020204" pitchFamily="34" charset="0"/>
              </a:rPr>
              <a:t>Thinking</a:t>
            </a:r>
          </a:p>
          <a:p>
            <a:pPr algn="ctr"/>
            <a:r>
              <a:rPr lang="en-US" sz="2400" dirty="0">
                <a:latin typeface="Helvetica Light" panose="020B0403020202020204" pitchFamily="34" charset="0"/>
              </a:rPr>
              <a:t>Caring</a:t>
            </a:r>
          </a:p>
        </p:txBody>
      </p:sp>
      <p:cxnSp>
        <p:nvCxnSpPr>
          <p:cNvPr id="41" name="Straight Arrow Connector 40">
            <a:extLst>
              <a:ext uri="{FF2B5EF4-FFF2-40B4-BE49-F238E27FC236}">
                <a16:creationId xmlns:a16="http://schemas.microsoft.com/office/drawing/2014/main" id="{8E9BFCB2-A5E2-40CB-660E-5F33E3C21CB9}"/>
              </a:ext>
            </a:extLst>
          </p:cNvPr>
          <p:cNvCxnSpPr/>
          <p:nvPr/>
        </p:nvCxnSpPr>
        <p:spPr>
          <a:xfrm>
            <a:off x="1458014" y="3399911"/>
            <a:ext cx="0" cy="577516"/>
          </a:xfrm>
          <a:prstGeom prst="straightConnector1">
            <a:avLst/>
          </a:prstGeom>
          <a:ln w="12700">
            <a:solidFill>
              <a:srgbClr val="FFD579"/>
            </a:solidFill>
            <a:tailEnd type="triangle" w="med" len="sm"/>
          </a:ln>
        </p:spPr>
        <p:style>
          <a:lnRef idx="2">
            <a:schemeClr val="accent1"/>
          </a:lnRef>
          <a:fillRef idx="0">
            <a:schemeClr val="accent1"/>
          </a:fillRef>
          <a:effectRef idx="1">
            <a:schemeClr val="accent1"/>
          </a:effectRef>
          <a:fontRef idx="minor">
            <a:schemeClr val="tx1"/>
          </a:fontRef>
        </p:style>
      </p:cxnSp>
      <p:cxnSp>
        <p:nvCxnSpPr>
          <p:cNvPr id="47" name="Straight Arrow Connector 46">
            <a:extLst>
              <a:ext uri="{FF2B5EF4-FFF2-40B4-BE49-F238E27FC236}">
                <a16:creationId xmlns:a16="http://schemas.microsoft.com/office/drawing/2014/main" id="{E1ED2B40-52AA-8A98-5375-3876652FD347}"/>
              </a:ext>
            </a:extLst>
          </p:cNvPr>
          <p:cNvCxnSpPr/>
          <p:nvPr/>
        </p:nvCxnSpPr>
        <p:spPr>
          <a:xfrm>
            <a:off x="10569612" y="3399911"/>
            <a:ext cx="0" cy="577516"/>
          </a:xfrm>
          <a:prstGeom prst="straightConnector1">
            <a:avLst/>
          </a:prstGeom>
          <a:ln w="12700">
            <a:solidFill>
              <a:srgbClr val="FFD579"/>
            </a:solidFill>
            <a:tailEnd type="triangle" w="med" len="sm"/>
          </a:ln>
        </p:spPr>
        <p:style>
          <a:lnRef idx="2">
            <a:schemeClr val="accent1"/>
          </a:lnRef>
          <a:fillRef idx="0">
            <a:schemeClr val="accent1"/>
          </a:fillRef>
          <a:effectRef idx="1">
            <a:schemeClr val="accent1"/>
          </a:effectRef>
          <a:fontRef idx="minor">
            <a:schemeClr val="tx1"/>
          </a:fontRef>
        </p:style>
      </p:cxnSp>
      <p:sp>
        <p:nvSpPr>
          <p:cNvPr id="48" name="Arc 47">
            <a:extLst>
              <a:ext uri="{FF2B5EF4-FFF2-40B4-BE49-F238E27FC236}">
                <a16:creationId xmlns:a16="http://schemas.microsoft.com/office/drawing/2014/main" id="{6BF2B200-1EEB-CC8B-E324-D6B76CCF44E1}"/>
              </a:ext>
            </a:extLst>
          </p:cNvPr>
          <p:cNvSpPr/>
          <p:nvPr/>
        </p:nvSpPr>
        <p:spPr>
          <a:xfrm rot="10800000">
            <a:off x="1451290" y="2394485"/>
            <a:ext cx="9111597" cy="1963245"/>
          </a:xfrm>
          <a:prstGeom prst="arc">
            <a:avLst>
              <a:gd name="adj1" fmla="val 10818754"/>
              <a:gd name="adj2" fmla="val 21544168"/>
            </a:avLst>
          </a:prstGeom>
          <a:ln w="12700">
            <a:solidFill>
              <a:srgbClr val="FFD579"/>
            </a:solidFill>
            <a:headEnd type="triangle" w="lg" len="lg"/>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TextBox 55">
            <a:extLst>
              <a:ext uri="{FF2B5EF4-FFF2-40B4-BE49-F238E27FC236}">
                <a16:creationId xmlns:a16="http://schemas.microsoft.com/office/drawing/2014/main" id="{77AF754F-7BBF-D70F-D543-201A97C63C4A}"/>
              </a:ext>
            </a:extLst>
          </p:cNvPr>
          <p:cNvSpPr txBox="1"/>
          <p:nvPr/>
        </p:nvSpPr>
        <p:spPr>
          <a:xfrm>
            <a:off x="1490373" y="1614867"/>
            <a:ext cx="2205732" cy="369332"/>
          </a:xfrm>
          <a:prstGeom prst="rect">
            <a:avLst/>
          </a:prstGeom>
          <a:noFill/>
        </p:spPr>
        <p:txBody>
          <a:bodyPr wrap="square" rtlCol="0">
            <a:spAutoFit/>
          </a:bodyPr>
          <a:lstStyle/>
          <a:p>
            <a:pPr algn="ctr"/>
            <a:r>
              <a:rPr lang="en-US" dirty="0">
                <a:latin typeface="Helvetica Light" panose="020B0403020202020204" pitchFamily="34" charset="0"/>
              </a:rPr>
              <a:t>Inform</a:t>
            </a:r>
          </a:p>
        </p:txBody>
      </p:sp>
      <p:sp>
        <p:nvSpPr>
          <p:cNvPr id="70" name="U-Turn Arrow 69">
            <a:extLst>
              <a:ext uri="{FF2B5EF4-FFF2-40B4-BE49-F238E27FC236}">
                <a16:creationId xmlns:a16="http://schemas.microsoft.com/office/drawing/2014/main" id="{8607CE7E-EEE9-4134-D9CE-FCFE4A0FB252}"/>
              </a:ext>
            </a:extLst>
          </p:cNvPr>
          <p:cNvSpPr/>
          <p:nvPr/>
        </p:nvSpPr>
        <p:spPr>
          <a:xfrm>
            <a:off x="3630365" y="1932394"/>
            <a:ext cx="2549053" cy="519950"/>
          </a:xfrm>
          <a:prstGeom prst="uturnArrow">
            <a:avLst>
              <a:gd name="adj1" fmla="val 4657"/>
              <a:gd name="adj2" fmla="val 16241"/>
              <a:gd name="adj3" fmla="val 31183"/>
              <a:gd name="adj4" fmla="val 19018"/>
              <a:gd name="adj5" fmla="val 100000"/>
            </a:avLst>
          </a:prstGeom>
          <a:solidFill>
            <a:srgbClr val="FFD579"/>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U-Turn Arrow 68">
            <a:extLst>
              <a:ext uri="{FF2B5EF4-FFF2-40B4-BE49-F238E27FC236}">
                <a16:creationId xmlns:a16="http://schemas.microsoft.com/office/drawing/2014/main" id="{5672139C-7A6E-CB2A-3554-F0554A842D2D}"/>
              </a:ext>
            </a:extLst>
          </p:cNvPr>
          <p:cNvSpPr/>
          <p:nvPr/>
        </p:nvSpPr>
        <p:spPr>
          <a:xfrm>
            <a:off x="1457253" y="1943245"/>
            <a:ext cx="2266964" cy="519950"/>
          </a:xfrm>
          <a:prstGeom prst="uturnArrow">
            <a:avLst>
              <a:gd name="adj1" fmla="val 4657"/>
              <a:gd name="adj2" fmla="val 16241"/>
              <a:gd name="adj3" fmla="val 31183"/>
              <a:gd name="adj4" fmla="val 19018"/>
              <a:gd name="adj5" fmla="val 100000"/>
            </a:avLst>
          </a:prstGeom>
          <a:solidFill>
            <a:srgbClr val="FFD579"/>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TextBox 73">
            <a:extLst>
              <a:ext uri="{FF2B5EF4-FFF2-40B4-BE49-F238E27FC236}">
                <a16:creationId xmlns:a16="http://schemas.microsoft.com/office/drawing/2014/main" id="{5BE44EE2-2986-D7D4-D122-5FE4FD0D29DF}"/>
              </a:ext>
            </a:extLst>
          </p:cNvPr>
          <p:cNvSpPr txBox="1"/>
          <p:nvPr/>
        </p:nvSpPr>
        <p:spPr>
          <a:xfrm>
            <a:off x="6112755" y="1609442"/>
            <a:ext cx="2251597" cy="369332"/>
          </a:xfrm>
          <a:prstGeom prst="rect">
            <a:avLst/>
          </a:prstGeom>
          <a:noFill/>
        </p:spPr>
        <p:txBody>
          <a:bodyPr wrap="square" rtlCol="0">
            <a:spAutoFit/>
          </a:bodyPr>
          <a:lstStyle/>
          <a:p>
            <a:pPr algn="ctr"/>
            <a:r>
              <a:rPr lang="en-US" dirty="0">
                <a:latin typeface="Helvetica Light" panose="020B0403020202020204" pitchFamily="34" charset="0"/>
              </a:rPr>
              <a:t>Foster</a:t>
            </a:r>
          </a:p>
        </p:txBody>
      </p:sp>
      <p:sp>
        <p:nvSpPr>
          <p:cNvPr id="76" name="TextBox 75">
            <a:extLst>
              <a:ext uri="{FF2B5EF4-FFF2-40B4-BE49-F238E27FC236}">
                <a16:creationId xmlns:a16="http://schemas.microsoft.com/office/drawing/2014/main" id="{20D6A2BC-4A88-2659-0803-9165883DB05B}"/>
              </a:ext>
            </a:extLst>
          </p:cNvPr>
          <p:cNvSpPr txBox="1"/>
          <p:nvPr/>
        </p:nvSpPr>
        <p:spPr>
          <a:xfrm>
            <a:off x="8381107" y="1616079"/>
            <a:ext cx="2167314" cy="369332"/>
          </a:xfrm>
          <a:prstGeom prst="rect">
            <a:avLst/>
          </a:prstGeom>
          <a:noFill/>
        </p:spPr>
        <p:txBody>
          <a:bodyPr wrap="square" rtlCol="0">
            <a:spAutoFit/>
          </a:bodyPr>
          <a:lstStyle/>
          <a:p>
            <a:pPr algn="ctr"/>
            <a:r>
              <a:rPr lang="en-US" dirty="0">
                <a:latin typeface="Helvetica Light" panose="020B0403020202020204" pitchFamily="34" charset="0"/>
              </a:rPr>
              <a:t>Foster</a:t>
            </a:r>
          </a:p>
        </p:txBody>
      </p:sp>
      <p:pic>
        <p:nvPicPr>
          <p:cNvPr id="5" name="Graphic 4" descr="Eyes outline">
            <a:extLst>
              <a:ext uri="{FF2B5EF4-FFF2-40B4-BE49-F238E27FC236}">
                <a16:creationId xmlns:a16="http://schemas.microsoft.com/office/drawing/2014/main" id="{167FAB71-7DF0-52ED-3E88-0F6C39D1D2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63164" y="700400"/>
            <a:ext cx="3043560" cy="3043560"/>
          </a:xfrm>
          <a:prstGeom prst="rect">
            <a:avLst/>
          </a:prstGeom>
        </p:spPr>
      </p:pic>
    </p:spTree>
    <p:extLst>
      <p:ext uri="{BB962C8B-B14F-4D97-AF65-F5344CB8AC3E}">
        <p14:creationId xmlns:p14="http://schemas.microsoft.com/office/powerpoint/2010/main" val="1207465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1"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1000"/>
                            </p:stCondLst>
                            <p:childTnLst>
                              <p:par>
                                <p:cTn id="13" presetID="12" presetClass="entr" presetSubtype="1" fill="hold" nodeType="after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500"/>
                                        <p:tgtEl>
                                          <p:spTgt spid="41"/>
                                        </p:tgtEl>
                                        <p:attrNameLst>
                                          <p:attrName>ppt_y</p:attrName>
                                        </p:attrNameLst>
                                      </p:cBhvr>
                                      <p:tavLst>
                                        <p:tav tm="0">
                                          <p:val>
                                            <p:strVal val="#ppt_y-#ppt_h*1.125000"/>
                                          </p:val>
                                        </p:tav>
                                        <p:tav tm="100000">
                                          <p:val>
                                            <p:strVal val="#ppt_y"/>
                                          </p:val>
                                        </p:tav>
                                      </p:tavLst>
                                    </p:anim>
                                    <p:animEffect transition="in" filter="wipe(down)">
                                      <p:cBhvr>
                                        <p:cTn id="16" dur="500"/>
                                        <p:tgtEl>
                                          <p:spTgt spid="41"/>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500"/>
                                        <p:tgtEl>
                                          <p:spTgt spid="3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wipe(left)">
                                      <p:cBhvr>
                                        <p:cTn id="25" dur="1500"/>
                                        <p:tgtEl>
                                          <p:spTgt spid="48"/>
                                        </p:tgtEl>
                                      </p:cBhvr>
                                    </p:animEffect>
                                  </p:childTnLst>
                                </p:cTn>
                              </p:par>
                            </p:childTnLst>
                          </p:cTn>
                        </p:par>
                        <p:par>
                          <p:cTn id="26" fill="hold">
                            <p:stCondLst>
                              <p:cond delay="1500"/>
                            </p:stCondLst>
                            <p:childTnLst>
                              <p:par>
                                <p:cTn id="27" presetID="10" presetClass="entr" presetSubtype="0" fill="hold" grpId="0" nodeType="after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childTnLst>
                          </p:cTn>
                        </p:par>
                        <p:par>
                          <p:cTn id="30" fill="hold">
                            <p:stCondLst>
                              <p:cond delay="2000"/>
                            </p:stCondLst>
                            <p:childTnLst>
                              <p:par>
                                <p:cTn id="31" presetID="12" presetClass="entr" presetSubtype="1" fill="hold" nodeType="afterEffect">
                                  <p:stCondLst>
                                    <p:cond delay="0"/>
                                  </p:stCondLst>
                                  <p:childTnLst>
                                    <p:set>
                                      <p:cBhvr>
                                        <p:cTn id="32" dur="1" fill="hold">
                                          <p:stCondLst>
                                            <p:cond delay="0"/>
                                          </p:stCondLst>
                                        </p:cTn>
                                        <p:tgtEl>
                                          <p:spTgt spid="47"/>
                                        </p:tgtEl>
                                        <p:attrNameLst>
                                          <p:attrName>style.visibility</p:attrName>
                                        </p:attrNameLst>
                                      </p:cBhvr>
                                      <p:to>
                                        <p:strVal val="visible"/>
                                      </p:to>
                                    </p:set>
                                    <p:anim calcmode="lin" valueType="num">
                                      <p:cBhvr additive="base">
                                        <p:cTn id="33" dur="500"/>
                                        <p:tgtEl>
                                          <p:spTgt spid="47"/>
                                        </p:tgtEl>
                                        <p:attrNameLst>
                                          <p:attrName>ppt_y</p:attrName>
                                        </p:attrNameLst>
                                      </p:cBhvr>
                                      <p:tavLst>
                                        <p:tav tm="0">
                                          <p:val>
                                            <p:strVal val="#ppt_y-#ppt_h*1.125000"/>
                                          </p:val>
                                        </p:tav>
                                        <p:tav tm="100000">
                                          <p:val>
                                            <p:strVal val="#ppt_y"/>
                                          </p:val>
                                        </p:tav>
                                      </p:tavLst>
                                    </p:anim>
                                    <p:animEffect transition="in" filter="wipe(down)">
                                      <p:cBhvr>
                                        <p:cTn id="34" dur="500"/>
                                        <p:tgtEl>
                                          <p:spTgt spid="47"/>
                                        </p:tgtEl>
                                      </p:cBhvr>
                                    </p:animEffect>
                                  </p:childTnLst>
                                </p:cTn>
                              </p:par>
                            </p:childTnLst>
                          </p:cTn>
                        </p:par>
                        <p:par>
                          <p:cTn id="35" fill="hold">
                            <p:stCondLst>
                              <p:cond delay="2500"/>
                            </p:stCondLst>
                            <p:childTnLst>
                              <p:par>
                                <p:cTn id="36" presetID="10" presetClass="entr" presetSubtype="0" fill="hold" grpId="0" nodeType="after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48"/>
                                        </p:tgtEl>
                                      </p:cBhvr>
                                    </p:animEffect>
                                    <p:set>
                                      <p:cBhvr>
                                        <p:cTn id="48" dur="1" fill="hold">
                                          <p:stCondLst>
                                            <p:cond delay="499"/>
                                          </p:stCondLst>
                                        </p:cTn>
                                        <p:tgtEl>
                                          <p:spTgt spid="48"/>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5"/>
                                        </p:tgtEl>
                                      </p:cBhvr>
                                    </p:animEffect>
                                    <p:set>
                                      <p:cBhvr>
                                        <p:cTn id="51" dur="1" fill="hold">
                                          <p:stCondLst>
                                            <p:cond delay="499"/>
                                          </p:stCondLst>
                                        </p:cTn>
                                        <p:tgtEl>
                                          <p:spTgt spid="5"/>
                                        </p:tgtEl>
                                        <p:attrNameLst>
                                          <p:attrName>style.visibility</p:attrName>
                                        </p:attrNameLst>
                                      </p:cBhvr>
                                      <p:to>
                                        <p:strVal val="hidden"/>
                                      </p:to>
                                    </p:set>
                                  </p:childTnLst>
                                </p:cTn>
                              </p:par>
                            </p:childTnLst>
                          </p:cTn>
                        </p:par>
                        <p:par>
                          <p:cTn id="52" fill="hold">
                            <p:stCondLst>
                              <p:cond delay="500"/>
                            </p:stCondLst>
                            <p:childTnLst>
                              <p:par>
                                <p:cTn id="53" presetID="10" presetClass="exit" presetSubtype="0" fill="hold" grpId="0" nodeType="afterEffect">
                                  <p:stCondLst>
                                    <p:cond delay="0"/>
                                  </p:stCondLst>
                                  <p:childTnLst>
                                    <p:animEffect transition="out" filter="fade">
                                      <p:cBhvr>
                                        <p:cTn id="54" dur="500"/>
                                        <p:tgtEl>
                                          <p:spTgt spid="2"/>
                                        </p:tgtEl>
                                      </p:cBhvr>
                                    </p:animEffect>
                                    <p:set>
                                      <p:cBhvr>
                                        <p:cTn id="55" dur="1" fill="hold">
                                          <p:stCondLst>
                                            <p:cond delay="499"/>
                                          </p:stCondLst>
                                        </p:cTn>
                                        <p:tgtEl>
                                          <p:spTgt spid="2"/>
                                        </p:tgtEl>
                                        <p:attrNameLst>
                                          <p:attrName>style.visibility</p:attrName>
                                        </p:attrNameLst>
                                      </p:cBhvr>
                                      <p:to>
                                        <p:strVal val="hidden"/>
                                      </p:to>
                                    </p:set>
                                  </p:childTnLst>
                                </p:cTn>
                              </p:par>
                            </p:childTnLst>
                          </p:cTn>
                        </p:par>
                        <p:par>
                          <p:cTn id="56" fill="hold">
                            <p:stCondLst>
                              <p:cond delay="1000"/>
                            </p:stCondLst>
                            <p:childTnLst>
                              <p:par>
                                <p:cTn id="57" presetID="10" presetClass="entr" presetSubtype="0" fill="hold" grpId="0" nodeType="after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500"/>
                                        <p:tgtEl>
                                          <p:spTgt spid="20"/>
                                        </p:tgtEl>
                                      </p:cBhvr>
                                    </p:animEffect>
                                  </p:childTnLst>
                                </p:cTn>
                              </p:par>
                            </p:childTnLst>
                          </p:cTn>
                        </p:par>
                        <p:par>
                          <p:cTn id="60" fill="hold">
                            <p:stCondLst>
                              <p:cond delay="1500"/>
                            </p:stCondLst>
                            <p:childTnLst>
                              <p:par>
                                <p:cTn id="61" presetID="22" presetClass="entr" presetSubtype="8" fill="hold" grpId="0" nodeType="afterEffect">
                                  <p:stCondLst>
                                    <p:cond delay="0"/>
                                  </p:stCondLst>
                                  <p:childTnLst>
                                    <p:set>
                                      <p:cBhvr>
                                        <p:cTn id="62" dur="1" fill="hold">
                                          <p:stCondLst>
                                            <p:cond delay="0"/>
                                          </p:stCondLst>
                                        </p:cTn>
                                        <p:tgtEl>
                                          <p:spTgt spid="75"/>
                                        </p:tgtEl>
                                        <p:attrNameLst>
                                          <p:attrName>style.visibility</p:attrName>
                                        </p:attrNameLst>
                                      </p:cBhvr>
                                      <p:to>
                                        <p:strVal val="visible"/>
                                      </p:to>
                                    </p:set>
                                    <p:animEffect transition="in" filter="wipe(left)">
                                      <p:cBhvr>
                                        <p:cTn id="63" dur="500"/>
                                        <p:tgtEl>
                                          <p:spTgt spid="75"/>
                                        </p:tgtEl>
                                      </p:cBhvr>
                                    </p:animEffect>
                                  </p:childTnLst>
                                </p:cTn>
                              </p:par>
                            </p:childTnLst>
                          </p:cTn>
                        </p:par>
                        <p:par>
                          <p:cTn id="64" fill="hold">
                            <p:stCondLst>
                              <p:cond delay="2000"/>
                            </p:stCondLst>
                            <p:childTnLst>
                              <p:par>
                                <p:cTn id="65" presetID="10" presetClass="entr" presetSubtype="0" fill="hold" grpId="0" nodeType="afterEffect">
                                  <p:stCondLst>
                                    <p:cond delay="0"/>
                                  </p:stCondLst>
                                  <p:childTnLst>
                                    <p:set>
                                      <p:cBhvr>
                                        <p:cTn id="66" dur="1" fill="hold">
                                          <p:stCondLst>
                                            <p:cond delay="0"/>
                                          </p:stCondLst>
                                        </p:cTn>
                                        <p:tgtEl>
                                          <p:spTgt spid="76"/>
                                        </p:tgtEl>
                                        <p:attrNameLst>
                                          <p:attrName>style.visibility</p:attrName>
                                        </p:attrNameLst>
                                      </p:cBhvr>
                                      <p:to>
                                        <p:strVal val="visible"/>
                                      </p:to>
                                    </p:set>
                                    <p:animEffect transition="in" filter="fade">
                                      <p:cBhvr>
                                        <p:cTn id="67" dur="500"/>
                                        <p:tgtEl>
                                          <p:spTgt spid="7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fade">
                                      <p:cBhvr>
                                        <p:cTn id="72" dur="500"/>
                                        <p:tgtEl>
                                          <p:spTgt spid="23"/>
                                        </p:tgtEl>
                                      </p:cBhvr>
                                    </p:animEffect>
                                  </p:childTnLst>
                                </p:cTn>
                              </p:par>
                            </p:childTnLst>
                          </p:cTn>
                        </p:par>
                        <p:par>
                          <p:cTn id="73" fill="hold">
                            <p:stCondLst>
                              <p:cond delay="500"/>
                            </p:stCondLst>
                            <p:childTnLst>
                              <p:par>
                                <p:cTn id="74" presetID="22" presetClass="entr" presetSubtype="8" fill="hold" grpId="0" nodeType="afterEffect">
                                  <p:stCondLst>
                                    <p:cond delay="0"/>
                                  </p:stCondLst>
                                  <p:childTnLst>
                                    <p:set>
                                      <p:cBhvr>
                                        <p:cTn id="75" dur="1" fill="hold">
                                          <p:stCondLst>
                                            <p:cond delay="0"/>
                                          </p:stCondLst>
                                        </p:cTn>
                                        <p:tgtEl>
                                          <p:spTgt spid="71"/>
                                        </p:tgtEl>
                                        <p:attrNameLst>
                                          <p:attrName>style.visibility</p:attrName>
                                        </p:attrNameLst>
                                      </p:cBhvr>
                                      <p:to>
                                        <p:strVal val="visible"/>
                                      </p:to>
                                    </p:set>
                                    <p:animEffect transition="in" filter="wipe(left)">
                                      <p:cBhvr>
                                        <p:cTn id="76" dur="500"/>
                                        <p:tgtEl>
                                          <p:spTgt spid="71"/>
                                        </p:tgtEl>
                                      </p:cBhvr>
                                    </p:animEffect>
                                  </p:childTnLst>
                                </p:cTn>
                              </p:par>
                            </p:childTnLst>
                          </p:cTn>
                        </p:par>
                        <p:par>
                          <p:cTn id="77" fill="hold">
                            <p:stCondLst>
                              <p:cond delay="1000"/>
                            </p:stCondLst>
                            <p:childTnLst>
                              <p:par>
                                <p:cTn id="78" presetID="10" presetClass="entr" presetSubtype="0" fill="hold" grpId="0" nodeType="afterEffect">
                                  <p:stCondLst>
                                    <p:cond delay="0"/>
                                  </p:stCondLst>
                                  <p:childTnLst>
                                    <p:set>
                                      <p:cBhvr>
                                        <p:cTn id="79" dur="1" fill="hold">
                                          <p:stCondLst>
                                            <p:cond delay="0"/>
                                          </p:stCondLst>
                                        </p:cTn>
                                        <p:tgtEl>
                                          <p:spTgt spid="74"/>
                                        </p:tgtEl>
                                        <p:attrNameLst>
                                          <p:attrName>style.visibility</p:attrName>
                                        </p:attrNameLst>
                                      </p:cBhvr>
                                      <p:to>
                                        <p:strVal val="visible"/>
                                      </p:to>
                                    </p:set>
                                    <p:animEffect transition="in" filter="fade">
                                      <p:cBhvr>
                                        <p:cTn id="80" dur="500"/>
                                        <p:tgtEl>
                                          <p:spTgt spid="74"/>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22"/>
                                        </p:tgtEl>
                                        <p:attrNameLst>
                                          <p:attrName>style.visibility</p:attrName>
                                        </p:attrNameLst>
                                      </p:cBhvr>
                                      <p:to>
                                        <p:strVal val="visible"/>
                                      </p:to>
                                    </p:set>
                                    <p:animEffect transition="in" filter="fade">
                                      <p:cBhvr>
                                        <p:cTn id="85" dur="500"/>
                                        <p:tgtEl>
                                          <p:spTgt spid="22"/>
                                        </p:tgtEl>
                                      </p:cBhvr>
                                    </p:animEffect>
                                  </p:childTnLst>
                                </p:cTn>
                              </p:par>
                            </p:childTnLst>
                          </p:cTn>
                        </p:par>
                        <p:par>
                          <p:cTn id="86" fill="hold">
                            <p:stCondLst>
                              <p:cond delay="500"/>
                            </p:stCondLst>
                            <p:childTnLst>
                              <p:par>
                                <p:cTn id="87" presetID="22" presetClass="entr" presetSubtype="8" fill="hold" grpId="0" nodeType="afterEffect">
                                  <p:stCondLst>
                                    <p:cond delay="0"/>
                                  </p:stCondLst>
                                  <p:childTnLst>
                                    <p:set>
                                      <p:cBhvr>
                                        <p:cTn id="88" dur="1" fill="hold">
                                          <p:stCondLst>
                                            <p:cond delay="0"/>
                                          </p:stCondLst>
                                        </p:cTn>
                                        <p:tgtEl>
                                          <p:spTgt spid="70"/>
                                        </p:tgtEl>
                                        <p:attrNameLst>
                                          <p:attrName>style.visibility</p:attrName>
                                        </p:attrNameLst>
                                      </p:cBhvr>
                                      <p:to>
                                        <p:strVal val="visible"/>
                                      </p:to>
                                    </p:set>
                                    <p:animEffect transition="in" filter="wipe(left)">
                                      <p:cBhvr>
                                        <p:cTn id="89" dur="500"/>
                                        <p:tgtEl>
                                          <p:spTgt spid="70"/>
                                        </p:tgtEl>
                                      </p:cBhvr>
                                    </p:animEffect>
                                  </p:childTnLst>
                                </p:cTn>
                              </p:par>
                            </p:childTnLst>
                          </p:cTn>
                        </p:par>
                        <p:par>
                          <p:cTn id="90" fill="hold">
                            <p:stCondLst>
                              <p:cond delay="1000"/>
                            </p:stCondLst>
                            <p:childTnLst>
                              <p:par>
                                <p:cTn id="91" presetID="10" presetClass="entr" presetSubtype="0" fill="hold" grpId="0" nodeType="afterEffect">
                                  <p:stCondLst>
                                    <p:cond delay="0"/>
                                  </p:stCondLst>
                                  <p:childTnLst>
                                    <p:set>
                                      <p:cBhvr>
                                        <p:cTn id="92" dur="1" fill="hold">
                                          <p:stCondLst>
                                            <p:cond delay="0"/>
                                          </p:stCondLst>
                                        </p:cTn>
                                        <p:tgtEl>
                                          <p:spTgt spid="55"/>
                                        </p:tgtEl>
                                        <p:attrNameLst>
                                          <p:attrName>style.visibility</p:attrName>
                                        </p:attrNameLst>
                                      </p:cBhvr>
                                      <p:to>
                                        <p:strVal val="visible"/>
                                      </p:to>
                                    </p:set>
                                    <p:animEffect transition="in" filter="fade">
                                      <p:cBhvr>
                                        <p:cTn id="93" dur="500"/>
                                        <p:tgtEl>
                                          <p:spTgt spid="55"/>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8" fill="hold" grpId="0" nodeType="clickEffect">
                                  <p:stCondLst>
                                    <p:cond delay="0"/>
                                  </p:stCondLst>
                                  <p:childTnLst>
                                    <p:set>
                                      <p:cBhvr>
                                        <p:cTn id="97" dur="1" fill="hold">
                                          <p:stCondLst>
                                            <p:cond delay="0"/>
                                          </p:stCondLst>
                                        </p:cTn>
                                        <p:tgtEl>
                                          <p:spTgt spid="69"/>
                                        </p:tgtEl>
                                        <p:attrNameLst>
                                          <p:attrName>style.visibility</p:attrName>
                                        </p:attrNameLst>
                                      </p:cBhvr>
                                      <p:to>
                                        <p:strVal val="visible"/>
                                      </p:to>
                                    </p:set>
                                    <p:animEffect transition="in" filter="wipe(left)">
                                      <p:cBhvr>
                                        <p:cTn id="98" dur="500"/>
                                        <p:tgtEl>
                                          <p:spTgt spid="69"/>
                                        </p:tgtEl>
                                      </p:cBhvr>
                                    </p:animEffect>
                                  </p:childTnLst>
                                </p:cTn>
                              </p:par>
                            </p:childTnLst>
                          </p:cTn>
                        </p:par>
                        <p:par>
                          <p:cTn id="99" fill="hold">
                            <p:stCondLst>
                              <p:cond delay="500"/>
                            </p:stCondLst>
                            <p:childTnLst>
                              <p:par>
                                <p:cTn id="100" presetID="10" presetClass="entr" presetSubtype="0" fill="hold" grpId="0" nodeType="afterEffect">
                                  <p:stCondLst>
                                    <p:cond delay="0"/>
                                  </p:stCondLst>
                                  <p:childTnLst>
                                    <p:set>
                                      <p:cBhvr>
                                        <p:cTn id="101" dur="1" fill="hold">
                                          <p:stCondLst>
                                            <p:cond delay="0"/>
                                          </p:stCondLst>
                                        </p:cTn>
                                        <p:tgtEl>
                                          <p:spTgt spid="56"/>
                                        </p:tgtEl>
                                        <p:attrNameLst>
                                          <p:attrName>style.visibility</p:attrName>
                                        </p:attrNameLst>
                                      </p:cBhvr>
                                      <p:to>
                                        <p:strVal val="visible"/>
                                      </p:to>
                                    </p:set>
                                    <p:animEffect transition="in" filter="fade">
                                      <p:cBhvr>
                                        <p:cTn id="102"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1" grpId="0" animBg="1"/>
      <p:bldP spid="55" grpId="0"/>
      <p:bldP spid="2" grpId="0"/>
      <p:bldP spid="2" grpId="1"/>
      <p:bldP spid="20" grpId="0"/>
      <p:bldP spid="21" grpId="0"/>
      <p:bldP spid="22" grpId="0"/>
      <p:bldP spid="23" grpId="0"/>
      <p:bldP spid="24" grpId="0"/>
      <p:bldP spid="35" grpId="0"/>
      <p:bldP spid="37" grpId="0"/>
      <p:bldP spid="48" grpId="0" animBg="1"/>
      <p:bldP spid="48" grpId="1" animBg="1"/>
      <p:bldP spid="56" grpId="0"/>
      <p:bldP spid="70" grpId="0" animBg="1"/>
      <p:bldP spid="69" grpId="0" animBg="1"/>
      <p:bldP spid="74" grpId="0"/>
      <p:bldP spid="7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63728CDB-E751-4282-8AE7-9494103ACEAC}"/>
              </a:ext>
            </a:extLst>
          </p:cNvPr>
          <p:cNvSpPr/>
          <p:nvPr/>
        </p:nvSpPr>
        <p:spPr>
          <a:xfrm>
            <a:off x="2471424" y="842427"/>
            <a:ext cx="6965184" cy="1316736"/>
          </a:xfrm>
          <a:prstGeom prst="roundRect">
            <a:avLst/>
          </a:prstGeom>
          <a:solidFill>
            <a:schemeClr val="accent1">
              <a:lumMod val="20000"/>
              <a:lumOff val="80000"/>
              <a:alpha val="20000"/>
            </a:schemeClr>
          </a:solidFill>
          <a:ln>
            <a:solidFill>
              <a:srgbClr val="FFD5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U-Turn Arrow 74">
            <a:extLst>
              <a:ext uri="{FF2B5EF4-FFF2-40B4-BE49-F238E27FC236}">
                <a16:creationId xmlns:a16="http://schemas.microsoft.com/office/drawing/2014/main" id="{6A3A5B6B-61EB-DC20-1F8B-C346900DF9B7}"/>
              </a:ext>
            </a:extLst>
          </p:cNvPr>
          <p:cNvSpPr/>
          <p:nvPr/>
        </p:nvSpPr>
        <p:spPr>
          <a:xfrm>
            <a:off x="8363489" y="578097"/>
            <a:ext cx="2276305" cy="519950"/>
          </a:xfrm>
          <a:prstGeom prst="uturnArrow">
            <a:avLst>
              <a:gd name="adj1" fmla="val 4657"/>
              <a:gd name="adj2" fmla="val 16241"/>
              <a:gd name="adj3" fmla="val 31183"/>
              <a:gd name="adj4" fmla="val 19018"/>
              <a:gd name="adj5" fmla="val 100000"/>
            </a:avLst>
          </a:prstGeom>
          <a:solidFill>
            <a:srgbClr val="FFD579"/>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U-Turn Arrow 70">
            <a:extLst>
              <a:ext uri="{FF2B5EF4-FFF2-40B4-BE49-F238E27FC236}">
                <a16:creationId xmlns:a16="http://schemas.microsoft.com/office/drawing/2014/main" id="{ABED7B2C-8F97-FE08-1C48-F70842E51920}"/>
              </a:ext>
            </a:extLst>
          </p:cNvPr>
          <p:cNvSpPr/>
          <p:nvPr/>
        </p:nvSpPr>
        <p:spPr>
          <a:xfrm>
            <a:off x="6084944" y="580836"/>
            <a:ext cx="2382841" cy="519950"/>
          </a:xfrm>
          <a:prstGeom prst="uturnArrow">
            <a:avLst>
              <a:gd name="adj1" fmla="val 4657"/>
              <a:gd name="adj2" fmla="val 16241"/>
              <a:gd name="adj3" fmla="val 31183"/>
              <a:gd name="adj4" fmla="val 19018"/>
              <a:gd name="adj5" fmla="val 100000"/>
            </a:avLst>
          </a:prstGeom>
          <a:solidFill>
            <a:srgbClr val="FFD579"/>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TextBox 54">
            <a:extLst>
              <a:ext uri="{FF2B5EF4-FFF2-40B4-BE49-F238E27FC236}">
                <a16:creationId xmlns:a16="http://schemas.microsoft.com/office/drawing/2014/main" id="{90DEF564-2BFC-8E2E-4130-E5A2B449DB63}"/>
              </a:ext>
            </a:extLst>
          </p:cNvPr>
          <p:cNvSpPr txBox="1"/>
          <p:nvPr/>
        </p:nvSpPr>
        <p:spPr>
          <a:xfrm>
            <a:off x="3647121" y="263441"/>
            <a:ext cx="2448879" cy="369332"/>
          </a:xfrm>
          <a:prstGeom prst="rect">
            <a:avLst/>
          </a:prstGeom>
          <a:noFill/>
        </p:spPr>
        <p:txBody>
          <a:bodyPr wrap="square" rtlCol="0">
            <a:spAutoFit/>
          </a:bodyPr>
          <a:lstStyle/>
          <a:p>
            <a:pPr algn="ctr"/>
            <a:r>
              <a:rPr lang="en-US" dirty="0">
                <a:latin typeface="Helvetica Light" panose="020B0403020202020204" pitchFamily="34" charset="0"/>
              </a:rPr>
              <a:t>Foster</a:t>
            </a:r>
          </a:p>
        </p:txBody>
      </p:sp>
      <p:sp>
        <p:nvSpPr>
          <p:cNvPr id="20" name="TextBox 19">
            <a:extLst>
              <a:ext uri="{FF2B5EF4-FFF2-40B4-BE49-F238E27FC236}">
                <a16:creationId xmlns:a16="http://schemas.microsoft.com/office/drawing/2014/main" id="{1BEE70F7-CE0F-F7FB-C5C1-7437D3A8F485}"/>
              </a:ext>
            </a:extLst>
          </p:cNvPr>
          <p:cNvSpPr txBox="1"/>
          <p:nvPr/>
        </p:nvSpPr>
        <p:spPr>
          <a:xfrm>
            <a:off x="7359471" y="1058174"/>
            <a:ext cx="2011680" cy="892552"/>
          </a:xfrm>
          <a:prstGeom prst="rect">
            <a:avLst/>
          </a:prstGeom>
          <a:noFill/>
        </p:spPr>
        <p:txBody>
          <a:bodyPr wrap="square" rtlCol="0">
            <a:spAutoFit/>
          </a:bodyPr>
          <a:lstStyle/>
          <a:p>
            <a:pPr algn="ctr"/>
            <a:r>
              <a:rPr lang="en-US" sz="2600" dirty="0">
                <a:latin typeface="Helvetica Light" panose="020B0403020202020204" pitchFamily="34" charset="0"/>
              </a:rPr>
              <a:t>Meaning &amp;</a:t>
            </a:r>
            <a:br>
              <a:rPr lang="en-US" sz="2600" dirty="0">
                <a:latin typeface="Helvetica Light" panose="020B0403020202020204" pitchFamily="34" charset="0"/>
              </a:rPr>
            </a:br>
            <a:r>
              <a:rPr lang="en-US" sz="2600" dirty="0">
                <a:latin typeface="Helvetica Light" panose="020B0403020202020204" pitchFamily="34" charset="0"/>
              </a:rPr>
              <a:t>Memory</a:t>
            </a:r>
          </a:p>
        </p:txBody>
      </p:sp>
      <p:sp>
        <p:nvSpPr>
          <p:cNvPr id="21" name="TextBox 20">
            <a:extLst>
              <a:ext uri="{FF2B5EF4-FFF2-40B4-BE49-F238E27FC236}">
                <a16:creationId xmlns:a16="http://schemas.microsoft.com/office/drawing/2014/main" id="{A0D85489-55F2-F246-B8FC-7EC84E730A48}"/>
              </a:ext>
            </a:extLst>
          </p:cNvPr>
          <p:cNvSpPr txBox="1"/>
          <p:nvPr/>
        </p:nvSpPr>
        <p:spPr>
          <a:xfrm>
            <a:off x="459744" y="1058174"/>
            <a:ext cx="2011680" cy="892552"/>
          </a:xfrm>
          <a:prstGeom prst="rect">
            <a:avLst/>
          </a:prstGeom>
          <a:noFill/>
        </p:spPr>
        <p:txBody>
          <a:bodyPr wrap="square" rtlCol="0">
            <a:spAutoFit/>
          </a:bodyPr>
          <a:lstStyle/>
          <a:p>
            <a:pPr algn="ctr"/>
            <a:r>
              <a:rPr lang="en-US" sz="2600" dirty="0">
                <a:latin typeface="Helvetica Light" panose="020B0403020202020204" pitchFamily="34" charset="0"/>
              </a:rPr>
              <a:t>Learning</a:t>
            </a:r>
          </a:p>
          <a:p>
            <a:pPr algn="ctr"/>
            <a:r>
              <a:rPr lang="en-US" sz="2600" dirty="0">
                <a:latin typeface="Helvetica Light" panose="020B0403020202020204" pitchFamily="34" charset="0"/>
              </a:rPr>
              <a:t>Outcomes</a:t>
            </a:r>
          </a:p>
        </p:txBody>
      </p:sp>
      <p:sp>
        <p:nvSpPr>
          <p:cNvPr id="22" name="TextBox 21">
            <a:extLst>
              <a:ext uri="{FF2B5EF4-FFF2-40B4-BE49-F238E27FC236}">
                <a16:creationId xmlns:a16="http://schemas.microsoft.com/office/drawing/2014/main" id="{7AB856C9-511A-AFE3-D981-E290DB46565E}"/>
              </a:ext>
            </a:extLst>
          </p:cNvPr>
          <p:cNvSpPr txBox="1"/>
          <p:nvPr/>
        </p:nvSpPr>
        <p:spPr>
          <a:xfrm>
            <a:off x="2647356" y="1058174"/>
            <a:ext cx="2011680" cy="892552"/>
          </a:xfrm>
          <a:prstGeom prst="rect">
            <a:avLst/>
          </a:prstGeom>
          <a:noFill/>
        </p:spPr>
        <p:txBody>
          <a:bodyPr wrap="square" lIns="0" rIns="0" rtlCol="0">
            <a:spAutoFit/>
          </a:bodyPr>
          <a:lstStyle/>
          <a:p>
            <a:pPr algn="ctr"/>
            <a:r>
              <a:rPr lang="en-US" sz="2600" dirty="0">
                <a:latin typeface="Helvetica Light" panose="020B0403020202020204" pitchFamily="34" charset="0"/>
              </a:rPr>
              <a:t>Instructional</a:t>
            </a:r>
          </a:p>
          <a:p>
            <a:pPr algn="ctr"/>
            <a:r>
              <a:rPr lang="en-US" sz="2600" dirty="0">
                <a:latin typeface="Helvetica Light" panose="020B0403020202020204" pitchFamily="34" charset="0"/>
              </a:rPr>
              <a:t>Strategies</a:t>
            </a:r>
          </a:p>
        </p:txBody>
      </p:sp>
      <p:sp>
        <p:nvSpPr>
          <p:cNvPr id="23" name="TextBox 22">
            <a:extLst>
              <a:ext uri="{FF2B5EF4-FFF2-40B4-BE49-F238E27FC236}">
                <a16:creationId xmlns:a16="http://schemas.microsoft.com/office/drawing/2014/main" id="{4C0E35A3-EE6B-8C92-8050-526C8CBAADE6}"/>
              </a:ext>
            </a:extLst>
          </p:cNvPr>
          <p:cNvSpPr txBox="1"/>
          <p:nvPr/>
        </p:nvSpPr>
        <p:spPr>
          <a:xfrm>
            <a:off x="5046728" y="1058174"/>
            <a:ext cx="2103120" cy="984885"/>
          </a:xfrm>
          <a:prstGeom prst="rect">
            <a:avLst/>
          </a:prstGeom>
          <a:noFill/>
        </p:spPr>
        <p:txBody>
          <a:bodyPr wrap="square" lIns="0" rIns="0" rtlCol="0">
            <a:spAutoFit/>
          </a:bodyPr>
          <a:lstStyle/>
          <a:p>
            <a:pPr algn="ctr"/>
            <a:r>
              <a:rPr lang="en-US" sz="3200" dirty="0">
                <a:solidFill>
                  <a:srgbClr val="FFD579"/>
                </a:solidFill>
                <a:latin typeface="Helvetica Light" panose="020B0403020202020204" pitchFamily="34" charset="0"/>
                <a:ea typeface="Roboto Thin" panose="02000000000000000000" pitchFamily="2" charset="0"/>
                <a:cs typeface="Roboto Thin" panose="02000000000000000000" pitchFamily="2" charset="0"/>
              </a:rPr>
              <a:t>Processing</a:t>
            </a:r>
          </a:p>
          <a:p>
            <a:pPr algn="ctr"/>
            <a:endParaRPr lang="en-US" sz="2600" dirty="0">
              <a:latin typeface="Helvetica Light" panose="020B0403020202020204" pitchFamily="34" charset="0"/>
            </a:endParaRPr>
          </a:p>
        </p:txBody>
      </p:sp>
      <p:sp>
        <p:nvSpPr>
          <p:cNvPr id="24" name="TextBox 23">
            <a:extLst>
              <a:ext uri="{FF2B5EF4-FFF2-40B4-BE49-F238E27FC236}">
                <a16:creationId xmlns:a16="http://schemas.microsoft.com/office/drawing/2014/main" id="{93943CB2-7884-8C8B-3CD9-F160792860A2}"/>
              </a:ext>
            </a:extLst>
          </p:cNvPr>
          <p:cNvSpPr txBox="1"/>
          <p:nvPr/>
        </p:nvSpPr>
        <p:spPr>
          <a:xfrm>
            <a:off x="9556715" y="1058174"/>
            <a:ext cx="2011680" cy="892552"/>
          </a:xfrm>
          <a:prstGeom prst="rect">
            <a:avLst/>
          </a:prstGeom>
          <a:noFill/>
        </p:spPr>
        <p:txBody>
          <a:bodyPr wrap="square" lIns="0" rIns="0" rtlCol="0">
            <a:spAutoFit/>
          </a:bodyPr>
          <a:lstStyle/>
          <a:p>
            <a:pPr algn="ctr"/>
            <a:r>
              <a:rPr lang="en-US" sz="2600" dirty="0">
                <a:latin typeface="Helvetica Light" panose="020B0403020202020204" pitchFamily="34" charset="0"/>
              </a:rPr>
              <a:t>Learning &amp;</a:t>
            </a:r>
          </a:p>
          <a:p>
            <a:pPr algn="ctr"/>
            <a:r>
              <a:rPr lang="en-US" sz="2600" dirty="0">
                <a:latin typeface="Helvetica Light" panose="020B0403020202020204" pitchFamily="34" charset="0"/>
              </a:rPr>
              <a:t>Performance</a:t>
            </a:r>
          </a:p>
        </p:txBody>
      </p:sp>
      <p:sp>
        <p:nvSpPr>
          <p:cNvPr id="56" name="TextBox 55">
            <a:extLst>
              <a:ext uri="{FF2B5EF4-FFF2-40B4-BE49-F238E27FC236}">
                <a16:creationId xmlns:a16="http://schemas.microsoft.com/office/drawing/2014/main" id="{77AF754F-7BBF-D70F-D543-201A97C63C4A}"/>
              </a:ext>
            </a:extLst>
          </p:cNvPr>
          <p:cNvSpPr txBox="1"/>
          <p:nvPr/>
        </p:nvSpPr>
        <p:spPr>
          <a:xfrm>
            <a:off x="1490373" y="258015"/>
            <a:ext cx="2205732" cy="369332"/>
          </a:xfrm>
          <a:prstGeom prst="rect">
            <a:avLst/>
          </a:prstGeom>
          <a:noFill/>
        </p:spPr>
        <p:txBody>
          <a:bodyPr wrap="square" rtlCol="0">
            <a:spAutoFit/>
          </a:bodyPr>
          <a:lstStyle/>
          <a:p>
            <a:pPr algn="ctr"/>
            <a:r>
              <a:rPr lang="en-US" dirty="0">
                <a:latin typeface="Helvetica Light" panose="020B0403020202020204" pitchFamily="34" charset="0"/>
              </a:rPr>
              <a:t>Inform</a:t>
            </a:r>
          </a:p>
        </p:txBody>
      </p:sp>
      <p:sp>
        <p:nvSpPr>
          <p:cNvPr id="70" name="U-Turn Arrow 69">
            <a:extLst>
              <a:ext uri="{FF2B5EF4-FFF2-40B4-BE49-F238E27FC236}">
                <a16:creationId xmlns:a16="http://schemas.microsoft.com/office/drawing/2014/main" id="{8607CE7E-EEE9-4134-D9CE-FCFE4A0FB252}"/>
              </a:ext>
            </a:extLst>
          </p:cNvPr>
          <p:cNvSpPr/>
          <p:nvPr/>
        </p:nvSpPr>
        <p:spPr>
          <a:xfrm>
            <a:off x="3630365" y="575542"/>
            <a:ext cx="2549053" cy="519950"/>
          </a:xfrm>
          <a:prstGeom prst="uturnArrow">
            <a:avLst>
              <a:gd name="adj1" fmla="val 4657"/>
              <a:gd name="adj2" fmla="val 16241"/>
              <a:gd name="adj3" fmla="val 31183"/>
              <a:gd name="adj4" fmla="val 19018"/>
              <a:gd name="adj5" fmla="val 100000"/>
            </a:avLst>
          </a:prstGeom>
          <a:solidFill>
            <a:srgbClr val="FFD579"/>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U-Turn Arrow 68">
            <a:extLst>
              <a:ext uri="{FF2B5EF4-FFF2-40B4-BE49-F238E27FC236}">
                <a16:creationId xmlns:a16="http://schemas.microsoft.com/office/drawing/2014/main" id="{5672139C-7A6E-CB2A-3554-F0554A842D2D}"/>
              </a:ext>
            </a:extLst>
          </p:cNvPr>
          <p:cNvSpPr/>
          <p:nvPr/>
        </p:nvSpPr>
        <p:spPr>
          <a:xfrm>
            <a:off x="1457253" y="586393"/>
            <a:ext cx="2266964" cy="519950"/>
          </a:xfrm>
          <a:prstGeom prst="uturnArrow">
            <a:avLst>
              <a:gd name="adj1" fmla="val 4657"/>
              <a:gd name="adj2" fmla="val 16241"/>
              <a:gd name="adj3" fmla="val 31183"/>
              <a:gd name="adj4" fmla="val 19018"/>
              <a:gd name="adj5" fmla="val 100000"/>
            </a:avLst>
          </a:prstGeom>
          <a:solidFill>
            <a:srgbClr val="FFD579"/>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TextBox 73">
            <a:extLst>
              <a:ext uri="{FF2B5EF4-FFF2-40B4-BE49-F238E27FC236}">
                <a16:creationId xmlns:a16="http://schemas.microsoft.com/office/drawing/2014/main" id="{5BE44EE2-2986-D7D4-D122-5FE4FD0D29DF}"/>
              </a:ext>
            </a:extLst>
          </p:cNvPr>
          <p:cNvSpPr txBox="1"/>
          <p:nvPr/>
        </p:nvSpPr>
        <p:spPr>
          <a:xfrm>
            <a:off x="6112755" y="252590"/>
            <a:ext cx="2251597" cy="369332"/>
          </a:xfrm>
          <a:prstGeom prst="rect">
            <a:avLst/>
          </a:prstGeom>
          <a:noFill/>
        </p:spPr>
        <p:txBody>
          <a:bodyPr wrap="square" rtlCol="0">
            <a:spAutoFit/>
          </a:bodyPr>
          <a:lstStyle/>
          <a:p>
            <a:pPr algn="ctr"/>
            <a:r>
              <a:rPr lang="en-US" dirty="0">
                <a:latin typeface="Helvetica Light" panose="020B0403020202020204" pitchFamily="34" charset="0"/>
              </a:rPr>
              <a:t>Foster</a:t>
            </a:r>
          </a:p>
        </p:txBody>
      </p:sp>
      <p:sp>
        <p:nvSpPr>
          <p:cNvPr id="76" name="TextBox 75">
            <a:extLst>
              <a:ext uri="{FF2B5EF4-FFF2-40B4-BE49-F238E27FC236}">
                <a16:creationId xmlns:a16="http://schemas.microsoft.com/office/drawing/2014/main" id="{20D6A2BC-4A88-2659-0803-9165883DB05B}"/>
              </a:ext>
            </a:extLst>
          </p:cNvPr>
          <p:cNvSpPr txBox="1"/>
          <p:nvPr/>
        </p:nvSpPr>
        <p:spPr>
          <a:xfrm>
            <a:off x="8381107" y="259227"/>
            <a:ext cx="2167314" cy="369332"/>
          </a:xfrm>
          <a:prstGeom prst="rect">
            <a:avLst/>
          </a:prstGeom>
          <a:noFill/>
        </p:spPr>
        <p:txBody>
          <a:bodyPr wrap="square" rtlCol="0">
            <a:spAutoFit/>
          </a:bodyPr>
          <a:lstStyle/>
          <a:p>
            <a:pPr algn="ctr"/>
            <a:r>
              <a:rPr lang="en-US" dirty="0">
                <a:latin typeface="Helvetica Light" panose="020B0403020202020204" pitchFamily="34" charset="0"/>
              </a:rPr>
              <a:t>Foster</a:t>
            </a:r>
          </a:p>
        </p:txBody>
      </p:sp>
      <p:sp>
        <p:nvSpPr>
          <p:cNvPr id="11" name="Rectangle 10">
            <a:extLst>
              <a:ext uri="{FF2B5EF4-FFF2-40B4-BE49-F238E27FC236}">
                <a16:creationId xmlns:a16="http://schemas.microsoft.com/office/drawing/2014/main" id="{34564C5C-65EF-07B4-F786-A84D75DAF6B8}"/>
              </a:ext>
            </a:extLst>
          </p:cNvPr>
          <p:cNvSpPr/>
          <p:nvPr/>
        </p:nvSpPr>
        <p:spPr>
          <a:xfrm>
            <a:off x="0" y="252590"/>
            <a:ext cx="12192000" cy="2242458"/>
          </a:xfrm>
          <a:prstGeom prst="rect">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5">
            <a:extLst>
              <a:ext uri="{FF2B5EF4-FFF2-40B4-BE49-F238E27FC236}">
                <a16:creationId xmlns:a16="http://schemas.microsoft.com/office/drawing/2014/main" id="{D11232AF-316E-2B60-A6C4-3EA083E253B6}"/>
              </a:ext>
            </a:extLst>
          </p:cNvPr>
          <p:cNvSpPr>
            <a:spLocks noGrp="1"/>
          </p:cNvSpPr>
          <p:nvPr>
            <p:ph idx="1"/>
          </p:nvPr>
        </p:nvSpPr>
        <p:spPr>
          <a:xfrm>
            <a:off x="838200" y="3096126"/>
            <a:ext cx="10515600" cy="1510164"/>
          </a:xfrm>
        </p:spPr>
        <p:txBody>
          <a:bodyPr>
            <a:normAutofit/>
          </a:bodyPr>
          <a:lstStyle/>
          <a:p>
            <a:pPr marL="0" indent="0" algn="ctr">
              <a:buNone/>
            </a:pPr>
            <a:r>
              <a:rPr lang="en-US" sz="4400" dirty="0"/>
              <a:t>Directions</a:t>
            </a:r>
          </a:p>
          <a:p>
            <a:pPr marL="0" indent="0" algn="ctr">
              <a:buNone/>
            </a:pPr>
            <a:r>
              <a:rPr lang="en-US" sz="4400" dirty="0">
                <a:solidFill>
                  <a:schemeClr val="tx1">
                    <a:lumMod val="50000"/>
                  </a:schemeClr>
                </a:solidFill>
              </a:rPr>
              <a:t>(sentences)</a:t>
            </a:r>
          </a:p>
        </p:txBody>
      </p:sp>
    </p:spTree>
    <p:extLst>
      <p:ext uri="{BB962C8B-B14F-4D97-AF65-F5344CB8AC3E}">
        <p14:creationId xmlns:p14="http://schemas.microsoft.com/office/powerpoint/2010/main" val="15974744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fade">
                                      <p:cBhvr>
                                        <p:cTn id="16" dur="500"/>
                                        <p:tgtEl>
                                          <p:spTgt spid="5">
                                            <p:txEl>
                                              <p:pRg st="0" end="0"/>
                                            </p:txEl>
                                          </p:spTgt>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in a lecture hall&#10;&#10;Description automatically generated">
            <a:extLst>
              <a:ext uri="{FF2B5EF4-FFF2-40B4-BE49-F238E27FC236}">
                <a16:creationId xmlns:a16="http://schemas.microsoft.com/office/drawing/2014/main" id="{760C157E-A760-26F6-43DB-EC9C3ADB501B}"/>
              </a:ext>
            </a:extLst>
          </p:cNvPr>
          <p:cNvPicPr>
            <a:picLocks noChangeAspect="1"/>
          </p:cNvPicPr>
          <p:nvPr/>
        </p:nvPicPr>
        <p:blipFill rotWithShape="1">
          <a:blip r:embed="rId3">
            <a:alphaModFix amt="30000"/>
          </a:blip>
          <a:srcRect t="6061" b="12019"/>
          <a:stretch/>
        </p:blipFill>
        <p:spPr>
          <a:xfrm>
            <a:off x="0" y="190501"/>
            <a:ext cx="12191999" cy="6667500"/>
          </a:xfrm>
          <a:prstGeom prst="rect">
            <a:avLst/>
          </a:prstGeom>
        </p:spPr>
      </p:pic>
      <p:sp>
        <p:nvSpPr>
          <p:cNvPr id="5" name="Rectangle 4">
            <a:extLst>
              <a:ext uri="{FF2B5EF4-FFF2-40B4-BE49-F238E27FC236}">
                <a16:creationId xmlns:a16="http://schemas.microsoft.com/office/drawing/2014/main" id="{C0EB63AB-2ACB-3CAD-3F14-AE7BAD95CADE}"/>
              </a:ext>
            </a:extLst>
          </p:cNvPr>
          <p:cNvSpPr/>
          <p:nvPr/>
        </p:nvSpPr>
        <p:spPr>
          <a:xfrm>
            <a:off x="14220" y="184245"/>
            <a:ext cx="12171680" cy="6673755"/>
          </a:xfrm>
          <a:prstGeom prst="rect">
            <a:avLst/>
          </a:prstGeom>
          <a:gradFill flip="none" rotWithShape="1">
            <a:gsLst>
              <a:gs pos="0">
                <a:schemeClr val="tx1">
                  <a:alpha val="10000"/>
                </a:schemeClr>
              </a:gs>
              <a:gs pos="69000">
                <a:schemeClr val="bg1"/>
              </a:gs>
              <a:gs pos="85000">
                <a:schemeClr val="bg1">
                  <a:lumMod val="95000"/>
                  <a:lumOff val="5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01B52D22-0C77-FFFC-0A37-609BB11BFB25}"/>
              </a:ext>
            </a:extLst>
          </p:cNvPr>
          <p:cNvCxnSpPr/>
          <p:nvPr/>
        </p:nvCxnSpPr>
        <p:spPr>
          <a:xfrm flipV="1">
            <a:off x="2021306" y="1909010"/>
            <a:ext cx="0" cy="2999874"/>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282AA7D7-8CDD-10FC-AF61-7EAF6117014F}"/>
              </a:ext>
            </a:extLst>
          </p:cNvPr>
          <p:cNvSpPr/>
          <p:nvPr/>
        </p:nvSpPr>
        <p:spPr>
          <a:xfrm>
            <a:off x="2791327" y="3994484"/>
            <a:ext cx="2005262" cy="898358"/>
          </a:xfrm>
          <a:prstGeom prst="rect">
            <a:avLst/>
          </a:prstGeom>
          <a:solidFill>
            <a:srgbClr val="FFD5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A67AEFC-1C6F-F836-6D4F-79D16AC45D9F}"/>
              </a:ext>
            </a:extLst>
          </p:cNvPr>
          <p:cNvSpPr/>
          <p:nvPr/>
        </p:nvSpPr>
        <p:spPr>
          <a:xfrm>
            <a:off x="5887452" y="2422360"/>
            <a:ext cx="2002536" cy="2470482"/>
          </a:xfrm>
          <a:prstGeom prst="rect">
            <a:avLst/>
          </a:prstGeom>
          <a:solidFill>
            <a:srgbClr val="FFD5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070E2B4-65EB-6C04-43A4-9F24C61F0168}"/>
              </a:ext>
            </a:extLst>
          </p:cNvPr>
          <p:cNvSpPr txBox="1"/>
          <p:nvPr/>
        </p:nvSpPr>
        <p:spPr>
          <a:xfrm rot="16200000">
            <a:off x="55383" y="3116559"/>
            <a:ext cx="2999877" cy="584775"/>
          </a:xfrm>
          <a:prstGeom prst="rect">
            <a:avLst/>
          </a:prstGeom>
          <a:noFill/>
        </p:spPr>
        <p:txBody>
          <a:bodyPr wrap="square" rtlCol="0">
            <a:spAutoFit/>
          </a:bodyPr>
          <a:lstStyle/>
          <a:p>
            <a:pPr algn="ctr"/>
            <a:r>
              <a:rPr lang="en-US" sz="3200" dirty="0">
                <a:latin typeface="Helvetica Light" panose="020B0403020202020204" pitchFamily="34" charset="0"/>
              </a:rPr>
              <a:t>Performance</a:t>
            </a:r>
          </a:p>
        </p:txBody>
      </p:sp>
      <p:sp>
        <p:nvSpPr>
          <p:cNvPr id="15" name="TextBox 14">
            <a:extLst>
              <a:ext uri="{FF2B5EF4-FFF2-40B4-BE49-F238E27FC236}">
                <a16:creationId xmlns:a16="http://schemas.microsoft.com/office/drawing/2014/main" id="{F9CC17A4-7351-5B5B-8729-38810551366B}"/>
              </a:ext>
            </a:extLst>
          </p:cNvPr>
          <p:cNvSpPr txBox="1"/>
          <p:nvPr/>
        </p:nvSpPr>
        <p:spPr>
          <a:xfrm>
            <a:off x="2791326" y="4908884"/>
            <a:ext cx="2005263" cy="461665"/>
          </a:xfrm>
          <a:prstGeom prst="rect">
            <a:avLst/>
          </a:prstGeom>
          <a:noFill/>
        </p:spPr>
        <p:txBody>
          <a:bodyPr wrap="square" lIns="0" rIns="0" rtlCol="0">
            <a:spAutoFit/>
          </a:bodyPr>
          <a:lstStyle/>
          <a:p>
            <a:pPr algn="ctr"/>
            <a:r>
              <a:rPr lang="en-US" sz="2400" dirty="0">
                <a:latin typeface="Helvetica Light" panose="020B0403020202020204" pitchFamily="34" charset="0"/>
              </a:rPr>
              <a:t>Pronunciation</a:t>
            </a:r>
          </a:p>
        </p:txBody>
      </p:sp>
      <p:sp>
        <p:nvSpPr>
          <p:cNvPr id="16" name="TextBox 15">
            <a:extLst>
              <a:ext uri="{FF2B5EF4-FFF2-40B4-BE49-F238E27FC236}">
                <a16:creationId xmlns:a16="http://schemas.microsoft.com/office/drawing/2014/main" id="{2AEE6F0A-9CA3-674C-5509-AE49E664865C}"/>
              </a:ext>
            </a:extLst>
          </p:cNvPr>
          <p:cNvSpPr txBox="1"/>
          <p:nvPr/>
        </p:nvSpPr>
        <p:spPr>
          <a:xfrm>
            <a:off x="5884725" y="4908884"/>
            <a:ext cx="2005263" cy="461665"/>
          </a:xfrm>
          <a:prstGeom prst="rect">
            <a:avLst/>
          </a:prstGeom>
          <a:noFill/>
        </p:spPr>
        <p:txBody>
          <a:bodyPr wrap="square" lIns="0" rIns="0" rtlCol="0">
            <a:spAutoFit/>
          </a:bodyPr>
          <a:lstStyle/>
          <a:p>
            <a:pPr algn="ctr"/>
            <a:r>
              <a:rPr lang="en-US" sz="2400" dirty="0">
                <a:latin typeface="Helvetica Light" panose="020B0403020202020204" pitchFamily="34" charset="0"/>
              </a:rPr>
              <a:t>Mental Image</a:t>
            </a:r>
          </a:p>
        </p:txBody>
      </p:sp>
      <p:sp>
        <p:nvSpPr>
          <p:cNvPr id="20" name="TextBox 19">
            <a:extLst>
              <a:ext uri="{FF2B5EF4-FFF2-40B4-BE49-F238E27FC236}">
                <a16:creationId xmlns:a16="http://schemas.microsoft.com/office/drawing/2014/main" id="{ADA5246F-B004-248B-A9E6-17FAC94C2F03}"/>
              </a:ext>
            </a:extLst>
          </p:cNvPr>
          <p:cNvSpPr txBox="1"/>
          <p:nvPr/>
        </p:nvSpPr>
        <p:spPr>
          <a:xfrm>
            <a:off x="8998258" y="4908884"/>
            <a:ext cx="2005263" cy="461665"/>
          </a:xfrm>
          <a:prstGeom prst="rect">
            <a:avLst/>
          </a:prstGeom>
          <a:noFill/>
        </p:spPr>
        <p:txBody>
          <a:bodyPr wrap="square" lIns="0" rIns="0" rtlCol="0">
            <a:spAutoFit/>
          </a:bodyPr>
          <a:lstStyle/>
          <a:p>
            <a:pPr algn="ctr"/>
            <a:r>
              <a:rPr lang="en-US" sz="2400" dirty="0">
                <a:latin typeface="Helvetica Light" panose="020B0403020202020204" pitchFamily="34" charset="0"/>
              </a:rPr>
              <a:t>Your Strategy</a:t>
            </a:r>
          </a:p>
        </p:txBody>
      </p:sp>
      <p:sp>
        <p:nvSpPr>
          <p:cNvPr id="21" name="TextBox 20">
            <a:extLst>
              <a:ext uri="{FF2B5EF4-FFF2-40B4-BE49-F238E27FC236}">
                <a16:creationId xmlns:a16="http://schemas.microsoft.com/office/drawing/2014/main" id="{826F3DE6-D798-2017-BE2F-B179CDE9AED5}"/>
              </a:ext>
            </a:extLst>
          </p:cNvPr>
          <p:cNvSpPr txBox="1"/>
          <p:nvPr/>
        </p:nvSpPr>
        <p:spPr>
          <a:xfrm>
            <a:off x="8980851" y="2777206"/>
            <a:ext cx="2002536" cy="2123658"/>
          </a:xfrm>
          <a:prstGeom prst="rect">
            <a:avLst/>
          </a:prstGeom>
          <a:gradFill flip="none" rotWithShape="1">
            <a:gsLst>
              <a:gs pos="19000">
                <a:srgbClr val="FFD579"/>
              </a:gs>
              <a:gs pos="100000">
                <a:schemeClr val="tx1">
                  <a:alpha val="0"/>
                </a:schemeClr>
              </a:gs>
            </a:gsLst>
            <a:lin ang="16200000" scaled="1"/>
            <a:tileRect/>
          </a:gradFill>
        </p:spPr>
        <p:txBody>
          <a:bodyPr wrap="square" rtlCol="0">
            <a:spAutoFit/>
          </a:bodyPr>
          <a:lstStyle/>
          <a:p>
            <a:pPr algn="ctr"/>
            <a:endParaRPr lang="en-US" sz="4400" dirty="0"/>
          </a:p>
          <a:p>
            <a:pPr algn="ctr"/>
            <a:endParaRPr lang="en-US" sz="4400" dirty="0"/>
          </a:p>
          <a:p>
            <a:pPr algn="ctr"/>
            <a:endParaRPr lang="en-US" sz="4400" dirty="0"/>
          </a:p>
        </p:txBody>
      </p:sp>
      <p:cxnSp>
        <p:nvCxnSpPr>
          <p:cNvPr id="8" name="Straight Connector 7">
            <a:extLst>
              <a:ext uri="{FF2B5EF4-FFF2-40B4-BE49-F238E27FC236}">
                <a16:creationId xmlns:a16="http://schemas.microsoft.com/office/drawing/2014/main" id="{54CDC493-B5C0-0588-4066-3AE4D9E4F2DE}"/>
              </a:ext>
            </a:extLst>
          </p:cNvPr>
          <p:cNvCxnSpPr>
            <a:cxnSpLocks/>
          </p:cNvCxnSpPr>
          <p:nvPr/>
        </p:nvCxnSpPr>
        <p:spPr>
          <a:xfrm>
            <a:off x="2005264" y="4892842"/>
            <a:ext cx="9849852" cy="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82C8B45A-D50A-EDC6-A2FD-1EEBF65D7D9E}"/>
              </a:ext>
            </a:extLst>
          </p:cNvPr>
          <p:cNvSpPr txBox="1"/>
          <p:nvPr/>
        </p:nvSpPr>
        <p:spPr>
          <a:xfrm>
            <a:off x="2788595" y="3154362"/>
            <a:ext cx="2211725" cy="830997"/>
          </a:xfrm>
          <a:prstGeom prst="rect">
            <a:avLst/>
          </a:prstGeom>
          <a:noFill/>
        </p:spPr>
        <p:txBody>
          <a:bodyPr wrap="square" rtlCol="0">
            <a:spAutoFit/>
          </a:bodyPr>
          <a:lstStyle/>
          <a:p>
            <a:r>
              <a:rPr lang="en-US" sz="2400" dirty="0">
                <a:latin typeface="Helvetica Light" panose="020B0403020202020204" pitchFamily="34" charset="0"/>
              </a:rPr>
              <a:t>Low Meaning</a:t>
            </a:r>
          </a:p>
          <a:p>
            <a:r>
              <a:rPr lang="en-US" sz="2400" dirty="0">
                <a:latin typeface="Helvetica Light" panose="020B0403020202020204" pitchFamily="34" charset="0"/>
              </a:rPr>
              <a:t>Low Learning</a:t>
            </a:r>
          </a:p>
        </p:txBody>
      </p:sp>
      <p:sp>
        <p:nvSpPr>
          <p:cNvPr id="24" name="TextBox 23">
            <a:extLst>
              <a:ext uri="{FF2B5EF4-FFF2-40B4-BE49-F238E27FC236}">
                <a16:creationId xmlns:a16="http://schemas.microsoft.com/office/drawing/2014/main" id="{F0163BE4-80FA-79C4-F4BF-7DC92CF3E975}"/>
              </a:ext>
            </a:extLst>
          </p:cNvPr>
          <p:cNvSpPr txBox="1"/>
          <p:nvPr/>
        </p:nvSpPr>
        <p:spPr>
          <a:xfrm>
            <a:off x="5882248" y="1576306"/>
            <a:ext cx="2279174" cy="830997"/>
          </a:xfrm>
          <a:prstGeom prst="rect">
            <a:avLst/>
          </a:prstGeom>
          <a:noFill/>
        </p:spPr>
        <p:txBody>
          <a:bodyPr wrap="square" rtlCol="0">
            <a:spAutoFit/>
          </a:bodyPr>
          <a:lstStyle/>
          <a:p>
            <a:r>
              <a:rPr lang="en-US" sz="2400" dirty="0">
                <a:latin typeface="Helvetica Light" panose="020B0403020202020204" pitchFamily="34" charset="0"/>
              </a:rPr>
              <a:t>High Meaning</a:t>
            </a:r>
          </a:p>
          <a:p>
            <a:r>
              <a:rPr lang="en-US" sz="2400" dirty="0">
                <a:latin typeface="Helvetica Light" panose="020B0403020202020204" pitchFamily="34" charset="0"/>
              </a:rPr>
              <a:t>High Learning</a:t>
            </a:r>
          </a:p>
        </p:txBody>
      </p:sp>
      <p:sp>
        <p:nvSpPr>
          <p:cNvPr id="26" name="TextBox 25">
            <a:extLst>
              <a:ext uri="{FF2B5EF4-FFF2-40B4-BE49-F238E27FC236}">
                <a16:creationId xmlns:a16="http://schemas.microsoft.com/office/drawing/2014/main" id="{B5BA3976-5054-AC0A-FD4E-607B8DB08D9B}"/>
              </a:ext>
            </a:extLst>
          </p:cNvPr>
          <p:cNvSpPr txBox="1"/>
          <p:nvPr/>
        </p:nvSpPr>
        <p:spPr>
          <a:xfrm>
            <a:off x="8999624" y="1576305"/>
            <a:ext cx="2511257" cy="830997"/>
          </a:xfrm>
          <a:prstGeom prst="rect">
            <a:avLst/>
          </a:prstGeom>
          <a:noFill/>
        </p:spPr>
        <p:txBody>
          <a:bodyPr wrap="square" rtlCol="0">
            <a:spAutoFit/>
          </a:bodyPr>
          <a:lstStyle/>
          <a:p>
            <a:r>
              <a:rPr lang="en-US" sz="2400" dirty="0">
                <a:latin typeface="Helvetica Light" panose="020B0403020202020204" pitchFamily="34" charset="0"/>
              </a:rPr>
              <a:t>? ? ? Meaning</a:t>
            </a:r>
          </a:p>
          <a:p>
            <a:r>
              <a:rPr lang="en-US" sz="2400" dirty="0">
                <a:latin typeface="Helvetica Light" panose="020B0403020202020204" pitchFamily="34" charset="0"/>
              </a:rPr>
              <a:t>? ? ? Learning</a:t>
            </a:r>
          </a:p>
        </p:txBody>
      </p:sp>
      <p:sp>
        <p:nvSpPr>
          <p:cNvPr id="3" name="TextBox 2">
            <a:extLst>
              <a:ext uri="{FF2B5EF4-FFF2-40B4-BE49-F238E27FC236}">
                <a16:creationId xmlns:a16="http://schemas.microsoft.com/office/drawing/2014/main" id="{9FFDEF22-3E48-ECBD-2FF0-F359947CE80F}"/>
              </a:ext>
            </a:extLst>
          </p:cNvPr>
          <p:cNvSpPr txBox="1"/>
          <p:nvPr/>
        </p:nvSpPr>
        <p:spPr>
          <a:xfrm>
            <a:off x="2679700" y="1663700"/>
            <a:ext cx="6173619" cy="584775"/>
          </a:xfrm>
          <a:prstGeom prst="rect">
            <a:avLst/>
          </a:prstGeom>
          <a:noFill/>
        </p:spPr>
        <p:txBody>
          <a:bodyPr wrap="square" rtlCol="0">
            <a:spAutoFit/>
          </a:bodyPr>
          <a:lstStyle/>
          <a:p>
            <a:r>
              <a:rPr lang="en-US" sz="3200" dirty="0">
                <a:solidFill>
                  <a:srgbClr val="FFD579"/>
                </a:solidFill>
                <a:latin typeface="Helvetica Light" panose="020B0403020202020204" pitchFamily="34" charset="0"/>
              </a:rPr>
              <a:t>What do these results tell us?</a:t>
            </a:r>
          </a:p>
        </p:txBody>
      </p:sp>
      <p:sp>
        <p:nvSpPr>
          <p:cNvPr id="6" name="TextBox 5">
            <a:extLst>
              <a:ext uri="{FF2B5EF4-FFF2-40B4-BE49-F238E27FC236}">
                <a16:creationId xmlns:a16="http://schemas.microsoft.com/office/drawing/2014/main" id="{CD962DE1-4893-B5FA-C5AD-0C7378B59E29}"/>
              </a:ext>
            </a:extLst>
          </p:cNvPr>
          <p:cNvSpPr txBox="1"/>
          <p:nvPr/>
        </p:nvSpPr>
        <p:spPr>
          <a:xfrm>
            <a:off x="5882248" y="4051876"/>
            <a:ext cx="2002529" cy="830997"/>
          </a:xfrm>
          <a:prstGeom prst="rect">
            <a:avLst/>
          </a:prstGeom>
          <a:noFill/>
        </p:spPr>
        <p:txBody>
          <a:bodyPr wrap="square" rtlCol="0">
            <a:spAutoFit/>
          </a:bodyPr>
          <a:lstStyle/>
          <a:p>
            <a:pPr algn="ctr"/>
            <a:r>
              <a:rPr lang="en-US" sz="2400" b="1" dirty="0">
                <a:solidFill>
                  <a:schemeClr val="bg1"/>
                </a:solidFill>
                <a:latin typeface="Helvetica Light" panose="020B0403020202020204" pitchFamily="34" charset="0"/>
              </a:rPr>
              <a:t>Incidental</a:t>
            </a:r>
          </a:p>
          <a:p>
            <a:pPr algn="ctr"/>
            <a:r>
              <a:rPr lang="en-US" sz="2400" b="1" dirty="0">
                <a:solidFill>
                  <a:schemeClr val="bg1"/>
                </a:solidFill>
                <a:latin typeface="Helvetica Light" panose="020B0403020202020204" pitchFamily="34" charset="0"/>
              </a:rPr>
              <a:t>Learning</a:t>
            </a:r>
          </a:p>
        </p:txBody>
      </p:sp>
      <p:sp>
        <p:nvSpPr>
          <p:cNvPr id="7" name="TextBox 6">
            <a:extLst>
              <a:ext uri="{FF2B5EF4-FFF2-40B4-BE49-F238E27FC236}">
                <a16:creationId xmlns:a16="http://schemas.microsoft.com/office/drawing/2014/main" id="{3B1FBC22-98A0-4508-A3C9-99B071DCDC56}"/>
              </a:ext>
            </a:extLst>
          </p:cNvPr>
          <p:cNvSpPr txBox="1"/>
          <p:nvPr/>
        </p:nvSpPr>
        <p:spPr>
          <a:xfrm>
            <a:off x="8982384" y="4064575"/>
            <a:ext cx="2002529" cy="830997"/>
          </a:xfrm>
          <a:prstGeom prst="rect">
            <a:avLst/>
          </a:prstGeom>
          <a:noFill/>
        </p:spPr>
        <p:txBody>
          <a:bodyPr wrap="square" rtlCol="0">
            <a:spAutoFit/>
          </a:bodyPr>
          <a:lstStyle/>
          <a:p>
            <a:pPr algn="ctr"/>
            <a:r>
              <a:rPr lang="en-US" sz="2400" b="1" dirty="0">
                <a:solidFill>
                  <a:schemeClr val="bg1"/>
                </a:solidFill>
                <a:latin typeface="Helvetica Light" panose="020B0403020202020204" pitchFamily="34" charset="0"/>
              </a:rPr>
              <a:t>Intentional</a:t>
            </a:r>
          </a:p>
          <a:p>
            <a:pPr algn="ctr"/>
            <a:r>
              <a:rPr lang="en-US" sz="2400" b="1" dirty="0">
                <a:solidFill>
                  <a:schemeClr val="bg1"/>
                </a:solidFill>
                <a:latin typeface="Helvetica Light" panose="020B0403020202020204" pitchFamily="34" charset="0"/>
              </a:rPr>
              <a:t>Learning</a:t>
            </a:r>
          </a:p>
        </p:txBody>
      </p:sp>
      <p:sp>
        <p:nvSpPr>
          <p:cNvPr id="9" name="TextBox 8">
            <a:extLst>
              <a:ext uri="{FF2B5EF4-FFF2-40B4-BE49-F238E27FC236}">
                <a16:creationId xmlns:a16="http://schemas.microsoft.com/office/drawing/2014/main" id="{349916B0-69C5-590D-7197-E4B799B0016F}"/>
              </a:ext>
            </a:extLst>
          </p:cNvPr>
          <p:cNvSpPr txBox="1"/>
          <p:nvPr/>
        </p:nvSpPr>
        <p:spPr>
          <a:xfrm>
            <a:off x="7910177" y="4117998"/>
            <a:ext cx="1060259" cy="769441"/>
          </a:xfrm>
          <a:prstGeom prst="rect">
            <a:avLst/>
          </a:prstGeom>
          <a:noFill/>
        </p:spPr>
        <p:txBody>
          <a:bodyPr wrap="square" rtlCol="0">
            <a:spAutoFit/>
          </a:bodyPr>
          <a:lstStyle/>
          <a:p>
            <a:pPr algn="ctr"/>
            <a:r>
              <a:rPr lang="en-US" sz="4400" dirty="0"/>
              <a:t>=</a:t>
            </a:r>
          </a:p>
        </p:txBody>
      </p:sp>
      <p:sp>
        <p:nvSpPr>
          <p:cNvPr id="17" name="TextBox 16">
            <a:extLst>
              <a:ext uri="{FF2B5EF4-FFF2-40B4-BE49-F238E27FC236}">
                <a16:creationId xmlns:a16="http://schemas.microsoft.com/office/drawing/2014/main" id="{8E40DDBA-5EB4-F49F-87F5-25E7004608D3}"/>
              </a:ext>
            </a:extLst>
          </p:cNvPr>
          <p:cNvSpPr txBox="1"/>
          <p:nvPr/>
        </p:nvSpPr>
        <p:spPr>
          <a:xfrm>
            <a:off x="2905726" y="971081"/>
            <a:ext cx="1742048" cy="1384995"/>
          </a:xfrm>
          <a:prstGeom prst="rect">
            <a:avLst/>
          </a:prstGeom>
          <a:noFill/>
        </p:spPr>
        <p:txBody>
          <a:bodyPr wrap="square" rtlCol="0">
            <a:spAutoFit/>
          </a:bodyPr>
          <a:lstStyle/>
          <a:p>
            <a:pPr algn="ctr"/>
            <a:r>
              <a:rPr lang="en-US" sz="2800" dirty="0">
                <a:solidFill>
                  <a:srgbClr val="FFD579"/>
                </a:solidFill>
                <a:latin typeface="Helvetica Light" panose="020B0403020202020204" pitchFamily="34" charset="0"/>
              </a:rPr>
              <a:t>What we </a:t>
            </a:r>
          </a:p>
          <a:p>
            <a:pPr algn="ctr"/>
            <a:r>
              <a:rPr lang="en-US" sz="2800" dirty="0">
                <a:solidFill>
                  <a:srgbClr val="FFD579"/>
                </a:solidFill>
                <a:latin typeface="Helvetica Light" panose="020B0403020202020204" pitchFamily="34" charset="0"/>
              </a:rPr>
              <a:t>process</a:t>
            </a:r>
          </a:p>
          <a:p>
            <a:pPr algn="ctr"/>
            <a:r>
              <a:rPr lang="en-US" sz="2800" dirty="0">
                <a:solidFill>
                  <a:srgbClr val="FFD579"/>
                </a:solidFill>
                <a:latin typeface="Helvetica Light" panose="020B0403020202020204" pitchFamily="34" charset="0"/>
              </a:rPr>
              <a:t>we learn.</a:t>
            </a:r>
          </a:p>
        </p:txBody>
      </p:sp>
      <p:sp>
        <p:nvSpPr>
          <p:cNvPr id="19" name="Oval 18">
            <a:extLst>
              <a:ext uri="{FF2B5EF4-FFF2-40B4-BE49-F238E27FC236}">
                <a16:creationId xmlns:a16="http://schemas.microsoft.com/office/drawing/2014/main" id="{640BB0B5-A81C-6B02-6D27-42A3E25094AA}"/>
              </a:ext>
            </a:extLst>
          </p:cNvPr>
          <p:cNvSpPr/>
          <p:nvPr/>
        </p:nvSpPr>
        <p:spPr>
          <a:xfrm>
            <a:off x="2489064" y="394537"/>
            <a:ext cx="2511257" cy="2511257"/>
          </a:xfrm>
          <a:prstGeom prst="ellipse">
            <a:avLst/>
          </a:prstGeom>
          <a:noFill/>
          <a:ln w="34925">
            <a:solidFill>
              <a:srgbClr val="E3D3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4915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3"/>
                                        </p:tgtEl>
                                      </p:cBhvr>
                                    </p:animEffect>
                                    <p:set>
                                      <p:cBhvr>
                                        <p:cTn id="29" dur="1" fill="hold">
                                          <p:stCondLst>
                                            <p:cond delay="499"/>
                                          </p:stCondLst>
                                        </p:cTn>
                                        <p:tgtEl>
                                          <p:spTgt spid="3"/>
                                        </p:tgtEl>
                                        <p:attrNameLst>
                                          <p:attrName>style.visibility</p:attrName>
                                        </p:attrNameLst>
                                      </p:cBhvr>
                                      <p:to>
                                        <p:strVal val="hidden"/>
                                      </p:to>
                                    </p:se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par>
                          <p:cTn id="38" fill="hold">
                            <p:stCondLst>
                              <p:cond delay="1500"/>
                            </p:stCondLst>
                            <p:childTnLst>
                              <p:par>
                                <p:cTn id="39" presetID="10" presetClass="entr" presetSubtype="0" fill="hold" grpId="0" nodeType="afterEffect">
                                  <p:stCondLst>
                                    <p:cond delay="300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childTnLst>
                          </p:cTn>
                        </p:par>
                        <p:par>
                          <p:cTn id="42" fill="hold">
                            <p:stCondLst>
                              <p:cond delay="5000"/>
                            </p:stCondLst>
                            <p:childTnLst>
                              <p:par>
                                <p:cTn id="43" presetID="10" presetClass="entr" presetSubtype="0"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5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down)">
                                      <p:cBhvr>
                                        <p:cTn id="55" dur="500"/>
                                        <p:tgtEl>
                                          <p:spTgt spid="21"/>
                                        </p:tgtEl>
                                      </p:cBhvr>
                                    </p:animEffect>
                                  </p:childTnLst>
                                </p:cTn>
                              </p:par>
                            </p:childTnLst>
                          </p:cTn>
                        </p:par>
                        <p:par>
                          <p:cTn id="56" fill="hold">
                            <p:stCondLst>
                              <p:cond delay="500"/>
                            </p:stCondLst>
                            <p:childTnLst>
                              <p:par>
                                <p:cTn id="57" presetID="10" presetClass="entr" presetSubtype="0" fill="hold" grpId="0" nodeType="after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500"/>
                                        <p:tgtEl>
                                          <p:spTgt spid="26"/>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iterate type="lt">
                                    <p:tmPct val="0"/>
                                  </p:iterate>
                                  <p:childTnLst>
                                    <p:set>
                                      <p:cBhvr>
                                        <p:cTn id="63" dur="1" fill="hold">
                                          <p:stCondLst>
                                            <p:cond delay="0"/>
                                          </p:stCondLst>
                                        </p:cTn>
                                        <p:tgtEl>
                                          <p:spTgt spid="6"/>
                                        </p:tgtEl>
                                        <p:attrNameLst>
                                          <p:attrName>style.visibility</p:attrName>
                                        </p:attrNameLst>
                                      </p:cBhvr>
                                      <p:to>
                                        <p:strVal val="visible"/>
                                      </p:to>
                                    </p:set>
                                    <p:animEffect transition="in" filter="fade">
                                      <p:cBhvr>
                                        <p:cTn id="64" dur="500"/>
                                        <p:tgtEl>
                                          <p:spTgt spid="6"/>
                                        </p:tgtEl>
                                      </p:cBhvr>
                                    </p:animEffect>
                                  </p:childTnLst>
                                </p:cTn>
                              </p:par>
                            </p:childTnLst>
                          </p:cTn>
                        </p:par>
                        <p:par>
                          <p:cTn id="65" fill="hold">
                            <p:stCondLst>
                              <p:cond delay="500"/>
                            </p:stCondLst>
                            <p:childTnLst>
                              <p:par>
                                <p:cTn id="66" presetID="10" presetClass="entr" presetSubtype="0" fill="hold" grpId="0" nodeType="after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fade">
                                      <p:cBhvr>
                                        <p:cTn id="68" dur="500"/>
                                        <p:tgtEl>
                                          <p:spTgt spid="9"/>
                                        </p:tgtEl>
                                      </p:cBhvr>
                                    </p:animEffect>
                                  </p:childTnLst>
                                </p:cTn>
                              </p:par>
                            </p:childTnLst>
                          </p:cTn>
                        </p:par>
                        <p:par>
                          <p:cTn id="69" fill="hold">
                            <p:stCondLst>
                              <p:cond delay="1000"/>
                            </p:stCondLst>
                            <p:childTnLst>
                              <p:par>
                                <p:cTn id="70" presetID="10" presetClass="entr" presetSubtype="0" fill="hold" grpId="0" nodeType="after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fade">
                                      <p:cBhvr>
                                        <p:cTn id="7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p:bldP spid="16" grpId="0"/>
      <p:bldP spid="20" grpId="0"/>
      <p:bldP spid="21" grpId="0" animBg="1"/>
      <p:bldP spid="23" grpId="0"/>
      <p:bldP spid="24" grpId="0"/>
      <p:bldP spid="26" grpId="0"/>
      <p:bldP spid="3" grpId="0"/>
      <p:bldP spid="3" grpId="1"/>
      <p:bldP spid="6" grpId="0"/>
      <p:bldP spid="7" grpId="0"/>
      <p:bldP spid="9" grpId="0"/>
      <p:bldP spid="17" grpId="0"/>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different, row, lined&#10;&#10;Description automatically generated">
            <a:extLst>
              <a:ext uri="{FF2B5EF4-FFF2-40B4-BE49-F238E27FC236}">
                <a16:creationId xmlns:a16="http://schemas.microsoft.com/office/drawing/2014/main" id="{10AABAD4-A4C9-9A3B-7C3A-97E509D00C74}"/>
              </a:ext>
            </a:extLst>
          </p:cNvPr>
          <p:cNvPicPr>
            <a:picLocks noChangeAspect="1"/>
          </p:cNvPicPr>
          <p:nvPr/>
        </p:nvPicPr>
        <p:blipFill>
          <a:blip r:embed="rId3">
            <a:alphaModFix amt="50000"/>
          </a:blip>
          <a:stretch>
            <a:fillRect/>
          </a:stretch>
        </p:blipFill>
        <p:spPr>
          <a:xfrm>
            <a:off x="1894703" y="184244"/>
            <a:ext cx="10297297" cy="6673755"/>
          </a:xfrm>
          <a:prstGeom prst="rect">
            <a:avLst/>
          </a:prstGeom>
        </p:spPr>
      </p:pic>
      <p:sp>
        <p:nvSpPr>
          <p:cNvPr id="4" name="Rectangle 3">
            <a:extLst>
              <a:ext uri="{FF2B5EF4-FFF2-40B4-BE49-F238E27FC236}">
                <a16:creationId xmlns:a16="http://schemas.microsoft.com/office/drawing/2014/main" id="{EADD04E9-8AED-F111-B6C3-3AE5098DCECF}"/>
              </a:ext>
            </a:extLst>
          </p:cNvPr>
          <p:cNvSpPr/>
          <p:nvPr/>
        </p:nvSpPr>
        <p:spPr>
          <a:xfrm>
            <a:off x="0" y="184245"/>
            <a:ext cx="12192000" cy="6673755"/>
          </a:xfrm>
          <a:prstGeom prst="rect">
            <a:avLst/>
          </a:prstGeom>
          <a:gradFill flip="none" rotWithShape="1">
            <a:gsLst>
              <a:gs pos="0">
                <a:schemeClr val="tx1">
                  <a:alpha val="10000"/>
                </a:schemeClr>
              </a:gs>
              <a:gs pos="69000">
                <a:schemeClr val="bg1"/>
              </a:gs>
              <a:gs pos="85000">
                <a:schemeClr val="bg1">
                  <a:lumMod val="95000"/>
                  <a:lumOff val="5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32D022EB-E1F7-4594-F6F3-9BB6EF6C21D1}"/>
              </a:ext>
            </a:extLst>
          </p:cNvPr>
          <p:cNvSpPr txBox="1"/>
          <p:nvPr/>
        </p:nvSpPr>
        <p:spPr>
          <a:xfrm>
            <a:off x="1381912" y="1822026"/>
            <a:ext cx="6244045" cy="1569660"/>
          </a:xfrm>
          <a:prstGeom prst="rect">
            <a:avLst/>
          </a:prstGeom>
          <a:noFill/>
        </p:spPr>
        <p:txBody>
          <a:bodyPr wrap="square" rtlCol="0">
            <a:spAutoFit/>
          </a:bodyPr>
          <a:lstStyle/>
          <a:p>
            <a:pPr marL="342900" indent="-342900">
              <a:buFont typeface="+mj-lt"/>
              <a:buAutoNum type="arabicPeriod"/>
            </a:pPr>
            <a:r>
              <a:rPr lang="en-US" sz="3200" dirty="0">
                <a:latin typeface="Helvetica Light" panose="020B0403020202020204" pitchFamily="34" charset="0"/>
              </a:rPr>
              <a:t> Name</a:t>
            </a:r>
          </a:p>
          <a:p>
            <a:pPr marL="342900" indent="-342900">
              <a:buFont typeface="+mj-lt"/>
              <a:buAutoNum type="arabicPeriod"/>
            </a:pPr>
            <a:r>
              <a:rPr lang="en-US" sz="3200" dirty="0">
                <a:latin typeface="Helvetica Light" panose="020B0403020202020204" pitchFamily="34" charset="0"/>
              </a:rPr>
              <a:t> Domain</a:t>
            </a:r>
          </a:p>
          <a:p>
            <a:pPr marL="342900" indent="-342900">
              <a:buFont typeface="+mj-lt"/>
              <a:buAutoNum type="arabicPeriod"/>
            </a:pPr>
            <a:r>
              <a:rPr lang="en-US" sz="3200" dirty="0">
                <a:latin typeface="Helvetica Light" panose="020B0403020202020204" pitchFamily="34" charset="0"/>
              </a:rPr>
              <a:t> An achievement this summer</a:t>
            </a:r>
          </a:p>
        </p:txBody>
      </p:sp>
      <p:pic>
        <p:nvPicPr>
          <p:cNvPr id="7" name="Picture 6" descr="A painting of a cow&#10;&#10;Description automatically generated">
            <a:extLst>
              <a:ext uri="{FF2B5EF4-FFF2-40B4-BE49-F238E27FC236}">
                <a16:creationId xmlns:a16="http://schemas.microsoft.com/office/drawing/2014/main" id="{42623D52-B383-93AB-6C35-83044501ECD8}"/>
              </a:ext>
            </a:extLst>
          </p:cNvPr>
          <p:cNvPicPr>
            <a:picLocks noChangeAspect="1"/>
          </p:cNvPicPr>
          <p:nvPr/>
        </p:nvPicPr>
        <p:blipFill>
          <a:blip r:embed="rId4"/>
          <a:stretch>
            <a:fillRect/>
          </a:stretch>
        </p:blipFill>
        <p:spPr>
          <a:xfrm>
            <a:off x="3209702" y="1258797"/>
            <a:ext cx="5789023" cy="4341767"/>
          </a:xfrm>
          <a:prstGeom prst="rect">
            <a:avLst/>
          </a:prstGeom>
        </p:spPr>
      </p:pic>
      <p:sp>
        <p:nvSpPr>
          <p:cNvPr id="8" name="TextBox 7">
            <a:extLst>
              <a:ext uri="{FF2B5EF4-FFF2-40B4-BE49-F238E27FC236}">
                <a16:creationId xmlns:a16="http://schemas.microsoft.com/office/drawing/2014/main" id="{A996BFB4-0190-8A00-BE5E-E10529DF1EC2}"/>
              </a:ext>
            </a:extLst>
          </p:cNvPr>
          <p:cNvSpPr txBox="1"/>
          <p:nvPr/>
        </p:nvSpPr>
        <p:spPr>
          <a:xfrm>
            <a:off x="9144" y="1845796"/>
            <a:ext cx="12192000" cy="1569660"/>
          </a:xfrm>
          <a:prstGeom prst="rect">
            <a:avLst/>
          </a:prstGeom>
          <a:noFill/>
        </p:spPr>
        <p:txBody>
          <a:bodyPr wrap="square" rtlCol="0">
            <a:spAutoFit/>
          </a:bodyPr>
          <a:lstStyle/>
          <a:p>
            <a:pPr algn="ctr"/>
            <a:r>
              <a:rPr lang="en-US" sz="9600" dirty="0"/>
              <a:t>Why?</a:t>
            </a:r>
          </a:p>
        </p:txBody>
      </p:sp>
      <p:sp>
        <p:nvSpPr>
          <p:cNvPr id="6" name="TextBox 5">
            <a:extLst>
              <a:ext uri="{FF2B5EF4-FFF2-40B4-BE49-F238E27FC236}">
                <a16:creationId xmlns:a16="http://schemas.microsoft.com/office/drawing/2014/main" id="{C75E6192-1D76-B45D-91D1-3226BF5AA03A}"/>
              </a:ext>
            </a:extLst>
          </p:cNvPr>
          <p:cNvSpPr txBox="1"/>
          <p:nvPr/>
        </p:nvSpPr>
        <p:spPr>
          <a:xfrm>
            <a:off x="3457739" y="3669356"/>
            <a:ext cx="5277394" cy="1077218"/>
          </a:xfrm>
          <a:prstGeom prst="rect">
            <a:avLst/>
          </a:prstGeom>
          <a:noFill/>
        </p:spPr>
        <p:txBody>
          <a:bodyPr wrap="square" rtlCol="0">
            <a:spAutoFit/>
          </a:bodyPr>
          <a:lstStyle/>
          <a:p>
            <a:pPr algn="ctr"/>
            <a:r>
              <a:rPr lang="en-US" sz="3200" dirty="0"/>
              <a:t>Caring</a:t>
            </a:r>
          </a:p>
          <a:p>
            <a:pPr algn="ctr"/>
            <a:r>
              <a:rPr lang="en-US" sz="3200" dirty="0"/>
              <a:t>Trust &amp; Safety</a:t>
            </a:r>
          </a:p>
        </p:txBody>
      </p:sp>
      <p:sp>
        <p:nvSpPr>
          <p:cNvPr id="9" name="Title 8">
            <a:extLst>
              <a:ext uri="{FF2B5EF4-FFF2-40B4-BE49-F238E27FC236}">
                <a16:creationId xmlns:a16="http://schemas.microsoft.com/office/drawing/2014/main" id="{E7406BFB-26AC-23F5-A743-75482DCE4555}"/>
              </a:ext>
            </a:extLst>
          </p:cNvPr>
          <p:cNvSpPr>
            <a:spLocks noGrp="1"/>
          </p:cNvSpPr>
          <p:nvPr>
            <p:ph type="title"/>
          </p:nvPr>
        </p:nvSpPr>
        <p:spPr/>
        <p:txBody>
          <a:bodyPr/>
          <a:lstStyle/>
          <a:p>
            <a:r>
              <a:rPr lang="en-US" dirty="0">
                <a:latin typeface="Helvetica Light" panose="020B0403020202020204" pitchFamily="34" charset="0"/>
              </a:rPr>
              <a:t>Introductions</a:t>
            </a:r>
          </a:p>
        </p:txBody>
      </p:sp>
    </p:spTree>
    <p:extLst>
      <p:ext uri="{BB962C8B-B14F-4D97-AF65-F5344CB8AC3E}">
        <p14:creationId xmlns:p14="http://schemas.microsoft.com/office/powerpoint/2010/main" val="1346306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8"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sitting in a lecture hall&#10;&#10;Description automatically generated">
            <a:extLst>
              <a:ext uri="{FF2B5EF4-FFF2-40B4-BE49-F238E27FC236}">
                <a16:creationId xmlns:a16="http://schemas.microsoft.com/office/drawing/2014/main" id="{46B3F752-8DF5-6FC7-70BE-28BBF537B845}"/>
              </a:ext>
            </a:extLst>
          </p:cNvPr>
          <p:cNvPicPr>
            <a:picLocks noChangeAspect="1"/>
          </p:cNvPicPr>
          <p:nvPr/>
        </p:nvPicPr>
        <p:blipFill rotWithShape="1">
          <a:blip r:embed="rId3">
            <a:alphaModFix amt="15000"/>
          </a:blip>
          <a:srcRect t="6061" b="12019"/>
          <a:stretch/>
        </p:blipFill>
        <p:spPr>
          <a:xfrm>
            <a:off x="0" y="190501"/>
            <a:ext cx="12191999" cy="6667500"/>
          </a:xfrm>
          <a:prstGeom prst="rect">
            <a:avLst/>
          </a:prstGeom>
        </p:spPr>
      </p:pic>
      <p:sp>
        <p:nvSpPr>
          <p:cNvPr id="9" name="Rounded Rectangle 8">
            <a:extLst>
              <a:ext uri="{FF2B5EF4-FFF2-40B4-BE49-F238E27FC236}">
                <a16:creationId xmlns:a16="http://schemas.microsoft.com/office/drawing/2014/main" id="{63728CDB-E751-4282-8AE7-9494103ACEAC}"/>
              </a:ext>
            </a:extLst>
          </p:cNvPr>
          <p:cNvSpPr/>
          <p:nvPr/>
        </p:nvSpPr>
        <p:spPr>
          <a:xfrm>
            <a:off x="2471424" y="842427"/>
            <a:ext cx="6965184" cy="1316736"/>
          </a:xfrm>
          <a:prstGeom prst="roundRect">
            <a:avLst/>
          </a:prstGeom>
          <a:solidFill>
            <a:schemeClr val="accent1">
              <a:lumMod val="20000"/>
              <a:lumOff val="80000"/>
              <a:alpha val="20000"/>
            </a:schemeClr>
          </a:solidFill>
          <a:ln>
            <a:solidFill>
              <a:srgbClr val="FFD5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U-Turn Arrow 74">
            <a:extLst>
              <a:ext uri="{FF2B5EF4-FFF2-40B4-BE49-F238E27FC236}">
                <a16:creationId xmlns:a16="http://schemas.microsoft.com/office/drawing/2014/main" id="{6A3A5B6B-61EB-DC20-1F8B-C346900DF9B7}"/>
              </a:ext>
            </a:extLst>
          </p:cNvPr>
          <p:cNvSpPr/>
          <p:nvPr/>
        </p:nvSpPr>
        <p:spPr>
          <a:xfrm>
            <a:off x="8363489" y="578097"/>
            <a:ext cx="2276305" cy="519950"/>
          </a:xfrm>
          <a:prstGeom prst="uturnArrow">
            <a:avLst>
              <a:gd name="adj1" fmla="val 4657"/>
              <a:gd name="adj2" fmla="val 16241"/>
              <a:gd name="adj3" fmla="val 31183"/>
              <a:gd name="adj4" fmla="val 19018"/>
              <a:gd name="adj5" fmla="val 100000"/>
            </a:avLst>
          </a:prstGeom>
          <a:solidFill>
            <a:srgbClr val="FFD579"/>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U-Turn Arrow 70">
            <a:extLst>
              <a:ext uri="{FF2B5EF4-FFF2-40B4-BE49-F238E27FC236}">
                <a16:creationId xmlns:a16="http://schemas.microsoft.com/office/drawing/2014/main" id="{ABED7B2C-8F97-FE08-1C48-F70842E51920}"/>
              </a:ext>
            </a:extLst>
          </p:cNvPr>
          <p:cNvSpPr/>
          <p:nvPr/>
        </p:nvSpPr>
        <p:spPr>
          <a:xfrm>
            <a:off x="6084944" y="580836"/>
            <a:ext cx="2382841" cy="519950"/>
          </a:xfrm>
          <a:prstGeom prst="uturnArrow">
            <a:avLst>
              <a:gd name="adj1" fmla="val 4657"/>
              <a:gd name="adj2" fmla="val 16241"/>
              <a:gd name="adj3" fmla="val 31183"/>
              <a:gd name="adj4" fmla="val 19018"/>
              <a:gd name="adj5" fmla="val 100000"/>
            </a:avLst>
          </a:prstGeom>
          <a:solidFill>
            <a:srgbClr val="FFD579"/>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TextBox 54">
            <a:extLst>
              <a:ext uri="{FF2B5EF4-FFF2-40B4-BE49-F238E27FC236}">
                <a16:creationId xmlns:a16="http://schemas.microsoft.com/office/drawing/2014/main" id="{90DEF564-2BFC-8E2E-4130-E5A2B449DB63}"/>
              </a:ext>
            </a:extLst>
          </p:cNvPr>
          <p:cNvSpPr txBox="1"/>
          <p:nvPr/>
        </p:nvSpPr>
        <p:spPr>
          <a:xfrm>
            <a:off x="3647121" y="263441"/>
            <a:ext cx="2448879" cy="369332"/>
          </a:xfrm>
          <a:prstGeom prst="rect">
            <a:avLst/>
          </a:prstGeom>
          <a:noFill/>
        </p:spPr>
        <p:txBody>
          <a:bodyPr wrap="square" rtlCol="0">
            <a:spAutoFit/>
          </a:bodyPr>
          <a:lstStyle/>
          <a:p>
            <a:pPr algn="ctr"/>
            <a:r>
              <a:rPr lang="en-US" dirty="0">
                <a:latin typeface="Helvetica Light" panose="020B0403020202020204" pitchFamily="34" charset="0"/>
              </a:rPr>
              <a:t>Foster</a:t>
            </a:r>
          </a:p>
        </p:txBody>
      </p:sp>
      <p:sp>
        <p:nvSpPr>
          <p:cNvPr id="20" name="TextBox 19">
            <a:extLst>
              <a:ext uri="{FF2B5EF4-FFF2-40B4-BE49-F238E27FC236}">
                <a16:creationId xmlns:a16="http://schemas.microsoft.com/office/drawing/2014/main" id="{1BEE70F7-CE0F-F7FB-C5C1-7437D3A8F485}"/>
              </a:ext>
            </a:extLst>
          </p:cNvPr>
          <p:cNvSpPr txBox="1"/>
          <p:nvPr/>
        </p:nvSpPr>
        <p:spPr>
          <a:xfrm>
            <a:off x="7359471" y="1058174"/>
            <a:ext cx="2011680" cy="892552"/>
          </a:xfrm>
          <a:prstGeom prst="rect">
            <a:avLst/>
          </a:prstGeom>
          <a:noFill/>
        </p:spPr>
        <p:txBody>
          <a:bodyPr wrap="square" rtlCol="0">
            <a:spAutoFit/>
          </a:bodyPr>
          <a:lstStyle/>
          <a:p>
            <a:pPr algn="ctr"/>
            <a:r>
              <a:rPr lang="en-US" sz="2600" dirty="0">
                <a:latin typeface="Helvetica Light" panose="020B0403020202020204" pitchFamily="34" charset="0"/>
              </a:rPr>
              <a:t>Meaning &amp;</a:t>
            </a:r>
            <a:br>
              <a:rPr lang="en-US" sz="2600" dirty="0">
                <a:latin typeface="Helvetica Light" panose="020B0403020202020204" pitchFamily="34" charset="0"/>
              </a:rPr>
            </a:br>
            <a:r>
              <a:rPr lang="en-US" sz="2600" dirty="0">
                <a:latin typeface="Helvetica Light" panose="020B0403020202020204" pitchFamily="34" charset="0"/>
              </a:rPr>
              <a:t>Memory</a:t>
            </a:r>
          </a:p>
        </p:txBody>
      </p:sp>
      <p:sp>
        <p:nvSpPr>
          <p:cNvPr id="21" name="TextBox 20">
            <a:extLst>
              <a:ext uri="{FF2B5EF4-FFF2-40B4-BE49-F238E27FC236}">
                <a16:creationId xmlns:a16="http://schemas.microsoft.com/office/drawing/2014/main" id="{A0D85489-55F2-F246-B8FC-7EC84E730A48}"/>
              </a:ext>
            </a:extLst>
          </p:cNvPr>
          <p:cNvSpPr txBox="1"/>
          <p:nvPr/>
        </p:nvSpPr>
        <p:spPr>
          <a:xfrm>
            <a:off x="459744" y="1058174"/>
            <a:ext cx="2011680" cy="892552"/>
          </a:xfrm>
          <a:prstGeom prst="rect">
            <a:avLst/>
          </a:prstGeom>
          <a:noFill/>
        </p:spPr>
        <p:txBody>
          <a:bodyPr wrap="square" rtlCol="0">
            <a:spAutoFit/>
          </a:bodyPr>
          <a:lstStyle/>
          <a:p>
            <a:pPr algn="ctr"/>
            <a:r>
              <a:rPr lang="en-US" sz="2600" dirty="0">
                <a:latin typeface="Helvetica Light" panose="020B0403020202020204" pitchFamily="34" charset="0"/>
              </a:rPr>
              <a:t>Learning</a:t>
            </a:r>
          </a:p>
          <a:p>
            <a:pPr algn="ctr"/>
            <a:r>
              <a:rPr lang="en-US" sz="2600" dirty="0">
                <a:latin typeface="Helvetica Light" panose="020B0403020202020204" pitchFamily="34" charset="0"/>
              </a:rPr>
              <a:t>Outcomes</a:t>
            </a:r>
          </a:p>
        </p:txBody>
      </p:sp>
      <p:sp>
        <p:nvSpPr>
          <p:cNvPr id="22" name="TextBox 21">
            <a:extLst>
              <a:ext uri="{FF2B5EF4-FFF2-40B4-BE49-F238E27FC236}">
                <a16:creationId xmlns:a16="http://schemas.microsoft.com/office/drawing/2014/main" id="{7AB856C9-511A-AFE3-D981-E290DB46565E}"/>
              </a:ext>
            </a:extLst>
          </p:cNvPr>
          <p:cNvSpPr txBox="1"/>
          <p:nvPr/>
        </p:nvSpPr>
        <p:spPr>
          <a:xfrm>
            <a:off x="2647356" y="1058174"/>
            <a:ext cx="2011680" cy="892552"/>
          </a:xfrm>
          <a:prstGeom prst="rect">
            <a:avLst/>
          </a:prstGeom>
          <a:noFill/>
        </p:spPr>
        <p:txBody>
          <a:bodyPr wrap="square" lIns="0" rIns="0" rtlCol="0">
            <a:spAutoFit/>
          </a:bodyPr>
          <a:lstStyle/>
          <a:p>
            <a:pPr algn="ctr"/>
            <a:r>
              <a:rPr lang="en-US" sz="2600" dirty="0">
                <a:latin typeface="Helvetica Light" panose="020B0403020202020204" pitchFamily="34" charset="0"/>
              </a:rPr>
              <a:t>Instructional</a:t>
            </a:r>
          </a:p>
          <a:p>
            <a:pPr algn="ctr"/>
            <a:r>
              <a:rPr lang="en-US" sz="2600" dirty="0">
                <a:latin typeface="Helvetica Light" panose="020B0403020202020204" pitchFamily="34" charset="0"/>
              </a:rPr>
              <a:t>Strategies</a:t>
            </a:r>
          </a:p>
        </p:txBody>
      </p:sp>
      <p:sp>
        <p:nvSpPr>
          <p:cNvPr id="23" name="TextBox 22">
            <a:extLst>
              <a:ext uri="{FF2B5EF4-FFF2-40B4-BE49-F238E27FC236}">
                <a16:creationId xmlns:a16="http://schemas.microsoft.com/office/drawing/2014/main" id="{4C0E35A3-EE6B-8C92-8050-526C8CBAADE6}"/>
              </a:ext>
            </a:extLst>
          </p:cNvPr>
          <p:cNvSpPr txBox="1"/>
          <p:nvPr/>
        </p:nvSpPr>
        <p:spPr>
          <a:xfrm>
            <a:off x="5046728" y="1058174"/>
            <a:ext cx="2103120" cy="984885"/>
          </a:xfrm>
          <a:prstGeom prst="rect">
            <a:avLst/>
          </a:prstGeom>
          <a:noFill/>
        </p:spPr>
        <p:txBody>
          <a:bodyPr wrap="square" lIns="0" rIns="0" rtlCol="0">
            <a:spAutoFit/>
          </a:bodyPr>
          <a:lstStyle/>
          <a:p>
            <a:pPr algn="ctr"/>
            <a:r>
              <a:rPr lang="en-US" sz="3200" dirty="0">
                <a:solidFill>
                  <a:srgbClr val="FFD579"/>
                </a:solidFill>
                <a:latin typeface="Helvetica Light" panose="020B0403020202020204" pitchFamily="34" charset="0"/>
                <a:ea typeface="Roboto Thin" panose="02000000000000000000" pitchFamily="2" charset="0"/>
                <a:cs typeface="Roboto Thin" panose="02000000000000000000" pitchFamily="2" charset="0"/>
              </a:rPr>
              <a:t>Processing</a:t>
            </a:r>
          </a:p>
          <a:p>
            <a:pPr algn="ctr"/>
            <a:endParaRPr lang="en-US" sz="2600" dirty="0">
              <a:latin typeface="Helvetica Light" panose="020B0403020202020204" pitchFamily="34" charset="0"/>
            </a:endParaRPr>
          </a:p>
        </p:txBody>
      </p:sp>
      <p:sp>
        <p:nvSpPr>
          <p:cNvPr id="24" name="TextBox 23">
            <a:extLst>
              <a:ext uri="{FF2B5EF4-FFF2-40B4-BE49-F238E27FC236}">
                <a16:creationId xmlns:a16="http://schemas.microsoft.com/office/drawing/2014/main" id="{93943CB2-7884-8C8B-3CD9-F160792860A2}"/>
              </a:ext>
            </a:extLst>
          </p:cNvPr>
          <p:cNvSpPr txBox="1"/>
          <p:nvPr/>
        </p:nvSpPr>
        <p:spPr>
          <a:xfrm>
            <a:off x="9556715" y="1058174"/>
            <a:ext cx="2011680" cy="892552"/>
          </a:xfrm>
          <a:prstGeom prst="rect">
            <a:avLst/>
          </a:prstGeom>
          <a:noFill/>
        </p:spPr>
        <p:txBody>
          <a:bodyPr wrap="square" lIns="0" rIns="0" rtlCol="0">
            <a:spAutoFit/>
          </a:bodyPr>
          <a:lstStyle/>
          <a:p>
            <a:pPr algn="ctr"/>
            <a:r>
              <a:rPr lang="en-US" sz="2600" dirty="0">
                <a:latin typeface="Helvetica Light" panose="020B0403020202020204" pitchFamily="34" charset="0"/>
              </a:rPr>
              <a:t>Learning &amp;</a:t>
            </a:r>
          </a:p>
          <a:p>
            <a:pPr algn="ctr"/>
            <a:r>
              <a:rPr lang="en-US" sz="2600" dirty="0">
                <a:latin typeface="Helvetica Light" panose="020B0403020202020204" pitchFamily="34" charset="0"/>
              </a:rPr>
              <a:t>Performance</a:t>
            </a:r>
          </a:p>
        </p:txBody>
      </p:sp>
      <p:sp>
        <p:nvSpPr>
          <p:cNvPr id="56" name="TextBox 55">
            <a:extLst>
              <a:ext uri="{FF2B5EF4-FFF2-40B4-BE49-F238E27FC236}">
                <a16:creationId xmlns:a16="http://schemas.microsoft.com/office/drawing/2014/main" id="{77AF754F-7BBF-D70F-D543-201A97C63C4A}"/>
              </a:ext>
            </a:extLst>
          </p:cNvPr>
          <p:cNvSpPr txBox="1"/>
          <p:nvPr/>
        </p:nvSpPr>
        <p:spPr>
          <a:xfrm>
            <a:off x="1490373" y="258015"/>
            <a:ext cx="2205732" cy="369332"/>
          </a:xfrm>
          <a:prstGeom prst="rect">
            <a:avLst/>
          </a:prstGeom>
          <a:noFill/>
        </p:spPr>
        <p:txBody>
          <a:bodyPr wrap="square" rtlCol="0">
            <a:spAutoFit/>
          </a:bodyPr>
          <a:lstStyle/>
          <a:p>
            <a:pPr algn="ctr"/>
            <a:r>
              <a:rPr lang="en-US" dirty="0">
                <a:latin typeface="Helvetica Light" panose="020B0403020202020204" pitchFamily="34" charset="0"/>
              </a:rPr>
              <a:t>Inform</a:t>
            </a:r>
          </a:p>
        </p:txBody>
      </p:sp>
      <p:sp>
        <p:nvSpPr>
          <p:cNvPr id="70" name="U-Turn Arrow 69">
            <a:extLst>
              <a:ext uri="{FF2B5EF4-FFF2-40B4-BE49-F238E27FC236}">
                <a16:creationId xmlns:a16="http://schemas.microsoft.com/office/drawing/2014/main" id="{8607CE7E-EEE9-4134-D9CE-FCFE4A0FB252}"/>
              </a:ext>
            </a:extLst>
          </p:cNvPr>
          <p:cNvSpPr/>
          <p:nvPr/>
        </p:nvSpPr>
        <p:spPr>
          <a:xfrm>
            <a:off x="3630365" y="575542"/>
            <a:ext cx="2549053" cy="519950"/>
          </a:xfrm>
          <a:prstGeom prst="uturnArrow">
            <a:avLst>
              <a:gd name="adj1" fmla="val 4657"/>
              <a:gd name="adj2" fmla="val 16241"/>
              <a:gd name="adj3" fmla="val 31183"/>
              <a:gd name="adj4" fmla="val 19018"/>
              <a:gd name="adj5" fmla="val 100000"/>
            </a:avLst>
          </a:prstGeom>
          <a:solidFill>
            <a:srgbClr val="FFD579"/>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U-Turn Arrow 68">
            <a:extLst>
              <a:ext uri="{FF2B5EF4-FFF2-40B4-BE49-F238E27FC236}">
                <a16:creationId xmlns:a16="http://schemas.microsoft.com/office/drawing/2014/main" id="{5672139C-7A6E-CB2A-3554-F0554A842D2D}"/>
              </a:ext>
            </a:extLst>
          </p:cNvPr>
          <p:cNvSpPr/>
          <p:nvPr/>
        </p:nvSpPr>
        <p:spPr>
          <a:xfrm>
            <a:off x="1457253" y="586393"/>
            <a:ext cx="2266964" cy="519950"/>
          </a:xfrm>
          <a:prstGeom prst="uturnArrow">
            <a:avLst>
              <a:gd name="adj1" fmla="val 4657"/>
              <a:gd name="adj2" fmla="val 16241"/>
              <a:gd name="adj3" fmla="val 31183"/>
              <a:gd name="adj4" fmla="val 19018"/>
              <a:gd name="adj5" fmla="val 100000"/>
            </a:avLst>
          </a:prstGeom>
          <a:solidFill>
            <a:srgbClr val="FFD579"/>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TextBox 73">
            <a:extLst>
              <a:ext uri="{FF2B5EF4-FFF2-40B4-BE49-F238E27FC236}">
                <a16:creationId xmlns:a16="http://schemas.microsoft.com/office/drawing/2014/main" id="{5BE44EE2-2986-D7D4-D122-5FE4FD0D29DF}"/>
              </a:ext>
            </a:extLst>
          </p:cNvPr>
          <p:cNvSpPr txBox="1"/>
          <p:nvPr/>
        </p:nvSpPr>
        <p:spPr>
          <a:xfrm>
            <a:off x="6112755" y="252590"/>
            <a:ext cx="2251597" cy="369332"/>
          </a:xfrm>
          <a:prstGeom prst="rect">
            <a:avLst/>
          </a:prstGeom>
          <a:noFill/>
        </p:spPr>
        <p:txBody>
          <a:bodyPr wrap="square" rtlCol="0">
            <a:spAutoFit/>
          </a:bodyPr>
          <a:lstStyle/>
          <a:p>
            <a:pPr algn="ctr"/>
            <a:r>
              <a:rPr lang="en-US" dirty="0">
                <a:latin typeface="Helvetica Light" panose="020B0403020202020204" pitchFamily="34" charset="0"/>
              </a:rPr>
              <a:t>Foster</a:t>
            </a:r>
          </a:p>
        </p:txBody>
      </p:sp>
      <p:sp>
        <p:nvSpPr>
          <p:cNvPr id="76" name="TextBox 75">
            <a:extLst>
              <a:ext uri="{FF2B5EF4-FFF2-40B4-BE49-F238E27FC236}">
                <a16:creationId xmlns:a16="http://schemas.microsoft.com/office/drawing/2014/main" id="{20D6A2BC-4A88-2659-0803-9165883DB05B}"/>
              </a:ext>
            </a:extLst>
          </p:cNvPr>
          <p:cNvSpPr txBox="1"/>
          <p:nvPr/>
        </p:nvSpPr>
        <p:spPr>
          <a:xfrm>
            <a:off x="8381107" y="259227"/>
            <a:ext cx="2167314" cy="369332"/>
          </a:xfrm>
          <a:prstGeom prst="rect">
            <a:avLst/>
          </a:prstGeom>
          <a:noFill/>
        </p:spPr>
        <p:txBody>
          <a:bodyPr wrap="square" rtlCol="0">
            <a:spAutoFit/>
          </a:bodyPr>
          <a:lstStyle/>
          <a:p>
            <a:pPr algn="ctr"/>
            <a:r>
              <a:rPr lang="en-US" dirty="0">
                <a:latin typeface="Helvetica Light" panose="020B0403020202020204" pitchFamily="34" charset="0"/>
              </a:rPr>
              <a:t>Foster</a:t>
            </a:r>
          </a:p>
        </p:txBody>
      </p:sp>
      <p:sp>
        <p:nvSpPr>
          <p:cNvPr id="5" name="TextBox 4">
            <a:extLst>
              <a:ext uri="{FF2B5EF4-FFF2-40B4-BE49-F238E27FC236}">
                <a16:creationId xmlns:a16="http://schemas.microsoft.com/office/drawing/2014/main" id="{EA65EB56-5C5B-D7C7-CB7E-D168B93D1A67}"/>
              </a:ext>
            </a:extLst>
          </p:cNvPr>
          <p:cNvSpPr txBox="1"/>
          <p:nvPr/>
        </p:nvSpPr>
        <p:spPr>
          <a:xfrm>
            <a:off x="1260" y="2750404"/>
            <a:ext cx="12192003" cy="3335978"/>
          </a:xfrm>
          <a:prstGeom prst="rect">
            <a:avLst/>
          </a:prstGeom>
          <a:noFill/>
        </p:spPr>
        <p:txBody>
          <a:bodyPr wrap="square" rtlCol="0">
            <a:spAutoFit/>
          </a:bodyPr>
          <a:lstStyle/>
          <a:p>
            <a:pPr algn="ctr">
              <a:lnSpc>
                <a:spcPct val="150000"/>
              </a:lnSpc>
            </a:pPr>
            <a:r>
              <a:rPr lang="en-US" sz="3600" dirty="0">
                <a:latin typeface="Helvetica Light" panose="020B0403020202020204" pitchFamily="34" charset="0"/>
              </a:rPr>
              <a:t>What we </a:t>
            </a:r>
            <a:r>
              <a:rPr lang="en-US" sz="3600" dirty="0">
                <a:solidFill>
                  <a:srgbClr val="FFD579"/>
                </a:solidFill>
                <a:latin typeface="Helvetica Light" panose="020B0403020202020204" pitchFamily="34" charset="0"/>
              </a:rPr>
              <a:t>process</a:t>
            </a:r>
            <a:r>
              <a:rPr lang="en-US" sz="3600" dirty="0">
                <a:latin typeface="Helvetica Light" panose="020B0403020202020204" pitchFamily="34" charset="0"/>
              </a:rPr>
              <a:t> we learn.</a:t>
            </a:r>
          </a:p>
          <a:p>
            <a:pPr algn="ctr">
              <a:lnSpc>
                <a:spcPct val="150000"/>
              </a:lnSpc>
            </a:pPr>
            <a:endParaRPr lang="en-US" sz="3600" dirty="0">
              <a:latin typeface="Helvetica Light" panose="020B0403020202020204" pitchFamily="34" charset="0"/>
            </a:endParaRPr>
          </a:p>
          <a:p>
            <a:pPr algn="ctr">
              <a:lnSpc>
                <a:spcPct val="150000"/>
              </a:lnSpc>
            </a:pPr>
            <a:r>
              <a:rPr lang="en-US" sz="3600" dirty="0">
                <a:latin typeface="Helvetica Light" panose="020B0403020202020204" pitchFamily="34" charset="0"/>
              </a:rPr>
              <a:t>Learning occurs to the extent that processing fosters </a:t>
            </a:r>
          </a:p>
          <a:p>
            <a:pPr algn="ctr">
              <a:lnSpc>
                <a:spcPct val="150000"/>
              </a:lnSpc>
            </a:pPr>
            <a:r>
              <a:rPr lang="en-US" sz="3600" dirty="0">
                <a:solidFill>
                  <a:srgbClr val="FFD579"/>
                </a:solidFill>
                <a:latin typeface="Helvetica Light" panose="020B0403020202020204" pitchFamily="34" charset="0"/>
              </a:rPr>
              <a:t>meaning </a:t>
            </a:r>
            <a:r>
              <a:rPr lang="en-US" sz="3600" dirty="0">
                <a:latin typeface="Helvetica Light" panose="020B0403020202020204" pitchFamily="34" charset="0"/>
              </a:rPr>
              <a:t>and </a:t>
            </a:r>
            <a:r>
              <a:rPr lang="en-US" sz="3600" dirty="0">
                <a:solidFill>
                  <a:srgbClr val="FFD579"/>
                </a:solidFill>
                <a:latin typeface="Helvetica Light" panose="020B0403020202020204" pitchFamily="34" charset="0"/>
              </a:rPr>
              <a:t>memory</a:t>
            </a:r>
            <a:r>
              <a:rPr lang="en-US" sz="3600" dirty="0">
                <a:latin typeface="Helvetica Light" panose="020B0403020202020204" pitchFamily="34" charset="0"/>
              </a:rPr>
              <a:t>.</a:t>
            </a:r>
          </a:p>
        </p:txBody>
      </p:sp>
      <p:sp>
        <p:nvSpPr>
          <p:cNvPr id="12" name="Rectangle 11">
            <a:extLst>
              <a:ext uri="{FF2B5EF4-FFF2-40B4-BE49-F238E27FC236}">
                <a16:creationId xmlns:a16="http://schemas.microsoft.com/office/drawing/2014/main" id="{6535F83E-B778-181E-2F6F-E21BCF65C0DE}"/>
              </a:ext>
            </a:extLst>
          </p:cNvPr>
          <p:cNvSpPr/>
          <p:nvPr/>
        </p:nvSpPr>
        <p:spPr>
          <a:xfrm>
            <a:off x="21327" y="259227"/>
            <a:ext cx="12182856" cy="2374835"/>
          </a:xfrm>
          <a:prstGeom prst="rect">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08235E9-9F6B-DBA2-A42F-F7830B06EEFE}"/>
              </a:ext>
            </a:extLst>
          </p:cNvPr>
          <p:cNvSpPr txBox="1"/>
          <p:nvPr/>
        </p:nvSpPr>
        <p:spPr>
          <a:xfrm>
            <a:off x="11251543" y="6277164"/>
            <a:ext cx="995082" cy="492443"/>
          </a:xfrm>
          <a:prstGeom prst="rect">
            <a:avLst/>
          </a:prstGeom>
          <a:noFill/>
        </p:spPr>
        <p:txBody>
          <a:bodyPr wrap="square" rtlCol="0">
            <a:spAutoFit/>
          </a:bodyPr>
          <a:lstStyle/>
          <a:p>
            <a:r>
              <a:rPr lang="en-US" sz="2600" dirty="0">
                <a:solidFill>
                  <a:schemeClr val="tx1">
                    <a:lumMod val="50000"/>
                  </a:schemeClr>
                </a:solidFill>
                <a:latin typeface="Helvetica Light" panose="020B0403020202020204" pitchFamily="34" charset="0"/>
              </a:rPr>
              <a:t>Time</a:t>
            </a:r>
          </a:p>
        </p:txBody>
      </p:sp>
    </p:spTree>
    <p:extLst>
      <p:ext uri="{BB962C8B-B14F-4D97-AF65-F5344CB8AC3E}">
        <p14:creationId xmlns:p14="http://schemas.microsoft.com/office/powerpoint/2010/main" val="987596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itting in a lecture hall&#10;&#10;Description automatically generated">
            <a:extLst>
              <a:ext uri="{FF2B5EF4-FFF2-40B4-BE49-F238E27FC236}">
                <a16:creationId xmlns:a16="http://schemas.microsoft.com/office/drawing/2014/main" id="{3B9A05E0-EB34-92E5-E3FE-398B10F1F804}"/>
              </a:ext>
            </a:extLst>
          </p:cNvPr>
          <p:cNvPicPr>
            <a:picLocks noChangeAspect="1"/>
          </p:cNvPicPr>
          <p:nvPr/>
        </p:nvPicPr>
        <p:blipFill rotWithShape="1">
          <a:blip r:embed="rId3">
            <a:alphaModFix amt="15000"/>
          </a:blip>
          <a:srcRect t="6061" b="12019"/>
          <a:stretch/>
        </p:blipFill>
        <p:spPr>
          <a:xfrm>
            <a:off x="0" y="190501"/>
            <a:ext cx="12191999" cy="6667500"/>
          </a:xfrm>
          <a:prstGeom prst="rect">
            <a:avLst/>
          </a:prstGeom>
        </p:spPr>
      </p:pic>
      <p:sp>
        <p:nvSpPr>
          <p:cNvPr id="9" name="Rounded Rectangle 8">
            <a:extLst>
              <a:ext uri="{FF2B5EF4-FFF2-40B4-BE49-F238E27FC236}">
                <a16:creationId xmlns:a16="http://schemas.microsoft.com/office/drawing/2014/main" id="{63728CDB-E751-4282-8AE7-9494103ACEAC}"/>
              </a:ext>
            </a:extLst>
          </p:cNvPr>
          <p:cNvSpPr/>
          <p:nvPr/>
        </p:nvSpPr>
        <p:spPr>
          <a:xfrm>
            <a:off x="2471424" y="842427"/>
            <a:ext cx="6965184" cy="1316736"/>
          </a:xfrm>
          <a:prstGeom prst="roundRect">
            <a:avLst/>
          </a:prstGeom>
          <a:solidFill>
            <a:schemeClr val="accent1">
              <a:lumMod val="20000"/>
              <a:lumOff val="80000"/>
              <a:alpha val="20000"/>
            </a:schemeClr>
          </a:solidFill>
          <a:ln>
            <a:solidFill>
              <a:srgbClr val="FFD5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U-Turn Arrow 74">
            <a:extLst>
              <a:ext uri="{FF2B5EF4-FFF2-40B4-BE49-F238E27FC236}">
                <a16:creationId xmlns:a16="http://schemas.microsoft.com/office/drawing/2014/main" id="{6A3A5B6B-61EB-DC20-1F8B-C346900DF9B7}"/>
              </a:ext>
            </a:extLst>
          </p:cNvPr>
          <p:cNvSpPr/>
          <p:nvPr/>
        </p:nvSpPr>
        <p:spPr>
          <a:xfrm>
            <a:off x="8363489" y="578097"/>
            <a:ext cx="2276305" cy="519950"/>
          </a:xfrm>
          <a:prstGeom prst="uturnArrow">
            <a:avLst>
              <a:gd name="adj1" fmla="val 4657"/>
              <a:gd name="adj2" fmla="val 16241"/>
              <a:gd name="adj3" fmla="val 31183"/>
              <a:gd name="adj4" fmla="val 19018"/>
              <a:gd name="adj5" fmla="val 100000"/>
            </a:avLst>
          </a:prstGeom>
          <a:solidFill>
            <a:srgbClr val="FFD579"/>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U-Turn Arrow 70">
            <a:extLst>
              <a:ext uri="{FF2B5EF4-FFF2-40B4-BE49-F238E27FC236}">
                <a16:creationId xmlns:a16="http://schemas.microsoft.com/office/drawing/2014/main" id="{ABED7B2C-8F97-FE08-1C48-F70842E51920}"/>
              </a:ext>
            </a:extLst>
          </p:cNvPr>
          <p:cNvSpPr/>
          <p:nvPr/>
        </p:nvSpPr>
        <p:spPr>
          <a:xfrm>
            <a:off x="6084944" y="580836"/>
            <a:ext cx="2382841" cy="519950"/>
          </a:xfrm>
          <a:prstGeom prst="uturnArrow">
            <a:avLst>
              <a:gd name="adj1" fmla="val 4657"/>
              <a:gd name="adj2" fmla="val 16241"/>
              <a:gd name="adj3" fmla="val 31183"/>
              <a:gd name="adj4" fmla="val 19018"/>
              <a:gd name="adj5" fmla="val 100000"/>
            </a:avLst>
          </a:prstGeom>
          <a:solidFill>
            <a:srgbClr val="FFD579"/>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TextBox 54">
            <a:extLst>
              <a:ext uri="{FF2B5EF4-FFF2-40B4-BE49-F238E27FC236}">
                <a16:creationId xmlns:a16="http://schemas.microsoft.com/office/drawing/2014/main" id="{90DEF564-2BFC-8E2E-4130-E5A2B449DB63}"/>
              </a:ext>
            </a:extLst>
          </p:cNvPr>
          <p:cNvSpPr txBox="1"/>
          <p:nvPr/>
        </p:nvSpPr>
        <p:spPr>
          <a:xfrm>
            <a:off x="3647121" y="263441"/>
            <a:ext cx="2448879" cy="369332"/>
          </a:xfrm>
          <a:prstGeom prst="rect">
            <a:avLst/>
          </a:prstGeom>
          <a:noFill/>
        </p:spPr>
        <p:txBody>
          <a:bodyPr wrap="square" rtlCol="0">
            <a:spAutoFit/>
          </a:bodyPr>
          <a:lstStyle/>
          <a:p>
            <a:pPr algn="ctr"/>
            <a:r>
              <a:rPr lang="en-US" dirty="0">
                <a:latin typeface="Helvetica Light" panose="020B0403020202020204" pitchFamily="34" charset="0"/>
              </a:rPr>
              <a:t>Foster</a:t>
            </a:r>
          </a:p>
        </p:txBody>
      </p:sp>
      <p:sp>
        <p:nvSpPr>
          <p:cNvPr id="20" name="TextBox 19">
            <a:extLst>
              <a:ext uri="{FF2B5EF4-FFF2-40B4-BE49-F238E27FC236}">
                <a16:creationId xmlns:a16="http://schemas.microsoft.com/office/drawing/2014/main" id="{1BEE70F7-CE0F-F7FB-C5C1-7437D3A8F485}"/>
              </a:ext>
            </a:extLst>
          </p:cNvPr>
          <p:cNvSpPr txBox="1"/>
          <p:nvPr/>
        </p:nvSpPr>
        <p:spPr>
          <a:xfrm>
            <a:off x="7359471" y="1058174"/>
            <a:ext cx="2011680" cy="892552"/>
          </a:xfrm>
          <a:prstGeom prst="rect">
            <a:avLst/>
          </a:prstGeom>
          <a:noFill/>
        </p:spPr>
        <p:txBody>
          <a:bodyPr wrap="square" rtlCol="0">
            <a:spAutoFit/>
          </a:bodyPr>
          <a:lstStyle/>
          <a:p>
            <a:pPr algn="ctr"/>
            <a:r>
              <a:rPr lang="en-US" sz="2600" dirty="0">
                <a:latin typeface="Helvetica Light" panose="020B0403020202020204" pitchFamily="34" charset="0"/>
              </a:rPr>
              <a:t>Meaning &amp;</a:t>
            </a:r>
            <a:br>
              <a:rPr lang="en-US" sz="2600" dirty="0">
                <a:latin typeface="Helvetica Light" panose="020B0403020202020204" pitchFamily="34" charset="0"/>
              </a:rPr>
            </a:br>
            <a:r>
              <a:rPr lang="en-US" sz="2600" dirty="0">
                <a:latin typeface="Helvetica Light" panose="020B0403020202020204" pitchFamily="34" charset="0"/>
              </a:rPr>
              <a:t>Memory</a:t>
            </a:r>
          </a:p>
        </p:txBody>
      </p:sp>
      <p:sp>
        <p:nvSpPr>
          <p:cNvPr id="21" name="TextBox 20">
            <a:extLst>
              <a:ext uri="{FF2B5EF4-FFF2-40B4-BE49-F238E27FC236}">
                <a16:creationId xmlns:a16="http://schemas.microsoft.com/office/drawing/2014/main" id="{A0D85489-55F2-F246-B8FC-7EC84E730A48}"/>
              </a:ext>
            </a:extLst>
          </p:cNvPr>
          <p:cNvSpPr txBox="1"/>
          <p:nvPr/>
        </p:nvSpPr>
        <p:spPr>
          <a:xfrm>
            <a:off x="459744" y="1058174"/>
            <a:ext cx="2011680" cy="892552"/>
          </a:xfrm>
          <a:prstGeom prst="rect">
            <a:avLst/>
          </a:prstGeom>
          <a:noFill/>
        </p:spPr>
        <p:txBody>
          <a:bodyPr wrap="square" rtlCol="0">
            <a:spAutoFit/>
          </a:bodyPr>
          <a:lstStyle/>
          <a:p>
            <a:pPr algn="ctr"/>
            <a:r>
              <a:rPr lang="en-US" sz="2600" dirty="0">
                <a:latin typeface="Helvetica Light" panose="020B0403020202020204" pitchFamily="34" charset="0"/>
              </a:rPr>
              <a:t>Learning</a:t>
            </a:r>
          </a:p>
          <a:p>
            <a:pPr algn="ctr"/>
            <a:r>
              <a:rPr lang="en-US" sz="2600" dirty="0">
                <a:latin typeface="Helvetica Light" panose="020B0403020202020204" pitchFamily="34" charset="0"/>
              </a:rPr>
              <a:t>Outcomes</a:t>
            </a:r>
          </a:p>
        </p:txBody>
      </p:sp>
      <p:sp>
        <p:nvSpPr>
          <p:cNvPr id="22" name="TextBox 21">
            <a:extLst>
              <a:ext uri="{FF2B5EF4-FFF2-40B4-BE49-F238E27FC236}">
                <a16:creationId xmlns:a16="http://schemas.microsoft.com/office/drawing/2014/main" id="{7AB856C9-511A-AFE3-D981-E290DB46565E}"/>
              </a:ext>
            </a:extLst>
          </p:cNvPr>
          <p:cNvSpPr txBox="1"/>
          <p:nvPr/>
        </p:nvSpPr>
        <p:spPr>
          <a:xfrm>
            <a:off x="2647356" y="1058174"/>
            <a:ext cx="2011680" cy="892552"/>
          </a:xfrm>
          <a:prstGeom prst="rect">
            <a:avLst/>
          </a:prstGeom>
          <a:noFill/>
        </p:spPr>
        <p:txBody>
          <a:bodyPr wrap="square" lIns="0" rIns="0" rtlCol="0">
            <a:spAutoFit/>
          </a:bodyPr>
          <a:lstStyle/>
          <a:p>
            <a:pPr algn="ctr"/>
            <a:r>
              <a:rPr lang="en-US" sz="2600" dirty="0">
                <a:latin typeface="Helvetica Light" panose="020B0403020202020204" pitchFamily="34" charset="0"/>
              </a:rPr>
              <a:t>Instructional</a:t>
            </a:r>
          </a:p>
          <a:p>
            <a:pPr algn="ctr"/>
            <a:r>
              <a:rPr lang="en-US" sz="2600" dirty="0">
                <a:latin typeface="Helvetica Light" panose="020B0403020202020204" pitchFamily="34" charset="0"/>
              </a:rPr>
              <a:t>Strategies</a:t>
            </a:r>
          </a:p>
        </p:txBody>
      </p:sp>
      <p:sp>
        <p:nvSpPr>
          <p:cNvPr id="23" name="TextBox 22">
            <a:extLst>
              <a:ext uri="{FF2B5EF4-FFF2-40B4-BE49-F238E27FC236}">
                <a16:creationId xmlns:a16="http://schemas.microsoft.com/office/drawing/2014/main" id="{4C0E35A3-EE6B-8C92-8050-526C8CBAADE6}"/>
              </a:ext>
            </a:extLst>
          </p:cNvPr>
          <p:cNvSpPr txBox="1"/>
          <p:nvPr/>
        </p:nvSpPr>
        <p:spPr>
          <a:xfrm>
            <a:off x="5046728" y="1058174"/>
            <a:ext cx="2103120" cy="984885"/>
          </a:xfrm>
          <a:prstGeom prst="rect">
            <a:avLst/>
          </a:prstGeom>
          <a:noFill/>
        </p:spPr>
        <p:txBody>
          <a:bodyPr wrap="square" lIns="0" rIns="0" rtlCol="0">
            <a:spAutoFit/>
          </a:bodyPr>
          <a:lstStyle/>
          <a:p>
            <a:pPr algn="ctr"/>
            <a:r>
              <a:rPr lang="en-US" sz="3200" dirty="0">
                <a:solidFill>
                  <a:srgbClr val="FFD579"/>
                </a:solidFill>
                <a:latin typeface="Helvetica Light" panose="020B0403020202020204" pitchFamily="34" charset="0"/>
                <a:ea typeface="Roboto Thin" panose="02000000000000000000" pitchFamily="2" charset="0"/>
                <a:cs typeface="Roboto Thin" panose="02000000000000000000" pitchFamily="2" charset="0"/>
              </a:rPr>
              <a:t>Processing</a:t>
            </a:r>
          </a:p>
          <a:p>
            <a:pPr algn="ctr"/>
            <a:endParaRPr lang="en-US" sz="2600" dirty="0">
              <a:latin typeface="Helvetica Light" panose="020B0403020202020204" pitchFamily="34" charset="0"/>
            </a:endParaRPr>
          </a:p>
        </p:txBody>
      </p:sp>
      <p:sp>
        <p:nvSpPr>
          <p:cNvPr id="24" name="TextBox 23">
            <a:extLst>
              <a:ext uri="{FF2B5EF4-FFF2-40B4-BE49-F238E27FC236}">
                <a16:creationId xmlns:a16="http://schemas.microsoft.com/office/drawing/2014/main" id="{93943CB2-7884-8C8B-3CD9-F160792860A2}"/>
              </a:ext>
            </a:extLst>
          </p:cNvPr>
          <p:cNvSpPr txBox="1"/>
          <p:nvPr/>
        </p:nvSpPr>
        <p:spPr>
          <a:xfrm>
            <a:off x="9556715" y="1058174"/>
            <a:ext cx="2011680" cy="892552"/>
          </a:xfrm>
          <a:prstGeom prst="rect">
            <a:avLst/>
          </a:prstGeom>
          <a:noFill/>
        </p:spPr>
        <p:txBody>
          <a:bodyPr wrap="square" lIns="0" rIns="0" rtlCol="0">
            <a:spAutoFit/>
          </a:bodyPr>
          <a:lstStyle/>
          <a:p>
            <a:pPr algn="ctr"/>
            <a:r>
              <a:rPr lang="en-US" sz="2600" dirty="0">
                <a:latin typeface="Helvetica Light" panose="020B0403020202020204" pitchFamily="34" charset="0"/>
              </a:rPr>
              <a:t>Learning &amp;</a:t>
            </a:r>
          </a:p>
          <a:p>
            <a:pPr algn="ctr"/>
            <a:r>
              <a:rPr lang="en-US" sz="2600" dirty="0">
                <a:latin typeface="Helvetica Light" panose="020B0403020202020204" pitchFamily="34" charset="0"/>
              </a:rPr>
              <a:t>Performance</a:t>
            </a:r>
          </a:p>
        </p:txBody>
      </p:sp>
      <p:sp>
        <p:nvSpPr>
          <p:cNvPr id="56" name="TextBox 55">
            <a:extLst>
              <a:ext uri="{FF2B5EF4-FFF2-40B4-BE49-F238E27FC236}">
                <a16:creationId xmlns:a16="http://schemas.microsoft.com/office/drawing/2014/main" id="{77AF754F-7BBF-D70F-D543-201A97C63C4A}"/>
              </a:ext>
            </a:extLst>
          </p:cNvPr>
          <p:cNvSpPr txBox="1"/>
          <p:nvPr/>
        </p:nvSpPr>
        <p:spPr>
          <a:xfrm>
            <a:off x="1490373" y="258015"/>
            <a:ext cx="2205732" cy="369332"/>
          </a:xfrm>
          <a:prstGeom prst="rect">
            <a:avLst/>
          </a:prstGeom>
          <a:noFill/>
        </p:spPr>
        <p:txBody>
          <a:bodyPr wrap="square" rtlCol="0">
            <a:spAutoFit/>
          </a:bodyPr>
          <a:lstStyle/>
          <a:p>
            <a:pPr algn="ctr"/>
            <a:r>
              <a:rPr lang="en-US" dirty="0">
                <a:latin typeface="Helvetica Light" panose="020B0403020202020204" pitchFamily="34" charset="0"/>
              </a:rPr>
              <a:t>Inform</a:t>
            </a:r>
          </a:p>
        </p:txBody>
      </p:sp>
      <p:sp>
        <p:nvSpPr>
          <p:cNvPr id="70" name="U-Turn Arrow 69">
            <a:extLst>
              <a:ext uri="{FF2B5EF4-FFF2-40B4-BE49-F238E27FC236}">
                <a16:creationId xmlns:a16="http://schemas.microsoft.com/office/drawing/2014/main" id="{8607CE7E-EEE9-4134-D9CE-FCFE4A0FB252}"/>
              </a:ext>
            </a:extLst>
          </p:cNvPr>
          <p:cNvSpPr/>
          <p:nvPr/>
        </p:nvSpPr>
        <p:spPr>
          <a:xfrm>
            <a:off x="3630365" y="575542"/>
            <a:ext cx="2549053" cy="519950"/>
          </a:xfrm>
          <a:prstGeom prst="uturnArrow">
            <a:avLst>
              <a:gd name="adj1" fmla="val 4657"/>
              <a:gd name="adj2" fmla="val 16241"/>
              <a:gd name="adj3" fmla="val 31183"/>
              <a:gd name="adj4" fmla="val 19018"/>
              <a:gd name="adj5" fmla="val 100000"/>
            </a:avLst>
          </a:prstGeom>
          <a:solidFill>
            <a:srgbClr val="FFD579"/>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U-Turn Arrow 68">
            <a:extLst>
              <a:ext uri="{FF2B5EF4-FFF2-40B4-BE49-F238E27FC236}">
                <a16:creationId xmlns:a16="http://schemas.microsoft.com/office/drawing/2014/main" id="{5672139C-7A6E-CB2A-3554-F0554A842D2D}"/>
              </a:ext>
            </a:extLst>
          </p:cNvPr>
          <p:cNvSpPr/>
          <p:nvPr/>
        </p:nvSpPr>
        <p:spPr>
          <a:xfrm>
            <a:off x="1457253" y="586393"/>
            <a:ext cx="2266964" cy="519950"/>
          </a:xfrm>
          <a:prstGeom prst="uturnArrow">
            <a:avLst>
              <a:gd name="adj1" fmla="val 4657"/>
              <a:gd name="adj2" fmla="val 16241"/>
              <a:gd name="adj3" fmla="val 31183"/>
              <a:gd name="adj4" fmla="val 19018"/>
              <a:gd name="adj5" fmla="val 100000"/>
            </a:avLst>
          </a:prstGeom>
          <a:solidFill>
            <a:srgbClr val="FFD579"/>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TextBox 73">
            <a:extLst>
              <a:ext uri="{FF2B5EF4-FFF2-40B4-BE49-F238E27FC236}">
                <a16:creationId xmlns:a16="http://schemas.microsoft.com/office/drawing/2014/main" id="{5BE44EE2-2986-D7D4-D122-5FE4FD0D29DF}"/>
              </a:ext>
            </a:extLst>
          </p:cNvPr>
          <p:cNvSpPr txBox="1"/>
          <p:nvPr/>
        </p:nvSpPr>
        <p:spPr>
          <a:xfrm>
            <a:off x="6112755" y="252590"/>
            <a:ext cx="2251597" cy="369332"/>
          </a:xfrm>
          <a:prstGeom prst="rect">
            <a:avLst/>
          </a:prstGeom>
          <a:noFill/>
        </p:spPr>
        <p:txBody>
          <a:bodyPr wrap="square" rtlCol="0">
            <a:spAutoFit/>
          </a:bodyPr>
          <a:lstStyle/>
          <a:p>
            <a:pPr algn="ctr"/>
            <a:r>
              <a:rPr lang="en-US" dirty="0">
                <a:latin typeface="Helvetica Light" panose="020B0403020202020204" pitchFamily="34" charset="0"/>
              </a:rPr>
              <a:t>Foster</a:t>
            </a:r>
          </a:p>
        </p:txBody>
      </p:sp>
      <p:sp>
        <p:nvSpPr>
          <p:cNvPr id="76" name="TextBox 75">
            <a:extLst>
              <a:ext uri="{FF2B5EF4-FFF2-40B4-BE49-F238E27FC236}">
                <a16:creationId xmlns:a16="http://schemas.microsoft.com/office/drawing/2014/main" id="{20D6A2BC-4A88-2659-0803-9165883DB05B}"/>
              </a:ext>
            </a:extLst>
          </p:cNvPr>
          <p:cNvSpPr txBox="1"/>
          <p:nvPr/>
        </p:nvSpPr>
        <p:spPr>
          <a:xfrm>
            <a:off x="8381107" y="259227"/>
            <a:ext cx="2167314" cy="369332"/>
          </a:xfrm>
          <a:prstGeom prst="rect">
            <a:avLst/>
          </a:prstGeom>
          <a:noFill/>
        </p:spPr>
        <p:txBody>
          <a:bodyPr wrap="square" rtlCol="0">
            <a:spAutoFit/>
          </a:bodyPr>
          <a:lstStyle/>
          <a:p>
            <a:pPr algn="ctr"/>
            <a:r>
              <a:rPr lang="en-US" dirty="0">
                <a:latin typeface="Helvetica Light" panose="020B0403020202020204" pitchFamily="34" charset="0"/>
              </a:rPr>
              <a:t>Foster</a:t>
            </a:r>
          </a:p>
        </p:txBody>
      </p:sp>
      <p:sp>
        <p:nvSpPr>
          <p:cNvPr id="12" name="Rectangle 11">
            <a:extLst>
              <a:ext uri="{FF2B5EF4-FFF2-40B4-BE49-F238E27FC236}">
                <a16:creationId xmlns:a16="http://schemas.microsoft.com/office/drawing/2014/main" id="{6535F83E-B778-181E-2F6F-E21BCF65C0DE}"/>
              </a:ext>
            </a:extLst>
          </p:cNvPr>
          <p:cNvSpPr/>
          <p:nvPr/>
        </p:nvSpPr>
        <p:spPr>
          <a:xfrm>
            <a:off x="9144" y="257377"/>
            <a:ext cx="12182856" cy="2374835"/>
          </a:xfrm>
          <a:prstGeom prst="rect">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0A62F8C-AE43-4780-03FC-A310CFFD69AA}"/>
              </a:ext>
            </a:extLst>
          </p:cNvPr>
          <p:cNvSpPr txBox="1"/>
          <p:nvPr/>
        </p:nvSpPr>
        <p:spPr>
          <a:xfrm>
            <a:off x="928255" y="2526433"/>
            <a:ext cx="10418617" cy="4109859"/>
          </a:xfrm>
          <a:prstGeom prst="roundRect">
            <a:avLst>
              <a:gd name="adj" fmla="val 4584"/>
            </a:avLst>
          </a:prstGeom>
          <a:solidFill>
            <a:schemeClr val="bg1"/>
          </a:solidFill>
          <a:ln>
            <a:solidFill>
              <a:schemeClr val="tx1"/>
            </a:solidFill>
          </a:ln>
        </p:spPr>
        <p:txBody>
          <a:bodyPr wrap="square" lIns="91440" rIns="0" rtlCol="0">
            <a:spAutoFit/>
          </a:bodyPr>
          <a:lstStyle/>
          <a:p>
            <a:pPr algn="ctr"/>
            <a:r>
              <a:rPr lang="en-US" sz="3200" dirty="0">
                <a:solidFill>
                  <a:srgbClr val="FFD579"/>
                </a:solidFill>
                <a:latin typeface="Helvetica Light" panose="020B0403020202020204" pitchFamily="34" charset="0"/>
              </a:rPr>
              <a:t>Short-Term Memory</a:t>
            </a:r>
          </a:p>
          <a:p>
            <a:pPr algn="ctr">
              <a:spcAft>
                <a:spcPts val="1200"/>
              </a:spcAft>
            </a:pPr>
            <a:r>
              <a:rPr lang="en-US" sz="2600" dirty="0">
                <a:solidFill>
                  <a:srgbClr val="FFD579"/>
                </a:solidFill>
                <a:latin typeface="Helvetica Light" panose="020B0403020202020204" pitchFamily="34" charset="0"/>
              </a:rPr>
              <a:t>(hippocampus)</a:t>
            </a:r>
            <a:endParaRPr lang="en-US" sz="2600" dirty="0">
              <a:latin typeface="Helvetica Light" panose="020B0403020202020204" pitchFamily="34" charset="0"/>
            </a:endParaRPr>
          </a:p>
          <a:p>
            <a:r>
              <a:rPr lang="en-US" sz="2600" dirty="0">
                <a:latin typeface="Helvetica Light" panose="020B0403020202020204" pitchFamily="34" charset="0"/>
              </a:rPr>
              <a:t>What:		episodic memories</a:t>
            </a:r>
          </a:p>
          <a:p>
            <a:r>
              <a:rPr lang="en-US" sz="2600" dirty="0">
                <a:latin typeface="Helvetica Light" panose="020B0403020202020204" pitchFamily="34" charset="0"/>
              </a:rPr>
              <a:t>Form:		encoding, neural representations, patterns, connections</a:t>
            </a:r>
          </a:p>
          <a:p>
            <a:r>
              <a:rPr lang="en-US" sz="2600" dirty="0">
                <a:latin typeface="Helvetica Light" panose="020B0403020202020204" pitchFamily="34" charset="0"/>
              </a:rPr>
              <a:t>Lasts:		seconds-minutes depending . . .</a:t>
            </a:r>
          </a:p>
          <a:p>
            <a:endParaRPr lang="en-US" sz="2600" dirty="0">
              <a:solidFill>
                <a:schemeClr val="bg1"/>
              </a:solidFill>
              <a:latin typeface="Helvetica Light" panose="020B0403020202020204" pitchFamily="34" charset="0"/>
            </a:endParaRPr>
          </a:p>
          <a:p>
            <a:pPr algn="ctr"/>
            <a:r>
              <a:rPr lang="en-US" sz="2600" dirty="0">
                <a:latin typeface="Helvetica Light" panose="020B0403020202020204" pitchFamily="34" charset="0"/>
              </a:rPr>
              <a:t>Episode, Context Specific, Details</a:t>
            </a:r>
          </a:p>
          <a:p>
            <a:pPr algn="ctr"/>
            <a:r>
              <a:rPr lang="en-US" sz="2600" dirty="0">
                <a:latin typeface="Helvetica Light" panose="020B0403020202020204" pitchFamily="34" charset="0"/>
              </a:rPr>
              <a:t>↑ Fragile, ↑ Interference, ↑ Decay</a:t>
            </a:r>
          </a:p>
          <a:p>
            <a:pPr algn="ctr"/>
            <a:r>
              <a:rPr lang="en-US" sz="2600" dirty="0">
                <a:solidFill>
                  <a:srgbClr val="FFD579"/>
                </a:solidFill>
                <a:latin typeface="Helvetica Light" panose="020B0403020202020204" pitchFamily="34" charset="0"/>
              </a:rPr>
              <a:t>making memory</a:t>
            </a:r>
          </a:p>
        </p:txBody>
      </p:sp>
    </p:spTree>
    <p:extLst>
      <p:ext uri="{BB962C8B-B14F-4D97-AF65-F5344CB8AC3E}">
        <p14:creationId xmlns:p14="http://schemas.microsoft.com/office/powerpoint/2010/main" val="33089929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at a table with laptops&#10;&#10;Description automatically generated">
            <a:extLst>
              <a:ext uri="{FF2B5EF4-FFF2-40B4-BE49-F238E27FC236}">
                <a16:creationId xmlns:a16="http://schemas.microsoft.com/office/drawing/2014/main" id="{4B831907-3B95-6BC1-B7BF-7CB32FFD6682}"/>
              </a:ext>
            </a:extLst>
          </p:cNvPr>
          <p:cNvPicPr>
            <a:picLocks noChangeAspect="1"/>
          </p:cNvPicPr>
          <p:nvPr/>
        </p:nvPicPr>
        <p:blipFill rotWithShape="1">
          <a:blip r:embed="rId3"/>
          <a:srcRect b="2078"/>
          <a:stretch/>
        </p:blipFill>
        <p:spPr>
          <a:xfrm>
            <a:off x="0" y="190032"/>
            <a:ext cx="12192000" cy="6709525"/>
          </a:xfrm>
          <a:prstGeom prst="rect">
            <a:avLst/>
          </a:prstGeom>
        </p:spPr>
      </p:pic>
      <p:sp>
        <p:nvSpPr>
          <p:cNvPr id="5" name="TextBox 4">
            <a:extLst>
              <a:ext uri="{FF2B5EF4-FFF2-40B4-BE49-F238E27FC236}">
                <a16:creationId xmlns:a16="http://schemas.microsoft.com/office/drawing/2014/main" id="{85CF94AD-5CC0-46A0-169A-57EE4A40ED54}"/>
              </a:ext>
            </a:extLst>
          </p:cNvPr>
          <p:cNvSpPr txBox="1"/>
          <p:nvPr/>
        </p:nvSpPr>
        <p:spPr>
          <a:xfrm>
            <a:off x="0" y="190501"/>
            <a:ext cx="12192000" cy="2308324"/>
          </a:xfrm>
          <a:prstGeom prst="rect">
            <a:avLst/>
          </a:prstGeom>
          <a:solidFill>
            <a:schemeClr val="bg1">
              <a:alpha val="70000"/>
            </a:schemeClr>
          </a:solidFill>
        </p:spPr>
        <p:txBody>
          <a:bodyPr wrap="square" rtlCol="0">
            <a:spAutoFit/>
          </a:bodyPr>
          <a:lstStyle/>
          <a:p>
            <a:pPr algn="ctr"/>
            <a:endParaRPr lang="en-US" sz="2800" dirty="0">
              <a:latin typeface="Helvetica Light" panose="020B0403020202020204" pitchFamily="34" charset="0"/>
              <a:ea typeface="Verdana" panose="020B0604030504040204" pitchFamily="34" charset="0"/>
              <a:cs typeface="Verdana" panose="020B0604030504040204" pitchFamily="34" charset="0"/>
            </a:endParaRPr>
          </a:p>
          <a:p>
            <a:pPr algn="ctr"/>
            <a:r>
              <a:rPr lang="en-US" sz="4400" dirty="0">
                <a:latin typeface="Helvetica Light" panose="020B0403020202020204" pitchFamily="34" charset="0"/>
                <a:ea typeface="Verdana" panose="020B0604030504040204" pitchFamily="34" charset="0"/>
                <a:cs typeface="Verdana" panose="020B0604030504040204" pitchFamily="34" charset="0"/>
              </a:rPr>
              <a:t>Active Learning</a:t>
            </a:r>
          </a:p>
          <a:p>
            <a:pPr algn="ctr"/>
            <a:r>
              <a:rPr lang="en-US" sz="4400" dirty="0">
                <a:latin typeface="Helvetica Light" panose="020B0403020202020204" pitchFamily="34" charset="0"/>
                <a:ea typeface="Verdana" panose="020B0604030504040204" pitchFamily="34" charset="0"/>
                <a:cs typeface="Verdana" panose="020B0604030504040204" pitchFamily="34" charset="0"/>
              </a:rPr>
              <a:t>Meaning and Memory</a:t>
            </a:r>
          </a:p>
          <a:p>
            <a:pPr algn="ctr"/>
            <a:endParaRPr lang="en-US" sz="2800" dirty="0">
              <a:latin typeface="Helvetica Light" panose="020B040302020202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73138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people sitting in a lecture hall&#10;&#10;Description automatically generated">
            <a:extLst>
              <a:ext uri="{FF2B5EF4-FFF2-40B4-BE49-F238E27FC236}">
                <a16:creationId xmlns:a16="http://schemas.microsoft.com/office/drawing/2014/main" id="{3B498959-8A19-7432-B2CD-E1EE059938E1}"/>
              </a:ext>
            </a:extLst>
          </p:cNvPr>
          <p:cNvPicPr>
            <a:picLocks noChangeAspect="1"/>
          </p:cNvPicPr>
          <p:nvPr/>
        </p:nvPicPr>
        <p:blipFill rotWithShape="1">
          <a:blip r:embed="rId3">
            <a:alphaModFix amt="15000"/>
          </a:blip>
          <a:srcRect t="6061" b="12019"/>
          <a:stretch/>
        </p:blipFill>
        <p:spPr>
          <a:xfrm>
            <a:off x="0" y="190501"/>
            <a:ext cx="12191999" cy="6667500"/>
          </a:xfrm>
          <a:prstGeom prst="rect">
            <a:avLst/>
          </a:prstGeom>
        </p:spPr>
      </p:pic>
      <p:sp>
        <p:nvSpPr>
          <p:cNvPr id="9" name="Rounded Rectangle 8">
            <a:extLst>
              <a:ext uri="{FF2B5EF4-FFF2-40B4-BE49-F238E27FC236}">
                <a16:creationId xmlns:a16="http://schemas.microsoft.com/office/drawing/2014/main" id="{63728CDB-E751-4282-8AE7-9494103ACEAC}"/>
              </a:ext>
            </a:extLst>
          </p:cNvPr>
          <p:cNvSpPr/>
          <p:nvPr/>
        </p:nvSpPr>
        <p:spPr>
          <a:xfrm>
            <a:off x="2471424" y="842427"/>
            <a:ext cx="6965184" cy="1316736"/>
          </a:xfrm>
          <a:prstGeom prst="roundRect">
            <a:avLst/>
          </a:prstGeom>
          <a:solidFill>
            <a:schemeClr val="accent1">
              <a:lumMod val="20000"/>
              <a:lumOff val="80000"/>
              <a:alpha val="20000"/>
            </a:schemeClr>
          </a:solidFill>
          <a:ln>
            <a:solidFill>
              <a:srgbClr val="FFD5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U-Turn Arrow 74">
            <a:extLst>
              <a:ext uri="{FF2B5EF4-FFF2-40B4-BE49-F238E27FC236}">
                <a16:creationId xmlns:a16="http://schemas.microsoft.com/office/drawing/2014/main" id="{6A3A5B6B-61EB-DC20-1F8B-C346900DF9B7}"/>
              </a:ext>
            </a:extLst>
          </p:cNvPr>
          <p:cNvSpPr/>
          <p:nvPr/>
        </p:nvSpPr>
        <p:spPr>
          <a:xfrm>
            <a:off x="8363489" y="578097"/>
            <a:ext cx="2276305" cy="519950"/>
          </a:xfrm>
          <a:prstGeom prst="uturnArrow">
            <a:avLst>
              <a:gd name="adj1" fmla="val 4657"/>
              <a:gd name="adj2" fmla="val 16241"/>
              <a:gd name="adj3" fmla="val 31183"/>
              <a:gd name="adj4" fmla="val 19018"/>
              <a:gd name="adj5" fmla="val 100000"/>
            </a:avLst>
          </a:prstGeom>
          <a:solidFill>
            <a:srgbClr val="FFD579"/>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U-Turn Arrow 70">
            <a:extLst>
              <a:ext uri="{FF2B5EF4-FFF2-40B4-BE49-F238E27FC236}">
                <a16:creationId xmlns:a16="http://schemas.microsoft.com/office/drawing/2014/main" id="{ABED7B2C-8F97-FE08-1C48-F70842E51920}"/>
              </a:ext>
            </a:extLst>
          </p:cNvPr>
          <p:cNvSpPr/>
          <p:nvPr/>
        </p:nvSpPr>
        <p:spPr>
          <a:xfrm>
            <a:off x="6084944" y="580836"/>
            <a:ext cx="2382841" cy="519950"/>
          </a:xfrm>
          <a:prstGeom prst="uturnArrow">
            <a:avLst>
              <a:gd name="adj1" fmla="val 4657"/>
              <a:gd name="adj2" fmla="val 16241"/>
              <a:gd name="adj3" fmla="val 31183"/>
              <a:gd name="adj4" fmla="val 19018"/>
              <a:gd name="adj5" fmla="val 100000"/>
            </a:avLst>
          </a:prstGeom>
          <a:solidFill>
            <a:srgbClr val="FFD579"/>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TextBox 54">
            <a:extLst>
              <a:ext uri="{FF2B5EF4-FFF2-40B4-BE49-F238E27FC236}">
                <a16:creationId xmlns:a16="http://schemas.microsoft.com/office/drawing/2014/main" id="{90DEF564-2BFC-8E2E-4130-E5A2B449DB63}"/>
              </a:ext>
            </a:extLst>
          </p:cNvPr>
          <p:cNvSpPr txBox="1"/>
          <p:nvPr/>
        </p:nvSpPr>
        <p:spPr>
          <a:xfrm>
            <a:off x="3647121" y="263441"/>
            <a:ext cx="2448879" cy="369332"/>
          </a:xfrm>
          <a:prstGeom prst="rect">
            <a:avLst/>
          </a:prstGeom>
          <a:noFill/>
        </p:spPr>
        <p:txBody>
          <a:bodyPr wrap="square" rtlCol="0">
            <a:spAutoFit/>
          </a:bodyPr>
          <a:lstStyle/>
          <a:p>
            <a:pPr algn="ctr"/>
            <a:r>
              <a:rPr lang="en-US" dirty="0">
                <a:latin typeface="Helvetica Light" panose="020B0403020202020204" pitchFamily="34" charset="0"/>
              </a:rPr>
              <a:t>Foster</a:t>
            </a:r>
          </a:p>
        </p:txBody>
      </p:sp>
      <p:sp>
        <p:nvSpPr>
          <p:cNvPr id="20" name="TextBox 19">
            <a:extLst>
              <a:ext uri="{FF2B5EF4-FFF2-40B4-BE49-F238E27FC236}">
                <a16:creationId xmlns:a16="http://schemas.microsoft.com/office/drawing/2014/main" id="{1BEE70F7-CE0F-F7FB-C5C1-7437D3A8F485}"/>
              </a:ext>
            </a:extLst>
          </p:cNvPr>
          <p:cNvSpPr txBox="1"/>
          <p:nvPr/>
        </p:nvSpPr>
        <p:spPr>
          <a:xfrm>
            <a:off x="7359471" y="1058174"/>
            <a:ext cx="2011680" cy="892552"/>
          </a:xfrm>
          <a:prstGeom prst="rect">
            <a:avLst/>
          </a:prstGeom>
          <a:noFill/>
        </p:spPr>
        <p:txBody>
          <a:bodyPr wrap="square" rtlCol="0">
            <a:spAutoFit/>
          </a:bodyPr>
          <a:lstStyle/>
          <a:p>
            <a:pPr algn="ctr"/>
            <a:r>
              <a:rPr lang="en-US" sz="2600" dirty="0">
                <a:latin typeface="Helvetica Light" panose="020B0403020202020204" pitchFamily="34" charset="0"/>
              </a:rPr>
              <a:t>Meaning &amp;</a:t>
            </a:r>
            <a:br>
              <a:rPr lang="en-US" sz="2600" dirty="0">
                <a:latin typeface="Helvetica Light" panose="020B0403020202020204" pitchFamily="34" charset="0"/>
              </a:rPr>
            </a:br>
            <a:r>
              <a:rPr lang="en-US" sz="2600" dirty="0">
                <a:latin typeface="Helvetica Light" panose="020B0403020202020204" pitchFamily="34" charset="0"/>
              </a:rPr>
              <a:t>Memory</a:t>
            </a:r>
          </a:p>
        </p:txBody>
      </p:sp>
      <p:sp>
        <p:nvSpPr>
          <p:cNvPr id="21" name="TextBox 20">
            <a:extLst>
              <a:ext uri="{FF2B5EF4-FFF2-40B4-BE49-F238E27FC236}">
                <a16:creationId xmlns:a16="http://schemas.microsoft.com/office/drawing/2014/main" id="{A0D85489-55F2-F246-B8FC-7EC84E730A48}"/>
              </a:ext>
            </a:extLst>
          </p:cNvPr>
          <p:cNvSpPr txBox="1"/>
          <p:nvPr/>
        </p:nvSpPr>
        <p:spPr>
          <a:xfrm>
            <a:off x="459744" y="1058174"/>
            <a:ext cx="2011680" cy="892552"/>
          </a:xfrm>
          <a:prstGeom prst="rect">
            <a:avLst/>
          </a:prstGeom>
          <a:noFill/>
        </p:spPr>
        <p:txBody>
          <a:bodyPr wrap="square" rtlCol="0">
            <a:spAutoFit/>
          </a:bodyPr>
          <a:lstStyle/>
          <a:p>
            <a:pPr algn="ctr"/>
            <a:r>
              <a:rPr lang="en-US" sz="2600" dirty="0">
                <a:latin typeface="Helvetica Light" panose="020B0403020202020204" pitchFamily="34" charset="0"/>
              </a:rPr>
              <a:t>Learning</a:t>
            </a:r>
          </a:p>
          <a:p>
            <a:pPr algn="ctr"/>
            <a:r>
              <a:rPr lang="en-US" sz="2600" dirty="0">
                <a:latin typeface="Helvetica Light" panose="020B0403020202020204" pitchFamily="34" charset="0"/>
              </a:rPr>
              <a:t>Outcomes</a:t>
            </a:r>
          </a:p>
        </p:txBody>
      </p:sp>
      <p:sp>
        <p:nvSpPr>
          <p:cNvPr id="22" name="TextBox 21">
            <a:extLst>
              <a:ext uri="{FF2B5EF4-FFF2-40B4-BE49-F238E27FC236}">
                <a16:creationId xmlns:a16="http://schemas.microsoft.com/office/drawing/2014/main" id="{7AB856C9-511A-AFE3-D981-E290DB46565E}"/>
              </a:ext>
            </a:extLst>
          </p:cNvPr>
          <p:cNvSpPr txBox="1"/>
          <p:nvPr/>
        </p:nvSpPr>
        <p:spPr>
          <a:xfrm>
            <a:off x="2647356" y="1058174"/>
            <a:ext cx="2011680" cy="892552"/>
          </a:xfrm>
          <a:prstGeom prst="rect">
            <a:avLst/>
          </a:prstGeom>
          <a:noFill/>
        </p:spPr>
        <p:txBody>
          <a:bodyPr wrap="square" lIns="0" rIns="0" rtlCol="0">
            <a:spAutoFit/>
          </a:bodyPr>
          <a:lstStyle/>
          <a:p>
            <a:pPr algn="ctr"/>
            <a:r>
              <a:rPr lang="en-US" sz="2600" dirty="0">
                <a:latin typeface="Helvetica Light" panose="020B0403020202020204" pitchFamily="34" charset="0"/>
              </a:rPr>
              <a:t>Instructional</a:t>
            </a:r>
          </a:p>
          <a:p>
            <a:pPr algn="ctr"/>
            <a:r>
              <a:rPr lang="en-US" sz="2600" dirty="0">
                <a:latin typeface="Helvetica Light" panose="020B0403020202020204" pitchFamily="34" charset="0"/>
              </a:rPr>
              <a:t>Strategies</a:t>
            </a:r>
          </a:p>
        </p:txBody>
      </p:sp>
      <p:sp>
        <p:nvSpPr>
          <p:cNvPr id="23" name="TextBox 22">
            <a:extLst>
              <a:ext uri="{FF2B5EF4-FFF2-40B4-BE49-F238E27FC236}">
                <a16:creationId xmlns:a16="http://schemas.microsoft.com/office/drawing/2014/main" id="{4C0E35A3-EE6B-8C92-8050-526C8CBAADE6}"/>
              </a:ext>
            </a:extLst>
          </p:cNvPr>
          <p:cNvSpPr txBox="1"/>
          <p:nvPr/>
        </p:nvSpPr>
        <p:spPr>
          <a:xfrm>
            <a:off x="5046728" y="1058174"/>
            <a:ext cx="2103120" cy="984885"/>
          </a:xfrm>
          <a:prstGeom prst="rect">
            <a:avLst/>
          </a:prstGeom>
          <a:noFill/>
        </p:spPr>
        <p:txBody>
          <a:bodyPr wrap="square" lIns="0" rIns="0" rtlCol="0">
            <a:spAutoFit/>
          </a:bodyPr>
          <a:lstStyle/>
          <a:p>
            <a:pPr algn="ctr"/>
            <a:r>
              <a:rPr lang="en-US" sz="3200" dirty="0">
                <a:solidFill>
                  <a:srgbClr val="FFD579"/>
                </a:solidFill>
                <a:latin typeface="Helvetica Light" panose="020B0403020202020204" pitchFamily="34" charset="0"/>
                <a:ea typeface="Roboto Thin" panose="02000000000000000000" pitchFamily="2" charset="0"/>
                <a:cs typeface="Roboto Thin" panose="02000000000000000000" pitchFamily="2" charset="0"/>
              </a:rPr>
              <a:t>Processing</a:t>
            </a:r>
          </a:p>
          <a:p>
            <a:pPr algn="ctr"/>
            <a:endParaRPr lang="en-US" sz="2600" dirty="0">
              <a:latin typeface="Helvetica Light" panose="020B0403020202020204" pitchFamily="34" charset="0"/>
            </a:endParaRPr>
          </a:p>
        </p:txBody>
      </p:sp>
      <p:sp>
        <p:nvSpPr>
          <p:cNvPr id="24" name="TextBox 23">
            <a:extLst>
              <a:ext uri="{FF2B5EF4-FFF2-40B4-BE49-F238E27FC236}">
                <a16:creationId xmlns:a16="http://schemas.microsoft.com/office/drawing/2014/main" id="{93943CB2-7884-8C8B-3CD9-F160792860A2}"/>
              </a:ext>
            </a:extLst>
          </p:cNvPr>
          <p:cNvSpPr txBox="1"/>
          <p:nvPr/>
        </p:nvSpPr>
        <p:spPr>
          <a:xfrm>
            <a:off x="9556715" y="1058174"/>
            <a:ext cx="2011680" cy="892552"/>
          </a:xfrm>
          <a:prstGeom prst="rect">
            <a:avLst/>
          </a:prstGeom>
          <a:noFill/>
        </p:spPr>
        <p:txBody>
          <a:bodyPr wrap="square" lIns="0" rIns="0" rtlCol="0">
            <a:spAutoFit/>
          </a:bodyPr>
          <a:lstStyle/>
          <a:p>
            <a:pPr algn="ctr"/>
            <a:r>
              <a:rPr lang="en-US" sz="2600" dirty="0">
                <a:latin typeface="Helvetica Light" panose="020B0403020202020204" pitchFamily="34" charset="0"/>
              </a:rPr>
              <a:t>Learning &amp;</a:t>
            </a:r>
          </a:p>
          <a:p>
            <a:pPr algn="ctr"/>
            <a:r>
              <a:rPr lang="en-US" sz="2600" dirty="0">
                <a:latin typeface="Helvetica Light" panose="020B0403020202020204" pitchFamily="34" charset="0"/>
              </a:rPr>
              <a:t>Performance</a:t>
            </a:r>
          </a:p>
        </p:txBody>
      </p:sp>
      <p:sp>
        <p:nvSpPr>
          <p:cNvPr id="56" name="TextBox 55">
            <a:extLst>
              <a:ext uri="{FF2B5EF4-FFF2-40B4-BE49-F238E27FC236}">
                <a16:creationId xmlns:a16="http://schemas.microsoft.com/office/drawing/2014/main" id="{77AF754F-7BBF-D70F-D543-201A97C63C4A}"/>
              </a:ext>
            </a:extLst>
          </p:cNvPr>
          <p:cNvSpPr txBox="1"/>
          <p:nvPr/>
        </p:nvSpPr>
        <p:spPr>
          <a:xfrm>
            <a:off x="1490373" y="258015"/>
            <a:ext cx="2205732" cy="369332"/>
          </a:xfrm>
          <a:prstGeom prst="rect">
            <a:avLst/>
          </a:prstGeom>
          <a:noFill/>
        </p:spPr>
        <p:txBody>
          <a:bodyPr wrap="square" rtlCol="0">
            <a:spAutoFit/>
          </a:bodyPr>
          <a:lstStyle/>
          <a:p>
            <a:pPr algn="ctr"/>
            <a:r>
              <a:rPr lang="en-US" dirty="0">
                <a:latin typeface="Helvetica Light" panose="020B0403020202020204" pitchFamily="34" charset="0"/>
              </a:rPr>
              <a:t>Inform</a:t>
            </a:r>
          </a:p>
        </p:txBody>
      </p:sp>
      <p:sp>
        <p:nvSpPr>
          <p:cNvPr id="70" name="U-Turn Arrow 69">
            <a:extLst>
              <a:ext uri="{FF2B5EF4-FFF2-40B4-BE49-F238E27FC236}">
                <a16:creationId xmlns:a16="http://schemas.microsoft.com/office/drawing/2014/main" id="{8607CE7E-EEE9-4134-D9CE-FCFE4A0FB252}"/>
              </a:ext>
            </a:extLst>
          </p:cNvPr>
          <p:cNvSpPr/>
          <p:nvPr/>
        </p:nvSpPr>
        <p:spPr>
          <a:xfrm>
            <a:off x="3630365" y="575542"/>
            <a:ext cx="2549053" cy="519950"/>
          </a:xfrm>
          <a:prstGeom prst="uturnArrow">
            <a:avLst>
              <a:gd name="adj1" fmla="val 4657"/>
              <a:gd name="adj2" fmla="val 16241"/>
              <a:gd name="adj3" fmla="val 31183"/>
              <a:gd name="adj4" fmla="val 19018"/>
              <a:gd name="adj5" fmla="val 100000"/>
            </a:avLst>
          </a:prstGeom>
          <a:solidFill>
            <a:srgbClr val="FFD579"/>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U-Turn Arrow 68">
            <a:extLst>
              <a:ext uri="{FF2B5EF4-FFF2-40B4-BE49-F238E27FC236}">
                <a16:creationId xmlns:a16="http://schemas.microsoft.com/office/drawing/2014/main" id="{5672139C-7A6E-CB2A-3554-F0554A842D2D}"/>
              </a:ext>
            </a:extLst>
          </p:cNvPr>
          <p:cNvSpPr/>
          <p:nvPr/>
        </p:nvSpPr>
        <p:spPr>
          <a:xfrm>
            <a:off x="1457253" y="586393"/>
            <a:ext cx="2266964" cy="519950"/>
          </a:xfrm>
          <a:prstGeom prst="uturnArrow">
            <a:avLst>
              <a:gd name="adj1" fmla="val 4657"/>
              <a:gd name="adj2" fmla="val 16241"/>
              <a:gd name="adj3" fmla="val 31183"/>
              <a:gd name="adj4" fmla="val 19018"/>
              <a:gd name="adj5" fmla="val 100000"/>
            </a:avLst>
          </a:prstGeom>
          <a:solidFill>
            <a:srgbClr val="FFD579"/>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TextBox 73">
            <a:extLst>
              <a:ext uri="{FF2B5EF4-FFF2-40B4-BE49-F238E27FC236}">
                <a16:creationId xmlns:a16="http://schemas.microsoft.com/office/drawing/2014/main" id="{5BE44EE2-2986-D7D4-D122-5FE4FD0D29DF}"/>
              </a:ext>
            </a:extLst>
          </p:cNvPr>
          <p:cNvSpPr txBox="1"/>
          <p:nvPr/>
        </p:nvSpPr>
        <p:spPr>
          <a:xfrm>
            <a:off x="6112755" y="252590"/>
            <a:ext cx="2251597" cy="369332"/>
          </a:xfrm>
          <a:prstGeom prst="rect">
            <a:avLst/>
          </a:prstGeom>
          <a:noFill/>
        </p:spPr>
        <p:txBody>
          <a:bodyPr wrap="square" rtlCol="0">
            <a:spAutoFit/>
          </a:bodyPr>
          <a:lstStyle/>
          <a:p>
            <a:pPr algn="ctr"/>
            <a:r>
              <a:rPr lang="en-US" dirty="0">
                <a:latin typeface="Helvetica Light" panose="020B0403020202020204" pitchFamily="34" charset="0"/>
              </a:rPr>
              <a:t>Foster</a:t>
            </a:r>
          </a:p>
        </p:txBody>
      </p:sp>
      <p:sp>
        <p:nvSpPr>
          <p:cNvPr id="76" name="TextBox 75">
            <a:extLst>
              <a:ext uri="{FF2B5EF4-FFF2-40B4-BE49-F238E27FC236}">
                <a16:creationId xmlns:a16="http://schemas.microsoft.com/office/drawing/2014/main" id="{20D6A2BC-4A88-2659-0803-9165883DB05B}"/>
              </a:ext>
            </a:extLst>
          </p:cNvPr>
          <p:cNvSpPr txBox="1"/>
          <p:nvPr/>
        </p:nvSpPr>
        <p:spPr>
          <a:xfrm>
            <a:off x="8381107" y="259227"/>
            <a:ext cx="2167314" cy="369332"/>
          </a:xfrm>
          <a:prstGeom prst="rect">
            <a:avLst/>
          </a:prstGeom>
          <a:noFill/>
        </p:spPr>
        <p:txBody>
          <a:bodyPr wrap="square" rtlCol="0">
            <a:spAutoFit/>
          </a:bodyPr>
          <a:lstStyle/>
          <a:p>
            <a:pPr algn="ctr"/>
            <a:r>
              <a:rPr lang="en-US" dirty="0">
                <a:latin typeface="Helvetica Light" panose="020B0403020202020204" pitchFamily="34" charset="0"/>
              </a:rPr>
              <a:t>Foster</a:t>
            </a:r>
          </a:p>
        </p:txBody>
      </p:sp>
      <p:sp>
        <p:nvSpPr>
          <p:cNvPr id="2" name="TextBox 1">
            <a:extLst>
              <a:ext uri="{FF2B5EF4-FFF2-40B4-BE49-F238E27FC236}">
                <a16:creationId xmlns:a16="http://schemas.microsoft.com/office/drawing/2014/main" id="{49F15695-5B8E-C179-CBD4-309121E2D079}"/>
              </a:ext>
            </a:extLst>
          </p:cNvPr>
          <p:cNvSpPr txBox="1"/>
          <p:nvPr/>
        </p:nvSpPr>
        <p:spPr>
          <a:xfrm>
            <a:off x="4688680" y="4698838"/>
            <a:ext cx="2817878" cy="1077218"/>
          </a:xfrm>
          <a:prstGeom prst="rect">
            <a:avLst/>
          </a:prstGeom>
          <a:noFill/>
        </p:spPr>
        <p:txBody>
          <a:bodyPr wrap="square" rtlCol="0">
            <a:spAutoFit/>
          </a:bodyPr>
          <a:lstStyle/>
          <a:p>
            <a:pPr algn="ctr"/>
            <a:r>
              <a:rPr lang="en-US" sz="3200" dirty="0">
                <a:solidFill>
                  <a:schemeClr val="tx1">
                    <a:alpha val="50000"/>
                  </a:schemeClr>
                </a:solidFill>
                <a:latin typeface="Helvetica Light" panose="020B0403020202020204" pitchFamily="34" charset="0"/>
              </a:rPr>
              <a:t>Making</a:t>
            </a:r>
          </a:p>
          <a:p>
            <a:pPr algn="ctr"/>
            <a:r>
              <a:rPr lang="en-US" sz="3200" dirty="0">
                <a:solidFill>
                  <a:srgbClr val="FFD579"/>
                </a:solidFill>
                <a:latin typeface="Helvetica Light" panose="020B0403020202020204" pitchFamily="34" charset="0"/>
              </a:rPr>
              <a:t>Memory</a:t>
            </a:r>
          </a:p>
        </p:txBody>
      </p:sp>
      <p:sp>
        <p:nvSpPr>
          <p:cNvPr id="3" name="TextBox 2">
            <a:extLst>
              <a:ext uri="{FF2B5EF4-FFF2-40B4-BE49-F238E27FC236}">
                <a16:creationId xmlns:a16="http://schemas.microsoft.com/office/drawing/2014/main" id="{00C388A5-670E-30C8-D955-CAF83EDA6A33}"/>
              </a:ext>
            </a:extLst>
          </p:cNvPr>
          <p:cNvSpPr txBox="1"/>
          <p:nvPr/>
        </p:nvSpPr>
        <p:spPr>
          <a:xfrm>
            <a:off x="4675476" y="2819951"/>
            <a:ext cx="2817878" cy="1077218"/>
          </a:xfrm>
          <a:prstGeom prst="rect">
            <a:avLst/>
          </a:prstGeom>
          <a:noFill/>
        </p:spPr>
        <p:txBody>
          <a:bodyPr wrap="square" rtlCol="0">
            <a:spAutoFit/>
          </a:bodyPr>
          <a:lstStyle/>
          <a:p>
            <a:pPr algn="ctr"/>
            <a:r>
              <a:rPr lang="en-US" sz="3200" dirty="0">
                <a:solidFill>
                  <a:schemeClr val="tx1">
                    <a:alpha val="50000"/>
                  </a:schemeClr>
                </a:solidFill>
                <a:latin typeface="Helvetica Light" panose="020B0403020202020204" pitchFamily="34" charset="0"/>
              </a:rPr>
              <a:t>Making</a:t>
            </a:r>
          </a:p>
          <a:p>
            <a:pPr algn="ctr"/>
            <a:r>
              <a:rPr lang="en-US" sz="3200" dirty="0">
                <a:solidFill>
                  <a:srgbClr val="FFD579"/>
                </a:solidFill>
                <a:latin typeface="Helvetica Light" panose="020B0403020202020204" pitchFamily="34" charset="0"/>
              </a:rPr>
              <a:t>Meaning</a:t>
            </a:r>
          </a:p>
        </p:txBody>
      </p:sp>
      <p:cxnSp>
        <p:nvCxnSpPr>
          <p:cNvPr id="6" name="Straight Arrow Connector 5">
            <a:extLst>
              <a:ext uri="{FF2B5EF4-FFF2-40B4-BE49-F238E27FC236}">
                <a16:creationId xmlns:a16="http://schemas.microsoft.com/office/drawing/2014/main" id="{42B30636-22F4-18E2-727E-A4850D1C2899}"/>
              </a:ext>
            </a:extLst>
          </p:cNvPr>
          <p:cNvCxnSpPr>
            <a:cxnSpLocks/>
          </p:cNvCxnSpPr>
          <p:nvPr/>
        </p:nvCxnSpPr>
        <p:spPr>
          <a:xfrm flipV="1">
            <a:off x="6096000" y="3815546"/>
            <a:ext cx="0" cy="822960"/>
          </a:xfrm>
          <a:prstGeom prst="straightConnector1">
            <a:avLst/>
          </a:prstGeom>
          <a:ln w="25400">
            <a:solidFill>
              <a:srgbClr val="FFD579"/>
            </a:solidFill>
            <a:tailEnd type="triangle" w="lg" len="lg"/>
          </a:ln>
        </p:spPr>
        <p:style>
          <a:lnRef idx="2">
            <a:schemeClr val="accent1"/>
          </a:lnRef>
          <a:fillRef idx="0">
            <a:schemeClr val="accent1"/>
          </a:fillRef>
          <a:effectRef idx="1">
            <a:schemeClr val="accent1"/>
          </a:effectRef>
          <a:fontRef idx="minor">
            <a:schemeClr val="tx1"/>
          </a:fontRef>
        </p:style>
      </p:cxnSp>
      <p:sp>
        <p:nvSpPr>
          <p:cNvPr id="7" name="Freeform 6">
            <a:extLst>
              <a:ext uri="{FF2B5EF4-FFF2-40B4-BE49-F238E27FC236}">
                <a16:creationId xmlns:a16="http://schemas.microsoft.com/office/drawing/2014/main" id="{54D5A946-887A-E8FB-7D0A-3CC05BBEC16F}"/>
              </a:ext>
            </a:extLst>
          </p:cNvPr>
          <p:cNvSpPr/>
          <p:nvPr/>
        </p:nvSpPr>
        <p:spPr>
          <a:xfrm>
            <a:off x="6887688" y="3289465"/>
            <a:ext cx="642086" cy="1793174"/>
          </a:xfrm>
          <a:custGeom>
            <a:avLst/>
            <a:gdLst>
              <a:gd name="connsiteX0" fmla="*/ 106878 w 642086"/>
              <a:gd name="connsiteY0" fmla="*/ 0 h 1793174"/>
              <a:gd name="connsiteX1" fmla="*/ 641268 w 642086"/>
              <a:gd name="connsiteY1" fmla="*/ 890649 h 1793174"/>
              <a:gd name="connsiteX2" fmla="*/ 0 w 642086"/>
              <a:gd name="connsiteY2" fmla="*/ 1793174 h 1793174"/>
            </a:gdLst>
            <a:ahLst/>
            <a:cxnLst>
              <a:cxn ang="0">
                <a:pos x="connsiteX0" y="connsiteY0"/>
              </a:cxn>
              <a:cxn ang="0">
                <a:pos x="connsiteX1" y="connsiteY1"/>
              </a:cxn>
              <a:cxn ang="0">
                <a:pos x="connsiteX2" y="connsiteY2"/>
              </a:cxn>
            </a:cxnLst>
            <a:rect l="l" t="t" r="r" b="b"/>
            <a:pathLst>
              <a:path w="642086" h="1793174">
                <a:moveTo>
                  <a:pt x="106878" y="0"/>
                </a:moveTo>
                <a:cubicBezTo>
                  <a:pt x="382979" y="295893"/>
                  <a:pt x="659081" y="591787"/>
                  <a:pt x="641268" y="890649"/>
                </a:cubicBezTo>
                <a:cubicBezTo>
                  <a:pt x="623455" y="1189511"/>
                  <a:pt x="311727" y="1491342"/>
                  <a:pt x="0" y="1793174"/>
                </a:cubicBezTo>
              </a:path>
            </a:pathLst>
          </a:custGeom>
          <a:noFill/>
          <a:ln w="25400">
            <a:solidFill>
              <a:srgbClr val="FFD579"/>
            </a:solidFill>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88F6C7C7-DDF5-2117-F8BA-CFF72B36BA9B}"/>
              </a:ext>
            </a:extLst>
          </p:cNvPr>
          <p:cNvSpPr/>
          <p:nvPr/>
        </p:nvSpPr>
        <p:spPr>
          <a:xfrm flipH="1">
            <a:off x="4594846" y="3266227"/>
            <a:ext cx="642086" cy="1793174"/>
          </a:xfrm>
          <a:custGeom>
            <a:avLst/>
            <a:gdLst>
              <a:gd name="connsiteX0" fmla="*/ 106878 w 642086"/>
              <a:gd name="connsiteY0" fmla="*/ 0 h 1793174"/>
              <a:gd name="connsiteX1" fmla="*/ 641268 w 642086"/>
              <a:gd name="connsiteY1" fmla="*/ 890649 h 1793174"/>
              <a:gd name="connsiteX2" fmla="*/ 0 w 642086"/>
              <a:gd name="connsiteY2" fmla="*/ 1793174 h 1793174"/>
            </a:gdLst>
            <a:ahLst/>
            <a:cxnLst>
              <a:cxn ang="0">
                <a:pos x="connsiteX0" y="connsiteY0"/>
              </a:cxn>
              <a:cxn ang="0">
                <a:pos x="connsiteX1" y="connsiteY1"/>
              </a:cxn>
              <a:cxn ang="0">
                <a:pos x="connsiteX2" y="connsiteY2"/>
              </a:cxn>
            </a:cxnLst>
            <a:rect l="l" t="t" r="r" b="b"/>
            <a:pathLst>
              <a:path w="642086" h="1793174">
                <a:moveTo>
                  <a:pt x="106878" y="0"/>
                </a:moveTo>
                <a:cubicBezTo>
                  <a:pt x="382979" y="295893"/>
                  <a:pt x="659081" y="591787"/>
                  <a:pt x="641268" y="890649"/>
                </a:cubicBezTo>
                <a:cubicBezTo>
                  <a:pt x="623455" y="1189511"/>
                  <a:pt x="311727" y="1491342"/>
                  <a:pt x="0" y="1793174"/>
                </a:cubicBezTo>
              </a:path>
            </a:pathLst>
          </a:custGeom>
          <a:noFill/>
          <a:ln w="25400">
            <a:solidFill>
              <a:srgbClr val="FFD579"/>
            </a:solidFill>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9B32E24-12F7-2F9F-2923-B6C0A4F8B4D4}"/>
              </a:ext>
            </a:extLst>
          </p:cNvPr>
          <p:cNvSpPr txBox="1"/>
          <p:nvPr/>
        </p:nvSpPr>
        <p:spPr>
          <a:xfrm>
            <a:off x="3488297" y="5996254"/>
            <a:ext cx="5212080" cy="584775"/>
          </a:xfrm>
          <a:prstGeom prst="rect">
            <a:avLst/>
          </a:prstGeom>
          <a:noFill/>
        </p:spPr>
        <p:txBody>
          <a:bodyPr wrap="square" rtlCol="0">
            <a:spAutoFit/>
          </a:bodyPr>
          <a:lstStyle/>
          <a:p>
            <a:pPr algn="ctr"/>
            <a:r>
              <a:rPr lang="en-US" sz="3200" dirty="0">
                <a:latin typeface="Helvetica Light" panose="020B0403020202020204" pitchFamily="34" charset="0"/>
              </a:rPr>
              <a:t>Prior Knowledge</a:t>
            </a:r>
          </a:p>
        </p:txBody>
      </p:sp>
      <p:sp>
        <p:nvSpPr>
          <p:cNvPr id="5" name="Rectangle 4">
            <a:extLst>
              <a:ext uri="{FF2B5EF4-FFF2-40B4-BE49-F238E27FC236}">
                <a16:creationId xmlns:a16="http://schemas.microsoft.com/office/drawing/2014/main" id="{A03ED92E-C1CF-9D68-63D2-E7405A69E894}"/>
              </a:ext>
            </a:extLst>
          </p:cNvPr>
          <p:cNvSpPr/>
          <p:nvPr/>
        </p:nvSpPr>
        <p:spPr>
          <a:xfrm>
            <a:off x="9144" y="257377"/>
            <a:ext cx="12182856" cy="2374835"/>
          </a:xfrm>
          <a:prstGeom prst="rect">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16238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
                                        <p:tgtEl>
                                          <p:spTgt spid="7"/>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par>
                          <p:cTn id="28" fill="hold">
                            <p:stCondLst>
                              <p:cond delay="500"/>
                            </p:stCondLst>
                            <p:childTnLst>
                              <p:par>
                                <p:cTn id="29" presetID="6" presetClass="emph" presetSubtype="0" fill="hold" grpId="1" nodeType="afterEffect">
                                  <p:stCondLst>
                                    <p:cond delay="0"/>
                                  </p:stCondLst>
                                  <p:childTnLst>
                                    <p:animScale>
                                      <p:cBhvr>
                                        <p:cTn id="30"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animBg="1"/>
      <p:bldP spid="8" grpId="0" animBg="1"/>
      <p:bldP spid="4" grpId="0"/>
      <p:bldP spid="4"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sitting in a lecture hall&#10;&#10;Description automatically generated">
            <a:extLst>
              <a:ext uri="{FF2B5EF4-FFF2-40B4-BE49-F238E27FC236}">
                <a16:creationId xmlns:a16="http://schemas.microsoft.com/office/drawing/2014/main" id="{021F4051-10D9-12F5-DC51-C22993ECD964}"/>
              </a:ext>
            </a:extLst>
          </p:cNvPr>
          <p:cNvPicPr>
            <a:picLocks noChangeAspect="1"/>
          </p:cNvPicPr>
          <p:nvPr/>
        </p:nvPicPr>
        <p:blipFill rotWithShape="1">
          <a:blip r:embed="rId3">
            <a:alphaModFix amt="15000"/>
          </a:blip>
          <a:srcRect t="6061" b="12019"/>
          <a:stretch/>
        </p:blipFill>
        <p:spPr>
          <a:xfrm>
            <a:off x="0" y="190501"/>
            <a:ext cx="12191999" cy="6667500"/>
          </a:xfrm>
          <a:prstGeom prst="rect">
            <a:avLst/>
          </a:prstGeom>
        </p:spPr>
      </p:pic>
      <p:sp>
        <p:nvSpPr>
          <p:cNvPr id="9" name="Rounded Rectangle 8">
            <a:extLst>
              <a:ext uri="{FF2B5EF4-FFF2-40B4-BE49-F238E27FC236}">
                <a16:creationId xmlns:a16="http://schemas.microsoft.com/office/drawing/2014/main" id="{63728CDB-E751-4282-8AE7-9494103ACEAC}"/>
              </a:ext>
            </a:extLst>
          </p:cNvPr>
          <p:cNvSpPr/>
          <p:nvPr/>
        </p:nvSpPr>
        <p:spPr>
          <a:xfrm>
            <a:off x="2471424" y="842427"/>
            <a:ext cx="6965184" cy="1316736"/>
          </a:xfrm>
          <a:prstGeom prst="roundRect">
            <a:avLst/>
          </a:prstGeom>
          <a:solidFill>
            <a:schemeClr val="accent1">
              <a:lumMod val="20000"/>
              <a:lumOff val="80000"/>
              <a:alpha val="20000"/>
            </a:schemeClr>
          </a:solidFill>
          <a:ln>
            <a:solidFill>
              <a:srgbClr val="FFD5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U-Turn Arrow 74">
            <a:extLst>
              <a:ext uri="{FF2B5EF4-FFF2-40B4-BE49-F238E27FC236}">
                <a16:creationId xmlns:a16="http://schemas.microsoft.com/office/drawing/2014/main" id="{6A3A5B6B-61EB-DC20-1F8B-C346900DF9B7}"/>
              </a:ext>
            </a:extLst>
          </p:cNvPr>
          <p:cNvSpPr/>
          <p:nvPr/>
        </p:nvSpPr>
        <p:spPr>
          <a:xfrm>
            <a:off x="8363489" y="578097"/>
            <a:ext cx="2276305" cy="519950"/>
          </a:xfrm>
          <a:prstGeom prst="uturnArrow">
            <a:avLst>
              <a:gd name="adj1" fmla="val 4657"/>
              <a:gd name="adj2" fmla="val 16241"/>
              <a:gd name="adj3" fmla="val 31183"/>
              <a:gd name="adj4" fmla="val 19018"/>
              <a:gd name="adj5" fmla="val 100000"/>
            </a:avLst>
          </a:prstGeom>
          <a:solidFill>
            <a:srgbClr val="FFD579"/>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U-Turn Arrow 70">
            <a:extLst>
              <a:ext uri="{FF2B5EF4-FFF2-40B4-BE49-F238E27FC236}">
                <a16:creationId xmlns:a16="http://schemas.microsoft.com/office/drawing/2014/main" id="{ABED7B2C-8F97-FE08-1C48-F70842E51920}"/>
              </a:ext>
            </a:extLst>
          </p:cNvPr>
          <p:cNvSpPr/>
          <p:nvPr/>
        </p:nvSpPr>
        <p:spPr>
          <a:xfrm>
            <a:off x="6084944" y="580836"/>
            <a:ext cx="2382841" cy="519950"/>
          </a:xfrm>
          <a:prstGeom prst="uturnArrow">
            <a:avLst>
              <a:gd name="adj1" fmla="val 4657"/>
              <a:gd name="adj2" fmla="val 16241"/>
              <a:gd name="adj3" fmla="val 31183"/>
              <a:gd name="adj4" fmla="val 19018"/>
              <a:gd name="adj5" fmla="val 100000"/>
            </a:avLst>
          </a:prstGeom>
          <a:solidFill>
            <a:srgbClr val="FFD579"/>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TextBox 54">
            <a:extLst>
              <a:ext uri="{FF2B5EF4-FFF2-40B4-BE49-F238E27FC236}">
                <a16:creationId xmlns:a16="http://schemas.microsoft.com/office/drawing/2014/main" id="{90DEF564-2BFC-8E2E-4130-E5A2B449DB63}"/>
              </a:ext>
            </a:extLst>
          </p:cNvPr>
          <p:cNvSpPr txBox="1"/>
          <p:nvPr/>
        </p:nvSpPr>
        <p:spPr>
          <a:xfrm>
            <a:off x="3647121" y="263441"/>
            <a:ext cx="2448879" cy="369332"/>
          </a:xfrm>
          <a:prstGeom prst="rect">
            <a:avLst/>
          </a:prstGeom>
          <a:noFill/>
        </p:spPr>
        <p:txBody>
          <a:bodyPr wrap="square" rtlCol="0">
            <a:spAutoFit/>
          </a:bodyPr>
          <a:lstStyle/>
          <a:p>
            <a:pPr algn="ctr"/>
            <a:r>
              <a:rPr lang="en-US" dirty="0">
                <a:latin typeface="Helvetica Light" panose="020B0403020202020204" pitchFamily="34" charset="0"/>
              </a:rPr>
              <a:t>Foster</a:t>
            </a:r>
          </a:p>
        </p:txBody>
      </p:sp>
      <p:sp>
        <p:nvSpPr>
          <p:cNvPr id="20" name="TextBox 19">
            <a:extLst>
              <a:ext uri="{FF2B5EF4-FFF2-40B4-BE49-F238E27FC236}">
                <a16:creationId xmlns:a16="http://schemas.microsoft.com/office/drawing/2014/main" id="{1BEE70F7-CE0F-F7FB-C5C1-7437D3A8F485}"/>
              </a:ext>
            </a:extLst>
          </p:cNvPr>
          <p:cNvSpPr txBox="1"/>
          <p:nvPr/>
        </p:nvSpPr>
        <p:spPr>
          <a:xfrm>
            <a:off x="7359471" y="1058174"/>
            <a:ext cx="2011680" cy="892552"/>
          </a:xfrm>
          <a:prstGeom prst="rect">
            <a:avLst/>
          </a:prstGeom>
          <a:noFill/>
        </p:spPr>
        <p:txBody>
          <a:bodyPr wrap="square" rtlCol="0">
            <a:spAutoFit/>
          </a:bodyPr>
          <a:lstStyle/>
          <a:p>
            <a:pPr algn="ctr"/>
            <a:r>
              <a:rPr lang="en-US" sz="2600" dirty="0">
                <a:latin typeface="Helvetica Light" panose="020B0403020202020204" pitchFamily="34" charset="0"/>
              </a:rPr>
              <a:t>Meaning &amp;</a:t>
            </a:r>
            <a:br>
              <a:rPr lang="en-US" sz="2600" dirty="0">
                <a:latin typeface="Helvetica Light" panose="020B0403020202020204" pitchFamily="34" charset="0"/>
              </a:rPr>
            </a:br>
            <a:r>
              <a:rPr lang="en-US" sz="2600" dirty="0">
                <a:latin typeface="Helvetica Light" panose="020B0403020202020204" pitchFamily="34" charset="0"/>
              </a:rPr>
              <a:t>Memory</a:t>
            </a:r>
          </a:p>
        </p:txBody>
      </p:sp>
      <p:sp>
        <p:nvSpPr>
          <p:cNvPr id="21" name="TextBox 20">
            <a:extLst>
              <a:ext uri="{FF2B5EF4-FFF2-40B4-BE49-F238E27FC236}">
                <a16:creationId xmlns:a16="http://schemas.microsoft.com/office/drawing/2014/main" id="{A0D85489-55F2-F246-B8FC-7EC84E730A48}"/>
              </a:ext>
            </a:extLst>
          </p:cNvPr>
          <p:cNvSpPr txBox="1"/>
          <p:nvPr/>
        </p:nvSpPr>
        <p:spPr>
          <a:xfrm>
            <a:off x="459744" y="1058174"/>
            <a:ext cx="2011680" cy="892552"/>
          </a:xfrm>
          <a:prstGeom prst="rect">
            <a:avLst/>
          </a:prstGeom>
          <a:noFill/>
        </p:spPr>
        <p:txBody>
          <a:bodyPr wrap="square" rtlCol="0">
            <a:spAutoFit/>
          </a:bodyPr>
          <a:lstStyle/>
          <a:p>
            <a:pPr algn="ctr"/>
            <a:r>
              <a:rPr lang="en-US" sz="2600" dirty="0">
                <a:latin typeface="Helvetica Light" panose="020B0403020202020204" pitchFamily="34" charset="0"/>
              </a:rPr>
              <a:t>Learning</a:t>
            </a:r>
          </a:p>
          <a:p>
            <a:pPr algn="ctr"/>
            <a:r>
              <a:rPr lang="en-US" sz="2600" dirty="0">
                <a:latin typeface="Helvetica Light" panose="020B0403020202020204" pitchFamily="34" charset="0"/>
              </a:rPr>
              <a:t>Outcomes</a:t>
            </a:r>
          </a:p>
        </p:txBody>
      </p:sp>
      <p:sp>
        <p:nvSpPr>
          <p:cNvPr id="22" name="TextBox 21">
            <a:extLst>
              <a:ext uri="{FF2B5EF4-FFF2-40B4-BE49-F238E27FC236}">
                <a16:creationId xmlns:a16="http://schemas.microsoft.com/office/drawing/2014/main" id="{7AB856C9-511A-AFE3-D981-E290DB46565E}"/>
              </a:ext>
            </a:extLst>
          </p:cNvPr>
          <p:cNvSpPr txBox="1"/>
          <p:nvPr/>
        </p:nvSpPr>
        <p:spPr>
          <a:xfrm>
            <a:off x="2647356" y="1058174"/>
            <a:ext cx="2011680" cy="892552"/>
          </a:xfrm>
          <a:prstGeom prst="rect">
            <a:avLst/>
          </a:prstGeom>
          <a:noFill/>
        </p:spPr>
        <p:txBody>
          <a:bodyPr wrap="square" lIns="0" rIns="0" rtlCol="0">
            <a:spAutoFit/>
          </a:bodyPr>
          <a:lstStyle/>
          <a:p>
            <a:pPr algn="ctr"/>
            <a:r>
              <a:rPr lang="en-US" sz="2600" dirty="0">
                <a:latin typeface="Helvetica Light" panose="020B0403020202020204" pitchFamily="34" charset="0"/>
              </a:rPr>
              <a:t>Instructional</a:t>
            </a:r>
          </a:p>
          <a:p>
            <a:pPr algn="ctr"/>
            <a:r>
              <a:rPr lang="en-US" sz="2600" dirty="0">
                <a:latin typeface="Helvetica Light" panose="020B0403020202020204" pitchFamily="34" charset="0"/>
              </a:rPr>
              <a:t>Strategies</a:t>
            </a:r>
          </a:p>
        </p:txBody>
      </p:sp>
      <p:sp>
        <p:nvSpPr>
          <p:cNvPr id="23" name="TextBox 22">
            <a:extLst>
              <a:ext uri="{FF2B5EF4-FFF2-40B4-BE49-F238E27FC236}">
                <a16:creationId xmlns:a16="http://schemas.microsoft.com/office/drawing/2014/main" id="{4C0E35A3-EE6B-8C92-8050-526C8CBAADE6}"/>
              </a:ext>
            </a:extLst>
          </p:cNvPr>
          <p:cNvSpPr txBox="1"/>
          <p:nvPr/>
        </p:nvSpPr>
        <p:spPr>
          <a:xfrm>
            <a:off x="5046728" y="1058174"/>
            <a:ext cx="2103120" cy="984885"/>
          </a:xfrm>
          <a:prstGeom prst="rect">
            <a:avLst/>
          </a:prstGeom>
          <a:noFill/>
        </p:spPr>
        <p:txBody>
          <a:bodyPr wrap="square" lIns="0" rIns="0" rtlCol="0">
            <a:spAutoFit/>
          </a:bodyPr>
          <a:lstStyle/>
          <a:p>
            <a:pPr algn="ctr"/>
            <a:r>
              <a:rPr lang="en-US" sz="3200" dirty="0">
                <a:solidFill>
                  <a:srgbClr val="FFD579"/>
                </a:solidFill>
                <a:latin typeface="Helvetica Light" panose="020B0403020202020204" pitchFamily="34" charset="0"/>
                <a:ea typeface="Roboto Thin" panose="02000000000000000000" pitchFamily="2" charset="0"/>
                <a:cs typeface="Roboto Thin" panose="02000000000000000000" pitchFamily="2" charset="0"/>
              </a:rPr>
              <a:t>Processing</a:t>
            </a:r>
          </a:p>
          <a:p>
            <a:pPr algn="ctr"/>
            <a:endParaRPr lang="en-US" sz="2600" dirty="0">
              <a:latin typeface="Helvetica Light" panose="020B0403020202020204" pitchFamily="34" charset="0"/>
            </a:endParaRPr>
          </a:p>
        </p:txBody>
      </p:sp>
      <p:sp>
        <p:nvSpPr>
          <p:cNvPr id="24" name="TextBox 23">
            <a:extLst>
              <a:ext uri="{FF2B5EF4-FFF2-40B4-BE49-F238E27FC236}">
                <a16:creationId xmlns:a16="http://schemas.microsoft.com/office/drawing/2014/main" id="{93943CB2-7884-8C8B-3CD9-F160792860A2}"/>
              </a:ext>
            </a:extLst>
          </p:cNvPr>
          <p:cNvSpPr txBox="1"/>
          <p:nvPr/>
        </p:nvSpPr>
        <p:spPr>
          <a:xfrm>
            <a:off x="9556715" y="1058174"/>
            <a:ext cx="2011680" cy="892552"/>
          </a:xfrm>
          <a:prstGeom prst="rect">
            <a:avLst/>
          </a:prstGeom>
          <a:noFill/>
        </p:spPr>
        <p:txBody>
          <a:bodyPr wrap="square" lIns="0" rIns="0" rtlCol="0">
            <a:spAutoFit/>
          </a:bodyPr>
          <a:lstStyle/>
          <a:p>
            <a:pPr algn="ctr"/>
            <a:r>
              <a:rPr lang="en-US" sz="2600" dirty="0">
                <a:latin typeface="Helvetica Light" panose="020B0403020202020204" pitchFamily="34" charset="0"/>
              </a:rPr>
              <a:t>Learning &amp;</a:t>
            </a:r>
          </a:p>
          <a:p>
            <a:pPr algn="ctr"/>
            <a:r>
              <a:rPr lang="en-US" sz="2600" dirty="0">
                <a:latin typeface="Helvetica Light" panose="020B0403020202020204" pitchFamily="34" charset="0"/>
              </a:rPr>
              <a:t>Performance</a:t>
            </a:r>
          </a:p>
        </p:txBody>
      </p:sp>
      <p:sp>
        <p:nvSpPr>
          <p:cNvPr id="56" name="TextBox 55">
            <a:extLst>
              <a:ext uri="{FF2B5EF4-FFF2-40B4-BE49-F238E27FC236}">
                <a16:creationId xmlns:a16="http://schemas.microsoft.com/office/drawing/2014/main" id="{77AF754F-7BBF-D70F-D543-201A97C63C4A}"/>
              </a:ext>
            </a:extLst>
          </p:cNvPr>
          <p:cNvSpPr txBox="1"/>
          <p:nvPr/>
        </p:nvSpPr>
        <p:spPr>
          <a:xfrm>
            <a:off x="1490373" y="258015"/>
            <a:ext cx="2205732" cy="369332"/>
          </a:xfrm>
          <a:prstGeom prst="rect">
            <a:avLst/>
          </a:prstGeom>
          <a:noFill/>
        </p:spPr>
        <p:txBody>
          <a:bodyPr wrap="square" rtlCol="0">
            <a:spAutoFit/>
          </a:bodyPr>
          <a:lstStyle/>
          <a:p>
            <a:pPr algn="ctr"/>
            <a:r>
              <a:rPr lang="en-US" dirty="0">
                <a:latin typeface="Helvetica Light" panose="020B0403020202020204" pitchFamily="34" charset="0"/>
              </a:rPr>
              <a:t>Inform</a:t>
            </a:r>
          </a:p>
        </p:txBody>
      </p:sp>
      <p:sp>
        <p:nvSpPr>
          <p:cNvPr id="70" name="U-Turn Arrow 69">
            <a:extLst>
              <a:ext uri="{FF2B5EF4-FFF2-40B4-BE49-F238E27FC236}">
                <a16:creationId xmlns:a16="http://schemas.microsoft.com/office/drawing/2014/main" id="{8607CE7E-EEE9-4134-D9CE-FCFE4A0FB252}"/>
              </a:ext>
            </a:extLst>
          </p:cNvPr>
          <p:cNvSpPr/>
          <p:nvPr/>
        </p:nvSpPr>
        <p:spPr>
          <a:xfrm>
            <a:off x="3630365" y="575542"/>
            <a:ext cx="2549053" cy="519950"/>
          </a:xfrm>
          <a:prstGeom prst="uturnArrow">
            <a:avLst>
              <a:gd name="adj1" fmla="val 4657"/>
              <a:gd name="adj2" fmla="val 16241"/>
              <a:gd name="adj3" fmla="val 31183"/>
              <a:gd name="adj4" fmla="val 19018"/>
              <a:gd name="adj5" fmla="val 100000"/>
            </a:avLst>
          </a:prstGeom>
          <a:solidFill>
            <a:srgbClr val="FFD579"/>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U-Turn Arrow 68">
            <a:extLst>
              <a:ext uri="{FF2B5EF4-FFF2-40B4-BE49-F238E27FC236}">
                <a16:creationId xmlns:a16="http://schemas.microsoft.com/office/drawing/2014/main" id="{5672139C-7A6E-CB2A-3554-F0554A842D2D}"/>
              </a:ext>
            </a:extLst>
          </p:cNvPr>
          <p:cNvSpPr/>
          <p:nvPr/>
        </p:nvSpPr>
        <p:spPr>
          <a:xfrm>
            <a:off x="1457253" y="586393"/>
            <a:ext cx="2266964" cy="519950"/>
          </a:xfrm>
          <a:prstGeom prst="uturnArrow">
            <a:avLst>
              <a:gd name="adj1" fmla="val 4657"/>
              <a:gd name="adj2" fmla="val 16241"/>
              <a:gd name="adj3" fmla="val 31183"/>
              <a:gd name="adj4" fmla="val 19018"/>
              <a:gd name="adj5" fmla="val 100000"/>
            </a:avLst>
          </a:prstGeom>
          <a:solidFill>
            <a:srgbClr val="FFD579"/>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TextBox 73">
            <a:extLst>
              <a:ext uri="{FF2B5EF4-FFF2-40B4-BE49-F238E27FC236}">
                <a16:creationId xmlns:a16="http://schemas.microsoft.com/office/drawing/2014/main" id="{5BE44EE2-2986-D7D4-D122-5FE4FD0D29DF}"/>
              </a:ext>
            </a:extLst>
          </p:cNvPr>
          <p:cNvSpPr txBox="1"/>
          <p:nvPr/>
        </p:nvSpPr>
        <p:spPr>
          <a:xfrm>
            <a:off x="6112755" y="252590"/>
            <a:ext cx="2251597" cy="369332"/>
          </a:xfrm>
          <a:prstGeom prst="rect">
            <a:avLst/>
          </a:prstGeom>
          <a:noFill/>
        </p:spPr>
        <p:txBody>
          <a:bodyPr wrap="square" rtlCol="0">
            <a:spAutoFit/>
          </a:bodyPr>
          <a:lstStyle/>
          <a:p>
            <a:pPr algn="ctr"/>
            <a:r>
              <a:rPr lang="en-US" dirty="0">
                <a:latin typeface="Helvetica Light" panose="020B0403020202020204" pitchFamily="34" charset="0"/>
              </a:rPr>
              <a:t>Foster</a:t>
            </a:r>
          </a:p>
        </p:txBody>
      </p:sp>
      <p:sp>
        <p:nvSpPr>
          <p:cNvPr id="76" name="TextBox 75">
            <a:extLst>
              <a:ext uri="{FF2B5EF4-FFF2-40B4-BE49-F238E27FC236}">
                <a16:creationId xmlns:a16="http://schemas.microsoft.com/office/drawing/2014/main" id="{20D6A2BC-4A88-2659-0803-9165883DB05B}"/>
              </a:ext>
            </a:extLst>
          </p:cNvPr>
          <p:cNvSpPr txBox="1"/>
          <p:nvPr/>
        </p:nvSpPr>
        <p:spPr>
          <a:xfrm>
            <a:off x="8381107" y="259227"/>
            <a:ext cx="2167314" cy="369332"/>
          </a:xfrm>
          <a:prstGeom prst="rect">
            <a:avLst/>
          </a:prstGeom>
          <a:noFill/>
        </p:spPr>
        <p:txBody>
          <a:bodyPr wrap="square" rtlCol="0">
            <a:spAutoFit/>
          </a:bodyPr>
          <a:lstStyle/>
          <a:p>
            <a:pPr algn="ctr"/>
            <a:r>
              <a:rPr lang="en-US" dirty="0">
                <a:latin typeface="Helvetica Light" panose="020B0403020202020204" pitchFamily="34" charset="0"/>
              </a:rPr>
              <a:t>Foster</a:t>
            </a:r>
          </a:p>
        </p:txBody>
      </p:sp>
      <p:sp>
        <p:nvSpPr>
          <p:cNvPr id="10" name="TextBox 9">
            <a:extLst>
              <a:ext uri="{FF2B5EF4-FFF2-40B4-BE49-F238E27FC236}">
                <a16:creationId xmlns:a16="http://schemas.microsoft.com/office/drawing/2014/main" id="{183E849F-1F22-BFFB-A273-50EF13037F04}"/>
              </a:ext>
            </a:extLst>
          </p:cNvPr>
          <p:cNvSpPr txBox="1"/>
          <p:nvPr/>
        </p:nvSpPr>
        <p:spPr>
          <a:xfrm>
            <a:off x="9144" y="2950377"/>
            <a:ext cx="12192000" cy="584775"/>
          </a:xfrm>
          <a:prstGeom prst="rect">
            <a:avLst/>
          </a:prstGeom>
          <a:noFill/>
        </p:spPr>
        <p:txBody>
          <a:bodyPr wrap="square" rtlCol="0">
            <a:spAutoFit/>
          </a:bodyPr>
          <a:lstStyle/>
          <a:p>
            <a:pPr algn="ctr"/>
            <a:r>
              <a:rPr lang="en-US" sz="3200" dirty="0">
                <a:latin typeface="Helvetica Light" panose="020B0403020202020204" pitchFamily="34" charset="0"/>
              </a:rPr>
              <a:t>What is Meaning? </a:t>
            </a:r>
          </a:p>
        </p:txBody>
      </p:sp>
      <p:sp>
        <p:nvSpPr>
          <p:cNvPr id="5" name="Content Placeholder 3">
            <a:extLst>
              <a:ext uri="{FF2B5EF4-FFF2-40B4-BE49-F238E27FC236}">
                <a16:creationId xmlns:a16="http://schemas.microsoft.com/office/drawing/2014/main" id="{68F502A8-90BD-E0FD-C2A3-459F69D1FABB}"/>
              </a:ext>
            </a:extLst>
          </p:cNvPr>
          <p:cNvSpPr>
            <a:spLocks noGrp="1"/>
          </p:cNvSpPr>
          <p:nvPr>
            <p:ph idx="1"/>
          </p:nvPr>
        </p:nvSpPr>
        <p:spPr>
          <a:xfrm>
            <a:off x="1130941" y="3730998"/>
            <a:ext cx="9911131" cy="868711"/>
          </a:xfrm>
          <a:noFill/>
        </p:spPr>
        <p:txBody>
          <a:bodyPr>
            <a:noAutofit/>
          </a:bodyPr>
          <a:lstStyle/>
          <a:p>
            <a:pPr marL="0" indent="0" algn="ctr">
              <a:lnSpc>
                <a:spcPct val="150000"/>
              </a:lnSpc>
              <a:spcAft>
                <a:spcPts val="1200"/>
              </a:spcAft>
              <a:buNone/>
            </a:pPr>
            <a:r>
              <a:rPr lang="en-US" dirty="0">
                <a:solidFill>
                  <a:srgbClr val="FFD579"/>
                </a:solidFill>
              </a:rPr>
              <a:t>Subjective Interpretation</a:t>
            </a:r>
          </a:p>
        </p:txBody>
      </p:sp>
      <p:sp>
        <p:nvSpPr>
          <p:cNvPr id="11" name="Rectangle 10">
            <a:extLst>
              <a:ext uri="{FF2B5EF4-FFF2-40B4-BE49-F238E27FC236}">
                <a16:creationId xmlns:a16="http://schemas.microsoft.com/office/drawing/2014/main" id="{FD32F3DE-772B-9AE8-E686-3D33F77081DA}"/>
              </a:ext>
            </a:extLst>
          </p:cNvPr>
          <p:cNvSpPr/>
          <p:nvPr/>
        </p:nvSpPr>
        <p:spPr>
          <a:xfrm>
            <a:off x="9144" y="257377"/>
            <a:ext cx="12182856" cy="2374835"/>
          </a:xfrm>
          <a:prstGeom prst="rect">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32525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sitting in a lecture hall&#10;&#10;Description automatically generated">
            <a:extLst>
              <a:ext uri="{FF2B5EF4-FFF2-40B4-BE49-F238E27FC236}">
                <a16:creationId xmlns:a16="http://schemas.microsoft.com/office/drawing/2014/main" id="{021F4051-10D9-12F5-DC51-C22993ECD964}"/>
              </a:ext>
            </a:extLst>
          </p:cNvPr>
          <p:cNvPicPr>
            <a:picLocks noChangeAspect="1"/>
          </p:cNvPicPr>
          <p:nvPr/>
        </p:nvPicPr>
        <p:blipFill rotWithShape="1">
          <a:blip r:embed="rId3">
            <a:alphaModFix amt="15000"/>
          </a:blip>
          <a:srcRect t="6061" b="12019"/>
          <a:stretch/>
        </p:blipFill>
        <p:spPr>
          <a:xfrm>
            <a:off x="0" y="190501"/>
            <a:ext cx="12191999" cy="6667500"/>
          </a:xfrm>
          <a:prstGeom prst="rect">
            <a:avLst/>
          </a:prstGeom>
        </p:spPr>
      </p:pic>
      <p:sp>
        <p:nvSpPr>
          <p:cNvPr id="9" name="Rounded Rectangle 8">
            <a:extLst>
              <a:ext uri="{FF2B5EF4-FFF2-40B4-BE49-F238E27FC236}">
                <a16:creationId xmlns:a16="http://schemas.microsoft.com/office/drawing/2014/main" id="{63728CDB-E751-4282-8AE7-9494103ACEAC}"/>
              </a:ext>
            </a:extLst>
          </p:cNvPr>
          <p:cNvSpPr/>
          <p:nvPr/>
        </p:nvSpPr>
        <p:spPr>
          <a:xfrm>
            <a:off x="2471424" y="842427"/>
            <a:ext cx="6965184" cy="1316736"/>
          </a:xfrm>
          <a:prstGeom prst="roundRect">
            <a:avLst/>
          </a:prstGeom>
          <a:solidFill>
            <a:schemeClr val="accent1">
              <a:lumMod val="20000"/>
              <a:lumOff val="80000"/>
              <a:alpha val="20000"/>
            </a:schemeClr>
          </a:solidFill>
          <a:ln>
            <a:solidFill>
              <a:srgbClr val="FFD5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U-Turn Arrow 74">
            <a:extLst>
              <a:ext uri="{FF2B5EF4-FFF2-40B4-BE49-F238E27FC236}">
                <a16:creationId xmlns:a16="http://schemas.microsoft.com/office/drawing/2014/main" id="{6A3A5B6B-61EB-DC20-1F8B-C346900DF9B7}"/>
              </a:ext>
            </a:extLst>
          </p:cNvPr>
          <p:cNvSpPr/>
          <p:nvPr/>
        </p:nvSpPr>
        <p:spPr>
          <a:xfrm>
            <a:off x="8363489" y="578097"/>
            <a:ext cx="2276305" cy="519950"/>
          </a:xfrm>
          <a:prstGeom prst="uturnArrow">
            <a:avLst>
              <a:gd name="adj1" fmla="val 4657"/>
              <a:gd name="adj2" fmla="val 16241"/>
              <a:gd name="adj3" fmla="val 31183"/>
              <a:gd name="adj4" fmla="val 19018"/>
              <a:gd name="adj5" fmla="val 100000"/>
            </a:avLst>
          </a:prstGeom>
          <a:solidFill>
            <a:srgbClr val="FFD579"/>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U-Turn Arrow 70">
            <a:extLst>
              <a:ext uri="{FF2B5EF4-FFF2-40B4-BE49-F238E27FC236}">
                <a16:creationId xmlns:a16="http://schemas.microsoft.com/office/drawing/2014/main" id="{ABED7B2C-8F97-FE08-1C48-F70842E51920}"/>
              </a:ext>
            </a:extLst>
          </p:cNvPr>
          <p:cNvSpPr/>
          <p:nvPr/>
        </p:nvSpPr>
        <p:spPr>
          <a:xfrm>
            <a:off x="6084944" y="580836"/>
            <a:ext cx="2382841" cy="519950"/>
          </a:xfrm>
          <a:prstGeom prst="uturnArrow">
            <a:avLst>
              <a:gd name="adj1" fmla="val 4657"/>
              <a:gd name="adj2" fmla="val 16241"/>
              <a:gd name="adj3" fmla="val 31183"/>
              <a:gd name="adj4" fmla="val 19018"/>
              <a:gd name="adj5" fmla="val 100000"/>
            </a:avLst>
          </a:prstGeom>
          <a:solidFill>
            <a:srgbClr val="FFD579"/>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TextBox 54">
            <a:extLst>
              <a:ext uri="{FF2B5EF4-FFF2-40B4-BE49-F238E27FC236}">
                <a16:creationId xmlns:a16="http://schemas.microsoft.com/office/drawing/2014/main" id="{90DEF564-2BFC-8E2E-4130-E5A2B449DB63}"/>
              </a:ext>
            </a:extLst>
          </p:cNvPr>
          <p:cNvSpPr txBox="1"/>
          <p:nvPr/>
        </p:nvSpPr>
        <p:spPr>
          <a:xfrm>
            <a:off x="3647121" y="263441"/>
            <a:ext cx="2448879" cy="369332"/>
          </a:xfrm>
          <a:prstGeom prst="rect">
            <a:avLst/>
          </a:prstGeom>
          <a:noFill/>
        </p:spPr>
        <p:txBody>
          <a:bodyPr wrap="square" rtlCol="0">
            <a:spAutoFit/>
          </a:bodyPr>
          <a:lstStyle/>
          <a:p>
            <a:pPr algn="ctr"/>
            <a:r>
              <a:rPr lang="en-US" dirty="0">
                <a:latin typeface="Helvetica Light" panose="020B0403020202020204" pitchFamily="34" charset="0"/>
              </a:rPr>
              <a:t>Foster</a:t>
            </a:r>
          </a:p>
        </p:txBody>
      </p:sp>
      <p:sp>
        <p:nvSpPr>
          <p:cNvPr id="20" name="TextBox 19">
            <a:extLst>
              <a:ext uri="{FF2B5EF4-FFF2-40B4-BE49-F238E27FC236}">
                <a16:creationId xmlns:a16="http://schemas.microsoft.com/office/drawing/2014/main" id="{1BEE70F7-CE0F-F7FB-C5C1-7437D3A8F485}"/>
              </a:ext>
            </a:extLst>
          </p:cNvPr>
          <p:cNvSpPr txBox="1"/>
          <p:nvPr/>
        </p:nvSpPr>
        <p:spPr>
          <a:xfrm>
            <a:off x="7359471" y="1058174"/>
            <a:ext cx="2011680" cy="892552"/>
          </a:xfrm>
          <a:prstGeom prst="rect">
            <a:avLst/>
          </a:prstGeom>
          <a:noFill/>
        </p:spPr>
        <p:txBody>
          <a:bodyPr wrap="square" rtlCol="0">
            <a:spAutoFit/>
          </a:bodyPr>
          <a:lstStyle/>
          <a:p>
            <a:pPr algn="ctr"/>
            <a:r>
              <a:rPr lang="en-US" sz="2600" dirty="0">
                <a:latin typeface="Helvetica Light" panose="020B0403020202020204" pitchFamily="34" charset="0"/>
              </a:rPr>
              <a:t>Meaning &amp;</a:t>
            </a:r>
            <a:br>
              <a:rPr lang="en-US" sz="2600" dirty="0">
                <a:latin typeface="Helvetica Light" panose="020B0403020202020204" pitchFamily="34" charset="0"/>
              </a:rPr>
            </a:br>
            <a:r>
              <a:rPr lang="en-US" sz="2600" dirty="0">
                <a:latin typeface="Helvetica Light" panose="020B0403020202020204" pitchFamily="34" charset="0"/>
              </a:rPr>
              <a:t>Memory</a:t>
            </a:r>
          </a:p>
        </p:txBody>
      </p:sp>
      <p:sp>
        <p:nvSpPr>
          <p:cNvPr id="21" name="TextBox 20">
            <a:extLst>
              <a:ext uri="{FF2B5EF4-FFF2-40B4-BE49-F238E27FC236}">
                <a16:creationId xmlns:a16="http://schemas.microsoft.com/office/drawing/2014/main" id="{A0D85489-55F2-F246-B8FC-7EC84E730A48}"/>
              </a:ext>
            </a:extLst>
          </p:cNvPr>
          <p:cNvSpPr txBox="1"/>
          <p:nvPr/>
        </p:nvSpPr>
        <p:spPr>
          <a:xfrm>
            <a:off x="459744" y="1058174"/>
            <a:ext cx="2011680" cy="892552"/>
          </a:xfrm>
          <a:prstGeom prst="rect">
            <a:avLst/>
          </a:prstGeom>
          <a:noFill/>
        </p:spPr>
        <p:txBody>
          <a:bodyPr wrap="square" rtlCol="0">
            <a:spAutoFit/>
          </a:bodyPr>
          <a:lstStyle/>
          <a:p>
            <a:pPr algn="ctr"/>
            <a:r>
              <a:rPr lang="en-US" sz="2600" dirty="0">
                <a:latin typeface="Helvetica Light" panose="020B0403020202020204" pitchFamily="34" charset="0"/>
              </a:rPr>
              <a:t>Learning</a:t>
            </a:r>
          </a:p>
          <a:p>
            <a:pPr algn="ctr"/>
            <a:r>
              <a:rPr lang="en-US" sz="2600" dirty="0">
                <a:latin typeface="Helvetica Light" panose="020B0403020202020204" pitchFamily="34" charset="0"/>
              </a:rPr>
              <a:t>Outcomes</a:t>
            </a:r>
          </a:p>
        </p:txBody>
      </p:sp>
      <p:sp>
        <p:nvSpPr>
          <p:cNvPr id="22" name="TextBox 21">
            <a:extLst>
              <a:ext uri="{FF2B5EF4-FFF2-40B4-BE49-F238E27FC236}">
                <a16:creationId xmlns:a16="http://schemas.microsoft.com/office/drawing/2014/main" id="{7AB856C9-511A-AFE3-D981-E290DB46565E}"/>
              </a:ext>
            </a:extLst>
          </p:cNvPr>
          <p:cNvSpPr txBox="1"/>
          <p:nvPr/>
        </p:nvSpPr>
        <p:spPr>
          <a:xfrm>
            <a:off x="2647356" y="1058174"/>
            <a:ext cx="2011680" cy="892552"/>
          </a:xfrm>
          <a:prstGeom prst="rect">
            <a:avLst/>
          </a:prstGeom>
          <a:noFill/>
        </p:spPr>
        <p:txBody>
          <a:bodyPr wrap="square" lIns="0" rIns="0" rtlCol="0">
            <a:spAutoFit/>
          </a:bodyPr>
          <a:lstStyle/>
          <a:p>
            <a:pPr algn="ctr"/>
            <a:r>
              <a:rPr lang="en-US" sz="2600" dirty="0">
                <a:latin typeface="Helvetica Light" panose="020B0403020202020204" pitchFamily="34" charset="0"/>
              </a:rPr>
              <a:t>Instructional</a:t>
            </a:r>
          </a:p>
          <a:p>
            <a:pPr algn="ctr"/>
            <a:r>
              <a:rPr lang="en-US" sz="2600" dirty="0">
                <a:latin typeface="Helvetica Light" panose="020B0403020202020204" pitchFamily="34" charset="0"/>
              </a:rPr>
              <a:t>Strategies</a:t>
            </a:r>
          </a:p>
        </p:txBody>
      </p:sp>
      <p:sp>
        <p:nvSpPr>
          <p:cNvPr id="23" name="TextBox 22">
            <a:extLst>
              <a:ext uri="{FF2B5EF4-FFF2-40B4-BE49-F238E27FC236}">
                <a16:creationId xmlns:a16="http://schemas.microsoft.com/office/drawing/2014/main" id="{4C0E35A3-EE6B-8C92-8050-526C8CBAADE6}"/>
              </a:ext>
            </a:extLst>
          </p:cNvPr>
          <p:cNvSpPr txBox="1"/>
          <p:nvPr/>
        </p:nvSpPr>
        <p:spPr>
          <a:xfrm>
            <a:off x="5046728" y="1058174"/>
            <a:ext cx="2103120" cy="984885"/>
          </a:xfrm>
          <a:prstGeom prst="rect">
            <a:avLst/>
          </a:prstGeom>
          <a:noFill/>
        </p:spPr>
        <p:txBody>
          <a:bodyPr wrap="square" lIns="0" rIns="0" rtlCol="0">
            <a:spAutoFit/>
          </a:bodyPr>
          <a:lstStyle/>
          <a:p>
            <a:pPr algn="ctr"/>
            <a:r>
              <a:rPr lang="en-US" sz="3200" dirty="0">
                <a:solidFill>
                  <a:srgbClr val="FFD579"/>
                </a:solidFill>
                <a:latin typeface="Helvetica Light" panose="020B0403020202020204" pitchFamily="34" charset="0"/>
                <a:ea typeface="Roboto Thin" panose="02000000000000000000" pitchFamily="2" charset="0"/>
                <a:cs typeface="Roboto Thin" panose="02000000000000000000" pitchFamily="2" charset="0"/>
              </a:rPr>
              <a:t>Processing</a:t>
            </a:r>
          </a:p>
          <a:p>
            <a:pPr algn="ctr"/>
            <a:endParaRPr lang="en-US" sz="2600" dirty="0">
              <a:latin typeface="Helvetica Light" panose="020B0403020202020204" pitchFamily="34" charset="0"/>
            </a:endParaRPr>
          </a:p>
        </p:txBody>
      </p:sp>
      <p:sp>
        <p:nvSpPr>
          <p:cNvPr id="24" name="TextBox 23">
            <a:extLst>
              <a:ext uri="{FF2B5EF4-FFF2-40B4-BE49-F238E27FC236}">
                <a16:creationId xmlns:a16="http://schemas.microsoft.com/office/drawing/2014/main" id="{93943CB2-7884-8C8B-3CD9-F160792860A2}"/>
              </a:ext>
            </a:extLst>
          </p:cNvPr>
          <p:cNvSpPr txBox="1"/>
          <p:nvPr/>
        </p:nvSpPr>
        <p:spPr>
          <a:xfrm>
            <a:off x="9556715" y="1058174"/>
            <a:ext cx="2011680" cy="892552"/>
          </a:xfrm>
          <a:prstGeom prst="rect">
            <a:avLst/>
          </a:prstGeom>
          <a:noFill/>
        </p:spPr>
        <p:txBody>
          <a:bodyPr wrap="square" lIns="0" rIns="0" rtlCol="0">
            <a:spAutoFit/>
          </a:bodyPr>
          <a:lstStyle/>
          <a:p>
            <a:pPr algn="ctr"/>
            <a:r>
              <a:rPr lang="en-US" sz="2600" dirty="0">
                <a:latin typeface="Helvetica Light" panose="020B0403020202020204" pitchFamily="34" charset="0"/>
              </a:rPr>
              <a:t>Learning &amp;</a:t>
            </a:r>
          </a:p>
          <a:p>
            <a:pPr algn="ctr"/>
            <a:r>
              <a:rPr lang="en-US" sz="2600" dirty="0">
                <a:latin typeface="Helvetica Light" panose="020B0403020202020204" pitchFamily="34" charset="0"/>
              </a:rPr>
              <a:t>Performance</a:t>
            </a:r>
          </a:p>
        </p:txBody>
      </p:sp>
      <p:sp>
        <p:nvSpPr>
          <p:cNvPr id="56" name="TextBox 55">
            <a:extLst>
              <a:ext uri="{FF2B5EF4-FFF2-40B4-BE49-F238E27FC236}">
                <a16:creationId xmlns:a16="http://schemas.microsoft.com/office/drawing/2014/main" id="{77AF754F-7BBF-D70F-D543-201A97C63C4A}"/>
              </a:ext>
            </a:extLst>
          </p:cNvPr>
          <p:cNvSpPr txBox="1"/>
          <p:nvPr/>
        </p:nvSpPr>
        <p:spPr>
          <a:xfrm>
            <a:off x="1490373" y="258015"/>
            <a:ext cx="2205732" cy="369332"/>
          </a:xfrm>
          <a:prstGeom prst="rect">
            <a:avLst/>
          </a:prstGeom>
          <a:noFill/>
        </p:spPr>
        <p:txBody>
          <a:bodyPr wrap="square" rtlCol="0">
            <a:spAutoFit/>
          </a:bodyPr>
          <a:lstStyle/>
          <a:p>
            <a:pPr algn="ctr"/>
            <a:r>
              <a:rPr lang="en-US" dirty="0">
                <a:latin typeface="Helvetica Light" panose="020B0403020202020204" pitchFamily="34" charset="0"/>
              </a:rPr>
              <a:t>Inform</a:t>
            </a:r>
          </a:p>
        </p:txBody>
      </p:sp>
      <p:sp>
        <p:nvSpPr>
          <p:cNvPr id="70" name="U-Turn Arrow 69">
            <a:extLst>
              <a:ext uri="{FF2B5EF4-FFF2-40B4-BE49-F238E27FC236}">
                <a16:creationId xmlns:a16="http://schemas.microsoft.com/office/drawing/2014/main" id="{8607CE7E-EEE9-4134-D9CE-FCFE4A0FB252}"/>
              </a:ext>
            </a:extLst>
          </p:cNvPr>
          <p:cNvSpPr/>
          <p:nvPr/>
        </p:nvSpPr>
        <p:spPr>
          <a:xfrm>
            <a:off x="3630365" y="575542"/>
            <a:ext cx="2549053" cy="519950"/>
          </a:xfrm>
          <a:prstGeom prst="uturnArrow">
            <a:avLst>
              <a:gd name="adj1" fmla="val 4657"/>
              <a:gd name="adj2" fmla="val 16241"/>
              <a:gd name="adj3" fmla="val 31183"/>
              <a:gd name="adj4" fmla="val 19018"/>
              <a:gd name="adj5" fmla="val 100000"/>
            </a:avLst>
          </a:prstGeom>
          <a:solidFill>
            <a:srgbClr val="FFD579"/>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U-Turn Arrow 68">
            <a:extLst>
              <a:ext uri="{FF2B5EF4-FFF2-40B4-BE49-F238E27FC236}">
                <a16:creationId xmlns:a16="http://schemas.microsoft.com/office/drawing/2014/main" id="{5672139C-7A6E-CB2A-3554-F0554A842D2D}"/>
              </a:ext>
            </a:extLst>
          </p:cNvPr>
          <p:cNvSpPr/>
          <p:nvPr/>
        </p:nvSpPr>
        <p:spPr>
          <a:xfrm>
            <a:off x="1457253" y="586393"/>
            <a:ext cx="2266964" cy="519950"/>
          </a:xfrm>
          <a:prstGeom prst="uturnArrow">
            <a:avLst>
              <a:gd name="adj1" fmla="val 4657"/>
              <a:gd name="adj2" fmla="val 16241"/>
              <a:gd name="adj3" fmla="val 31183"/>
              <a:gd name="adj4" fmla="val 19018"/>
              <a:gd name="adj5" fmla="val 100000"/>
            </a:avLst>
          </a:prstGeom>
          <a:solidFill>
            <a:srgbClr val="FFD579"/>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TextBox 73">
            <a:extLst>
              <a:ext uri="{FF2B5EF4-FFF2-40B4-BE49-F238E27FC236}">
                <a16:creationId xmlns:a16="http://schemas.microsoft.com/office/drawing/2014/main" id="{5BE44EE2-2986-D7D4-D122-5FE4FD0D29DF}"/>
              </a:ext>
            </a:extLst>
          </p:cNvPr>
          <p:cNvSpPr txBox="1"/>
          <p:nvPr/>
        </p:nvSpPr>
        <p:spPr>
          <a:xfrm>
            <a:off x="6112755" y="252590"/>
            <a:ext cx="2251597" cy="369332"/>
          </a:xfrm>
          <a:prstGeom prst="rect">
            <a:avLst/>
          </a:prstGeom>
          <a:noFill/>
        </p:spPr>
        <p:txBody>
          <a:bodyPr wrap="square" rtlCol="0">
            <a:spAutoFit/>
          </a:bodyPr>
          <a:lstStyle/>
          <a:p>
            <a:pPr algn="ctr"/>
            <a:r>
              <a:rPr lang="en-US" dirty="0">
                <a:latin typeface="Helvetica Light" panose="020B0403020202020204" pitchFamily="34" charset="0"/>
              </a:rPr>
              <a:t>Foster</a:t>
            </a:r>
          </a:p>
        </p:txBody>
      </p:sp>
      <p:sp>
        <p:nvSpPr>
          <p:cNvPr id="76" name="TextBox 75">
            <a:extLst>
              <a:ext uri="{FF2B5EF4-FFF2-40B4-BE49-F238E27FC236}">
                <a16:creationId xmlns:a16="http://schemas.microsoft.com/office/drawing/2014/main" id="{20D6A2BC-4A88-2659-0803-9165883DB05B}"/>
              </a:ext>
            </a:extLst>
          </p:cNvPr>
          <p:cNvSpPr txBox="1"/>
          <p:nvPr/>
        </p:nvSpPr>
        <p:spPr>
          <a:xfrm>
            <a:off x="8381107" y="259227"/>
            <a:ext cx="2167314" cy="369332"/>
          </a:xfrm>
          <a:prstGeom prst="rect">
            <a:avLst/>
          </a:prstGeom>
          <a:noFill/>
        </p:spPr>
        <p:txBody>
          <a:bodyPr wrap="square" rtlCol="0">
            <a:spAutoFit/>
          </a:bodyPr>
          <a:lstStyle/>
          <a:p>
            <a:pPr algn="ctr"/>
            <a:r>
              <a:rPr lang="en-US" dirty="0">
                <a:latin typeface="Helvetica Light" panose="020B0403020202020204" pitchFamily="34" charset="0"/>
              </a:rPr>
              <a:t>Foster</a:t>
            </a:r>
          </a:p>
        </p:txBody>
      </p:sp>
      <p:sp>
        <p:nvSpPr>
          <p:cNvPr id="5" name="Content Placeholder 3">
            <a:extLst>
              <a:ext uri="{FF2B5EF4-FFF2-40B4-BE49-F238E27FC236}">
                <a16:creationId xmlns:a16="http://schemas.microsoft.com/office/drawing/2014/main" id="{68F502A8-90BD-E0FD-C2A3-459F69D1FABB}"/>
              </a:ext>
            </a:extLst>
          </p:cNvPr>
          <p:cNvSpPr>
            <a:spLocks noGrp="1"/>
          </p:cNvSpPr>
          <p:nvPr>
            <p:ph idx="1"/>
          </p:nvPr>
        </p:nvSpPr>
        <p:spPr>
          <a:xfrm>
            <a:off x="0" y="2927424"/>
            <a:ext cx="12191999" cy="702461"/>
          </a:xfrm>
          <a:noFill/>
        </p:spPr>
        <p:txBody>
          <a:bodyPr>
            <a:normAutofit/>
          </a:bodyPr>
          <a:lstStyle/>
          <a:p>
            <a:pPr marL="0" indent="0" algn="ctr">
              <a:lnSpc>
                <a:spcPct val="100000"/>
              </a:lnSpc>
              <a:spcBef>
                <a:spcPts val="0"/>
              </a:spcBef>
              <a:spcAft>
                <a:spcPts val="1200"/>
              </a:spcAft>
              <a:buNone/>
            </a:pPr>
            <a:r>
              <a:rPr lang="en-US" dirty="0">
                <a:solidFill>
                  <a:srgbClr val="FFD579"/>
                </a:solidFill>
              </a:rPr>
              <a:t>Processing that Fosters Meaning Making</a:t>
            </a:r>
          </a:p>
        </p:txBody>
      </p:sp>
      <p:sp>
        <p:nvSpPr>
          <p:cNvPr id="11" name="Rectangle 10">
            <a:extLst>
              <a:ext uri="{FF2B5EF4-FFF2-40B4-BE49-F238E27FC236}">
                <a16:creationId xmlns:a16="http://schemas.microsoft.com/office/drawing/2014/main" id="{FD32F3DE-772B-9AE8-E686-3D33F77081DA}"/>
              </a:ext>
            </a:extLst>
          </p:cNvPr>
          <p:cNvSpPr/>
          <p:nvPr/>
        </p:nvSpPr>
        <p:spPr>
          <a:xfrm>
            <a:off x="9144" y="257377"/>
            <a:ext cx="12182856" cy="2374835"/>
          </a:xfrm>
          <a:prstGeom prst="rect">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B5170528-47D3-711F-DEC5-29FF2CA6A1E5}"/>
              </a:ext>
            </a:extLst>
          </p:cNvPr>
          <p:cNvSpPr txBox="1"/>
          <p:nvPr/>
        </p:nvSpPr>
        <p:spPr>
          <a:xfrm>
            <a:off x="478991" y="4170633"/>
            <a:ext cx="2749118" cy="2062103"/>
          </a:xfrm>
          <a:prstGeom prst="rect">
            <a:avLst/>
          </a:prstGeom>
          <a:noFill/>
        </p:spPr>
        <p:txBody>
          <a:bodyPr wrap="square" rtlCol="0">
            <a:spAutoFit/>
          </a:bodyPr>
          <a:lstStyle/>
          <a:p>
            <a:pPr algn="ctr"/>
            <a:r>
              <a:rPr lang="en-US" sz="3200" dirty="0">
                <a:latin typeface="Helvetica Light" panose="020B0403020202020204" pitchFamily="34" charset="0"/>
              </a:rPr>
              <a:t>Attention</a:t>
            </a:r>
          </a:p>
          <a:p>
            <a:pPr algn="ctr"/>
            <a:r>
              <a:rPr lang="en-US" sz="3200" dirty="0">
                <a:latin typeface="Helvetica Light" panose="020B0403020202020204" pitchFamily="34" charset="0"/>
              </a:rPr>
              <a:t>Recognition</a:t>
            </a:r>
          </a:p>
          <a:p>
            <a:pPr algn="ctr"/>
            <a:r>
              <a:rPr lang="en-US" sz="3200" dirty="0">
                <a:latin typeface="Helvetica Light" panose="020B0403020202020204" pitchFamily="34" charset="0"/>
              </a:rPr>
              <a:t>Activation</a:t>
            </a:r>
          </a:p>
          <a:p>
            <a:pPr algn="ctr"/>
            <a:r>
              <a:rPr lang="en-US" sz="3200" dirty="0">
                <a:latin typeface="Helvetica Light" panose="020B0403020202020204" pitchFamily="34" charset="0"/>
              </a:rPr>
              <a:t>Emotions</a:t>
            </a:r>
          </a:p>
        </p:txBody>
      </p:sp>
      <p:sp>
        <p:nvSpPr>
          <p:cNvPr id="4" name="TextBox 3">
            <a:extLst>
              <a:ext uri="{FF2B5EF4-FFF2-40B4-BE49-F238E27FC236}">
                <a16:creationId xmlns:a16="http://schemas.microsoft.com/office/drawing/2014/main" id="{ADC7C7BA-BB68-4A4E-1112-437392610D47}"/>
              </a:ext>
            </a:extLst>
          </p:cNvPr>
          <p:cNvSpPr txBox="1"/>
          <p:nvPr/>
        </p:nvSpPr>
        <p:spPr>
          <a:xfrm>
            <a:off x="4354689" y="4170633"/>
            <a:ext cx="3462702" cy="2062103"/>
          </a:xfrm>
          <a:prstGeom prst="rect">
            <a:avLst/>
          </a:prstGeom>
          <a:noFill/>
        </p:spPr>
        <p:txBody>
          <a:bodyPr wrap="square" rtlCol="0">
            <a:spAutoFit/>
          </a:bodyPr>
          <a:lstStyle/>
          <a:p>
            <a:pPr algn="ctr"/>
            <a:r>
              <a:rPr lang="en-US" sz="3200" dirty="0">
                <a:latin typeface="Helvetica Light" panose="020B0403020202020204" pitchFamily="34" charset="0"/>
              </a:rPr>
              <a:t>Organization</a:t>
            </a:r>
          </a:p>
          <a:p>
            <a:pPr algn="ctr"/>
            <a:r>
              <a:rPr lang="en-US" sz="3200" dirty="0">
                <a:latin typeface="Helvetica Light" panose="020B0403020202020204" pitchFamily="34" charset="0"/>
              </a:rPr>
              <a:t>Contextualization</a:t>
            </a:r>
          </a:p>
          <a:p>
            <a:pPr algn="ctr"/>
            <a:r>
              <a:rPr lang="en-US" sz="3200" dirty="0">
                <a:latin typeface="Helvetica Light" panose="020B0403020202020204" pitchFamily="34" charset="0"/>
              </a:rPr>
              <a:t>Socialization</a:t>
            </a:r>
          </a:p>
          <a:p>
            <a:pPr algn="ctr"/>
            <a:r>
              <a:rPr lang="en-US" sz="3200" dirty="0">
                <a:latin typeface="Helvetica Light" panose="020B0403020202020204" pitchFamily="34" charset="0"/>
              </a:rPr>
              <a:t>Application</a:t>
            </a:r>
          </a:p>
        </p:txBody>
      </p:sp>
      <p:sp>
        <p:nvSpPr>
          <p:cNvPr id="6" name="TextBox 5">
            <a:extLst>
              <a:ext uri="{FF2B5EF4-FFF2-40B4-BE49-F238E27FC236}">
                <a16:creationId xmlns:a16="http://schemas.microsoft.com/office/drawing/2014/main" id="{A0227D8C-AF7E-AD36-CAFB-CD699E54D2E9}"/>
              </a:ext>
            </a:extLst>
          </p:cNvPr>
          <p:cNvSpPr txBox="1"/>
          <p:nvPr/>
        </p:nvSpPr>
        <p:spPr>
          <a:xfrm>
            <a:off x="8943972" y="4170633"/>
            <a:ext cx="2749118" cy="2062103"/>
          </a:xfrm>
          <a:prstGeom prst="rect">
            <a:avLst/>
          </a:prstGeom>
          <a:noFill/>
        </p:spPr>
        <p:txBody>
          <a:bodyPr wrap="square" rtlCol="0">
            <a:spAutoFit/>
          </a:bodyPr>
          <a:lstStyle/>
          <a:p>
            <a:pPr algn="ctr"/>
            <a:r>
              <a:rPr lang="en-US" sz="3200" dirty="0">
                <a:latin typeface="Helvetica Light" panose="020B0403020202020204" pitchFamily="34" charset="0"/>
              </a:rPr>
              <a:t>Prediction</a:t>
            </a:r>
          </a:p>
          <a:p>
            <a:pPr algn="ctr"/>
            <a:r>
              <a:rPr lang="en-US" sz="3200" dirty="0">
                <a:latin typeface="Helvetica Light" panose="020B0403020202020204" pitchFamily="34" charset="0"/>
              </a:rPr>
              <a:t>Inferencing</a:t>
            </a:r>
          </a:p>
          <a:p>
            <a:pPr algn="ctr"/>
            <a:r>
              <a:rPr lang="en-US" sz="3200" dirty="0">
                <a:latin typeface="Helvetica Light" panose="020B0403020202020204" pitchFamily="34" charset="0"/>
              </a:rPr>
              <a:t>Reflection</a:t>
            </a:r>
          </a:p>
          <a:p>
            <a:pPr algn="ctr"/>
            <a:r>
              <a:rPr lang="en-US" sz="3200" dirty="0">
                <a:latin typeface="Helvetica Light" panose="020B0403020202020204" pitchFamily="34" charset="0"/>
              </a:rPr>
              <a:t>Abstraction</a:t>
            </a:r>
          </a:p>
        </p:txBody>
      </p:sp>
    </p:spTree>
    <p:extLst>
      <p:ext uri="{BB962C8B-B14F-4D97-AF65-F5344CB8AC3E}">
        <p14:creationId xmlns:p14="http://schemas.microsoft.com/office/powerpoint/2010/main" val="18646004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63728CDB-E751-4282-8AE7-9494103ACEAC}"/>
              </a:ext>
            </a:extLst>
          </p:cNvPr>
          <p:cNvSpPr/>
          <p:nvPr/>
        </p:nvSpPr>
        <p:spPr>
          <a:xfrm>
            <a:off x="2471424" y="-1361277"/>
            <a:ext cx="6965184" cy="1316736"/>
          </a:xfrm>
          <a:prstGeom prst="roundRect">
            <a:avLst/>
          </a:prstGeom>
          <a:solidFill>
            <a:schemeClr val="accent1">
              <a:lumMod val="20000"/>
              <a:lumOff val="80000"/>
              <a:alpha val="20000"/>
            </a:schemeClr>
          </a:solidFill>
          <a:ln>
            <a:solidFill>
              <a:srgbClr val="FFD5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U-Turn Arrow 74">
            <a:extLst>
              <a:ext uri="{FF2B5EF4-FFF2-40B4-BE49-F238E27FC236}">
                <a16:creationId xmlns:a16="http://schemas.microsoft.com/office/drawing/2014/main" id="{6A3A5B6B-61EB-DC20-1F8B-C346900DF9B7}"/>
              </a:ext>
            </a:extLst>
          </p:cNvPr>
          <p:cNvSpPr/>
          <p:nvPr/>
        </p:nvSpPr>
        <p:spPr>
          <a:xfrm>
            <a:off x="8363489" y="-1625607"/>
            <a:ext cx="2276305" cy="519950"/>
          </a:xfrm>
          <a:prstGeom prst="uturnArrow">
            <a:avLst>
              <a:gd name="adj1" fmla="val 4657"/>
              <a:gd name="adj2" fmla="val 16241"/>
              <a:gd name="adj3" fmla="val 31183"/>
              <a:gd name="adj4" fmla="val 19018"/>
              <a:gd name="adj5" fmla="val 100000"/>
            </a:avLst>
          </a:prstGeom>
          <a:solidFill>
            <a:srgbClr val="FFD579"/>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U-Turn Arrow 70">
            <a:extLst>
              <a:ext uri="{FF2B5EF4-FFF2-40B4-BE49-F238E27FC236}">
                <a16:creationId xmlns:a16="http://schemas.microsoft.com/office/drawing/2014/main" id="{ABED7B2C-8F97-FE08-1C48-F70842E51920}"/>
              </a:ext>
            </a:extLst>
          </p:cNvPr>
          <p:cNvSpPr/>
          <p:nvPr/>
        </p:nvSpPr>
        <p:spPr>
          <a:xfrm>
            <a:off x="6084944" y="-1622868"/>
            <a:ext cx="2382841" cy="519950"/>
          </a:xfrm>
          <a:prstGeom prst="uturnArrow">
            <a:avLst>
              <a:gd name="adj1" fmla="val 4657"/>
              <a:gd name="adj2" fmla="val 16241"/>
              <a:gd name="adj3" fmla="val 31183"/>
              <a:gd name="adj4" fmla="val 19018"/>
              <a:gd name="adj5" fmla="val 100000"/>
            </a:avLst>
          </a:prstGeom>
          <a:solidFill>
            <a:srgbClr val="FFD579"/>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TextBox 54">
            <a:extLst>
              <a:ext uri="{FF2B5EF4-FFF2-40B4-BE49-F238E27FC236}">
                <a16:creationId xmlns:a16="http://schemas.microsoft.com/office/drawing/2014/main" id="{90DEF564-2BFC-8E2E-4130-E5A2B449DB63}"/>
              </a:ext>
            </a:extLst>
          </p:cNvPr>
          <p:cNvSpPr txBox="1"/>
          <p:nvPr/>
        </p:nvSpPr>
        <p:spPr>
          <a:xfrm>
            <a:off x="3647121" y="-1940263"/>
            <a:ext cx="2448879" cy="369332"/>
          </a:xfrm>
          <a:prstGeom prst="rect">
            <a:avLst/>
          </a:prstGeom>
          <a:noFill/>
        </p:spPr>
        <p:txBody>
          <a:bodyPr wrap="square" rtlCol="0">
            <a:spAutoFit/>
          </a:bodyPr>
          <a:lstStyle/>
          <a:p>
            <a:pPr algn="ctr"/>
            <a:r>
              <a:rPr lang="en-US" dirty="0">
                <a:latin typeface="Helvetica Light" panose="020B0403020202020204" pitchFamily="34" charset="0"/>
              </a:rPr>
              <a:t>Foster</a:t>
            </a:r>
          </a:p>
        </p:txBody>
      </p:sp>
      <p:sp>
        <p:nvSpPr>
          <p:cNvPr id="20" name="TextBox 19">
            <a:extLst>
              <a:ext uri="{FF2B5EF4-FFF2-40B4-BE49-F238E27FC236}">
                <a16:creationId xmlns:a16="http://schemas.microsoft.com/office/drawing/2014/main" id="{1BEE70F7-CE0F-F7FB-C5C1-7437D3A8F485}"/>
              </a:ext>
            </a:extLst>
          </p:cNvPr>
          <p:cNvSpPr txBox="1"/>
          <p:nvPr/>
        </p:nvSpPr>
        <p:spPr>
          <a:xfrm>
            <a:off x="7359471" y="-1145530"/>
            <a:ext cx="2011680" cy="892552"/>
          </a:xfrm>
          <a:prstGeom prst="rect">
            <a:avLst/>
          </a:prstGeom>
          <a:noFill/>
        </p:spPr>
        <p:txBody>
          <a:bodyPr wrap="square" rtlCol="0">
            <a:spAutoFit/>
          </a:bodyPr>
          <a:lstStyle/>
          <a:p>
            <a:pPr algn="ctr"/>
            <a:r>
              <a:rPr lang="en-US" sz="2600" dirty="0">
                <a:latin typeface="Helvetica Light" panose="020B0403020202020204" pitchFamily="34" charset="0"/>
              </a:rPr>
              <a:t>Meaning &amp;</a:t>
            </a:r>
            <a:br>
              <a:rPr lang="en-US" sz="2600" dirty="0">
                <a:latin typeface="Helvetica Light" panose="020B0403020202020204" pitchFamily="34" charset="0"/>
              </a:rPr>
            </a:br>
            <a:r>
              <a:rPr lang="en-US" sz="2600" dirty="0">
                <a:latin typeface="Helvetica Light" panose="020B0403020202020204" pitchFamily="34" charset="0"/>
              </a:rPr>
              <a:t>Memory</a:t>
            </a:r>
          </a:p>
        </p:txBody>
      </p:sp>
      <p:sp>
        <p:nvSpPr>
          <p:cNvPr id="21" name="TextBox 20">
            <a:extLst>
              <a:ext uri="{FF2B5EF4-FFF2-40B4-BE49-F238E27FC236}">
                <a16:creationId xmlns:a16="http://schemas.microsoft.com/office/drawing/2014/main" id="{A0D85489-55F2-F246-B8FC-7EC84E730A48}"/>
              </a:ext>
            </a:extLst>
          </p:cNvPr>
          <p:cNvSpPr txBox="1"/>
          <p:nvPr/>
        </p:nvSpPr>
        <p:spPr>
          <a:xfrm>
            <a:off x="459744" y="-1145530"/>
            <a:ext cx="2011680" cy="892552"/>
          </a:xfrm>
          <a:prstGeom prst="rect">
            <a:avLst/>
          </a:prstGeom>
          <a:noFill/>
        </p:spPr>
        <p:txBody>
          <a:bodyPr wrap="square" rtlCol="0">
            <a:spAutoFit/>
          </a:bodyPr>
          <a:lstStyle/>
          <a:p>
            <a:pPr algn="ctr"/>
            <a:r>
              <a:rPr lang="en-US" sz="2600" dirty="0">
                <a:latin typeface="Helvetica Light" panose="020B0403020202020204" pitchFamily="34" charset="0"/>
              </a:rPr>
              <a:t>Learning</a:t>
            </a:r>
          </a:p>
          <a:p>
            <a:pPr algn="ctr"/>
            <a:r>
              <a:rPr lang="en-US" sz="2600" dirty="0">
                <a:latin typeface="Helvetica Light" panose="020B0403020202020204" pitchFamily="34" charset="0"/>
              </a:rPr>
              <a:t>Outcomes</a:t>
            </a:r>
          </a:p>
        </p:txBody>
      </p:sp>
      <p:sp>
        <p:nvSpPr>
          <p:cNvPr id="22" name="TextBox 21">
            <a:extLst>
              <a:ext uri="{FF2B5EF4-FFF2-40B4-BE49-F238E27FC236}">
                <a16:creationId xmlns:a16="http://schemas.microsoft.com/office/drawing/2014/main" id="{7AB856C9-511A-AFE3-D981-E290DB46565E}"/>
              </a:ext>
            </a:extLst>
          </p:cNvPr>
          <p:cNvSpPr txBox="1"/>
          <p:nvPr/>
        </p:nvSpPr>
        <p:spPr>
          <a:xfrm>
            <a:off x="2647356" y="-1145530"/>
            <a:ext cx="2011680" cy="892552"/>
          </a:xfrm>
          <a:prstGeom prst="rect">
            <a:avLst/>
          </a:prstGeom>
          <a:noFill/>
        </p:spPr>
        <p:txBody>
          <a:bodyPr wrap="square" lIns="0" rIns="0" rtlCol="0">
            <a:spAutoFit/>
          </a:bodyPr>
          <a:lstStyle/>
          <a:p>
            <a:pPr algn="ctr"/>
            <a:r>
              <a:rPr lang="en-US" sz="2600" dirty="0">
                <a:latin typeface="Helvetica Light" panose="020B0403020202020204" pitchFamily="34" charset="0"/>
              </a:rPr>
              <a:t>Instructional</a:t>
            </a:r>
          </a:p>
          <a:p>
            <a:pPr algn="ctr"/>
            <a:r>
              <a:rPr lang="en-US" sz="2600" dirty="0">
                <a:latin typeface="Helvetica Light" panose="020B0403020202020204" pitchFamily="34" charset="0"/>
              </a:rPr>
              <a:t>Strategies</a:t>
            </a:r>
          </a:p>
        </p:txBody>
      </p:sp>
      <p:sp>
        <p:nvSpPr>
          <p:cNvPr id="23" name="TextBox 22">
            <a:extLst>
              <a:ext uri="{FF2B5EF4-FFF2-40B4-BE49-F238E27FC236}">
                <a16:creationId xmlns:a16="http://schemas.microsoft.com/office/drawing/2014/main" id="{4C0E35A3-EE6B-8C92-8050-526C8CBAADE6}"/>
              </a:ext>
            </a:extLst>
          </p:cNvPr>
          <p:cNvSpPr txBox="1"/>
          <p:nvPr/>
        </p:nvSpPr>
        <p:spPr>
          <a:xfrm>
            <a:off x="5046728" y="-1145530"/>
            <a:ext cx="2103120" cy="984885"/>
          </a:xfrm>
          <a:prstGeom prst="rect">
            <a:avLst/>
          </a:prstGeom>
          <a:noFill/>
        </p:spPr>
        <p:txBody>
          <a:bodyPr wrap="square" lIns="0" rIns="0" rtlCol="0">
            <a:spAutoFit/>
          </a:bodyPr>
          <a:lstStyle/>
          <a:p>
            <a:pPr algn="ctr"/>
            <a:r>
              <a:rPr lang="en-US" sz="3200" dirty="0">
                <a:solidFill>
                  <a:srgbClr val="FFD579"/>
                </a:solidFill>
                <a:latin typeface="Helvetica Light" panose="020B0403020202020204" pitchFamily="34" charset="0"/>
                <a:ea typeface="Roboto Thin" panose="02000000000000000000" pitchFamily="2" charset="0"/>
                <a:cs typeface="Roboto Thin" panose="02000000000000000000" pitchFamily="2" charset="0"/>
              </a:rPr>
              <a:t>Processing</a:t>
            </a:r>
          </a:p>
          <a:p>
            <a:pPr algn="ctr"/>
            <a:endParaRPr lang="en-US" sz="2600" dirty="0">
              <a:latin typeface="Helvetica Light" panose="020B0403020202020204" pitchFamily="34" charset="0"/>
            </a:endParaRPr>
          </a:p>
        </p:txBody>
      </p:sp>
      <p:sp>
        <p:nvSpPr>
          <p:cNvPr id="24" name="TextBox 23">
            <a:extLst>
              <a:ext uri="{FF2B5EF4-FFF2-40B4-BE49-F238E27FC236}">
                <a16:creationId xmlns:a16="http://schemas.microsoft.com/office/drawing/2014/main" id="{93943CB2-7884-8C8B-3CD9-F160792860A2}"/>
              </a:ext>
            </a:extLst>
          </p:cNvPr>
          <p:cNvSpPr txBox="1"/>
          <p:nvPr/>
        </p:nvSpPr>
        <p:spPr>
          <a:xfrm>
            <a:off x="9556715" y="-1145530"/>
            <a:ext cx="2011680" cy="892552"/>
          </a:xfrm>
          <a:prstGeom prst="rect">
            <a:avLst/>
          </a:prstGeom>
          <a:noFill/>
        </p:spPr>
        <p:txBody>
          <a:bodyPr wrap="square" lIns="0" rIns="0" rtlCol="0">
            <a:spAutoFit/>
          </a:bodyPr>
          <a:lstStyle/>
          <a:p>
            <a:pPr algn="ctr"/>
            <a:r>
              <a:rPr lang="en-US" sz="2600" dirty="0">
                <a:latin typeface="Helvetica Light" panose="020B0403020202020204" pitchFamily="34" charset="0"/>
              </a:rPr>
              <a:t>Learning &amp;</a:t>
            </a:r>
          </a:p>
          <a:p>
            <a:pPr algn="ctr"/>
            <a:r>
              <a:rPr lang="en-US" sz="2600" dirty="0">
                <a:latin typeface="Helvetica Light" panose="020B0403020202020204" pitchFamily="34" charset="0"/>
              </a:rPr>
              <a:t>Performance</a:t>
            </a:r>
          </a:p>
        </p:txBody>
      </p:sp>
      <p:sp>
        <p:nvSpPr>
          <p:cNvPr id="56" name="TextBox 55">
            <a:extLst>
              <a:ext uri="{FF2B5EF4-FFF2-40B4-BE49-F238E27FC236}">
                <a16:creationId xmlns:a16="http://schemas.microsoft.com/office/drawing/2014/main" id="{77AF754F-7BBF-D70F-D543-201A97C63C4A}"/>
              </a:ext>
            </a:extLst>
          </p:cNvPr>
          <p:cNvSpPr txBox="1"/>
          <p:nvPr/>
        </p:nvSpPr>
        <p:spPr>
          <a:xfrm>
            <a:off x="1490373" y="-1945689"/>
            <a:ext cx="2205732" cy="369332"/>
          </a:xfrm>
          <a:prstGeom prst="rect">
            <a:avLst/>
          </a:prstGeom>
          <a:noFill/>
        </p:spPr>
        <p:txBody>
          <a:bodyPr wrap="square" rtlCol="0">
            <a:spAutoFit/>
          </a:bodyPr>
          <a:lstStyle/>
          <a:p>
            <a:pPr algn="ctr"/>
            <a:r>
              <a:rPr lang="en-US" dirty="0">
                <a:latin typeface="Helvetica Light" panose="020B0403020202020204" pitchFamily="34" charset="0"/>
              </a:rPr>
              <a:t>Inform</a:t>
            </a:r>
          </a:p>
        </p:txBody>
      </p:sp>
      <p:sp>
        <p:nvSpPr>
          <p:cNvPr id="70" name="U-Turn Arrow 69">
            <a:extLst>
              <a:ext uri="{FF2B5EF4-FFF2-40B4-BE49-F238E27FC236}">
                <a16:creationId xmlns:a16="http://schemas.microsoft.com/office/drawing/2014/main" id="{8607CE7E-EEE9-4134-D9CE-FCFE4A0FB252}"/>
              </a:ext>
            </a:extLst>
          </p:cNvPr>
          <p:cNvSpPr/>
          <p:nvPr/>
        </p:nvSpPr>
        <p:spPr>
          <a:xfrm>
            <a:off x="3630365" y="-1628162"/>
            <a:ext cx="2549053" cy="519950"/>
          </a:xfrm>
          <a:prstGeom prst="uturnArrow">
            <a:avLst>
              <a:gd name="adj1" fmla="val 4657"/>
              <a:gd name="adj2" fmla="val 16241"/>
              <a:gd name="adj3" fmla="val 31183"/>
              <a:gd name="adj4" fmla="val 19018"/>
              <a:gd name="adj5" fmla="val 100000"/>
            </a:avLst>
          </a:prstGeom>
          <a:solidFill>
            <a:srgbClr val="FFD579"/>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U-Turn Arrow 68">
            <a:extLst>
              <a:ext uri="{FF2B5EF4-FFF2-40B4-BE49-F238E27FC236}">
                <a16:creationId xmlns:a16="http://schemas.microsoft.com/office/drawing/2014/main" id="{5672139C-7A6E-CB2A-3554-F0554A842D2D}"/>
              </a:ext>
            </a:extLst>
          </p:cNvPr>
          <p:cNvSpPr/>
          <p:nvPr/>
        </p:nvSpPr>
        <p:spPr>
          <a:xfrm>
            <a:off x="1457253" y="-1617311"/>
            <a:ext cx="2266964" cy="519950"/>
          </a:xfrm>
          <a:prstGeom prst="uturnArrow">
            <a:avLst>
              <a:gd name="adj1" fmla="val 4657"/>
              <a:gd name="adj2" fmla="val 16241"/>
              <a:gd name="adj3" fmla="val 31183"/>
              <a:gd name="adj4" fmla="val 19018"/>
              <a:gd name="adj5" fmla="val 100000"/>
            </a:avLst>
          </a:prstGeom>
          <a:solidFill>
            <a:srgbClr val="FFD579"/>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TextBox 73">
            <a:extLst>
              <a:ext uri="{FF2B5EF4-FFF2-40B4-BE49-F238E27FC236}">
                <a16:creationId xmlns:a16="http://schemas.microsoft.com/office/drawing/2014/main" id="{5BE44EE2-2986-D7D4-D122-5FE4FD0D29DF}"/>
              </a:ext>
            </a:extLst>
          </p:cNvPr>
          <p:cNvSpPr txBox="1"/>
          <p:nvPr/>
        </p:nvSpPr>
        <p:spPr>
          <a:xfrm>
            <a:off x="6112755" y="-1951114"/>
            <a:ext cx="2251597" cy="369332"/>
          </a:xfrm>
          <a:prstGeom prst="rect">
            <a:avLst/>
          </a:prstGeom>
          <a:noFill/>
        </p:spPr>
        <p:txBody>
          <a:bodyPr wrap="square" rtlCol="0">
            <a:spAutoFit/>
          </a:bodyPr>
          <a:lstStyle/>
          <a:p>
            <a:pPr algn="ctr"/>
            <a:r>
              <a:rPr lang="en-US" dirty="0">
                <a:latin typeface="Helvetica Light" panose="020B0403020202020204" pitchFamily="34" charset="0"/>
              </a:rPr>
              <a:t>Foster</a:t>
            </a:r>
          </a:p>
        </p:txBody>
      </p:sp>
      <p:sp>
        <p:nvSpPr>
          <p:cNvPr id="76" name="TextBox 75">
            <a:extLst>
              <a:ext uri="{FF2B5EF4-FFF2-40B4-BE49-F238E27FC236}">
                <a16:creationId xmlns:a16="http://schemas.microsoft.com/office/drawing/2014/main" id="{20D6A2BC-4A88-2659-0803-9165883DB05B}"/>
              </a:ext>
            </a:extLst>
          </p:cNvPr>
          <p:cNvSpPr txBox="1"/>
          <p:nvPr/>
        </p:nvSpPr>
        <p:spPr>
          <a:xfrm>
            <a:off x="8381107" y="-1944477"/>
            <a:ext cx="2167314" cy="369332"/>
          </a:xfrm>
          <a:prstGeom prst="rect">
            <a:avLst/>
          </a:prstGeom>
          <a:noFill/>
        </p:spPr>
        <p:txBody>
          <a:bodyPr wrap="square" rtlCol="0">
            <a:spAutoFit/>
          </a:bodyPr>
          <a:lstStyle/>
          <a:p>
            <a:pPr algn="ctr"/>
            <a:r>
              <a:rPr lang="en-US" dirty="0">
                <a:latin typeface="Helvetica Light" panose="020B0403020202020204" pitchFamily="34" charset="0"/>
              </a:rPr>
              <a:t>Foster</a:t>
            </a:r>
          </a:p>
        </p:txBody>
      </p:sp>
      <p:cxnSp>
        <p:nvCxnSpPr>
          <p:cNvPr id="6" name="Straight Arrow Connector 5">
            <a:extLst>
              <a:ext uri="{FF2B5EF4-FFF2-40B4-BE49-F238E27FC236}">
                <a16:creationId xmlns:a16="http://schemas.microsoft.com/office/drawing/2014/main" id="{42B30636-22F4-18E2-727E-A4850D1C2899}"/>
              </a:ext>
            </a:extLst>
          </p:cNvPr>
          <p:cNvCxnSpPr>
            <a:cxnSpLocks/>
          </p:cNvCxnSpPr>
          <p:nvPr/>
        </p:nvCxnSpPr>
        <p:spPr>
          <a:xfrm flipV="1">
            <a:off x="6096000" y="3550072"/>
            <a:ext cx="0" cy="822960"/>
          </a:xfrm>
          <a:prstGeom prst="straightConnector1">
            <a:avLst/>
          </a:prstGeom>
          <a:ln w="25400">
            <a:solidFill>
              <a:srgbClr val="FFD579"/>
            </a:solidFill>
            <a:tailEnd type="triangle" w="lg" len="lg"/>
          </a:ln>
        </p:spPr>
        <p:style>
          <a:lnRef idx="2">
            <a:schemeClr val="accent1"/>
          </a:lnRef>
          <a:fillRef idx="0">
            <a:schemeClr val="accent1"/>
          </a:fillRef>
          <a:effectRef idx="1">
            <a:schemeClr val="accent1"/>
          </a:effectRef>
          <a:fontRef idx="minor">
            <a:schemeClr val="tx1"/>
          </a:fontRef>
        </p:style>
      </p:cxnSp>
      <p:sp>
        <p:nvSpPr>
          <p:cNvPr id="7" name="Freeform 6">
            <a:extLst>
              <a:ext uri="{FF2B5EF4-FFF2-40B4-BE49-F238E27FC236}">
                <a16:creationId xmlns:a16="http://schemas.microsoft.com/office/drawing/2014/main" id="{54D5A946-887A-E8FB-7D0A-3CC05BBEC16F}"/>
              </a:ext>
            </a:extLst>
          </p:cNvPr>
          <p:cNvSpPr/>
          <p:nvPr/>
        </p:nvSpPr>
        <p:spPr>
          <a:xfrm>
            <a:off x="7654606" y="2723535"/>
            <a:ext cx="642086" cy="2251588"/>
          </a:xfrm>
          <a:custGeom>
            <a:avLst/>
            <a:gdLst>
              <a:gd name="connsiteX0" fmla="*/ 106878 w 642086"/>
              <a:gd name="connsiteY0" fmla="*/ 0 h 1793174"/>
              <a:gd name="connsiteX1" fmla="*/ 641268 w 642086"/>
              <a:gd name="connsiteY1" fmla="*/ 890649 h 1793174"/>
              <a:gd name="connsiteX2" fmla="*/ 0 w 642086"/>
              <a:gd name="connsiteY2" fmla="*/ 1793174 h 1793174"/>
            </a:gdLst>
            <a:ahLst/>
            <a:cxnLst>
              <a:cxn ang="0">
                <a:pos x="connsiteX0" y="connsiteY0"/>
              </a:cxn>
              <a:cxn ang="0">
                <a:pos x="connsiteX1" y="connsiteY1"/>
              </a:cxn>
              <a:cxn ang="0">
                <a:pos x="connsiteX2" y="connsiteY2"/>
              </a:cxn>
            </a:cxnLst>
            <a:rect l="l" t="t" r="r" b="b"/>
            <a:pathLst>
              <a:path w="642086" h="1793174">
                <a:moveTo>
                  <a:pt x="106878" y="0"/>
                </a:moveTo>
                <a:cubicBezTo>
                  <a:pt x="382979" y="295893"/>
                  <a:pt x="659081" y="591787"/>
                  <a:pt x="641268" y="890649"/>
                </a:cubicBezTo>
                <a:cubicBezTo>
                  <a:pt x="623455" y="1189511"/>
                  <a:pt x="311727" y="1491342"/>
                  <a:pt x="0" y="1793174"/>
                </a:cubicBezTo>
              </a:path>
            </a:pathLst>
          </a:custGeom>
          <a:noFill/>
          <a:ln w="25400">
            <a:solidFill>
              <a:srgbClr val="FFD579"/>
            </a:solidFill>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03ED92E-C1CF-9D68-63D2-E7405A69E894}"/>
              </a:ext>
            </a:extLst>
          </p:cNvPr>
          <p:cNvSpPr/>
          <p:nvPr/>
        </p:nvSpPr>
        <p:spPr>
          <a:xfrm>
            <a:off x="9144" y="-2395726"/>
            <a:ext cx="12182856" cy="2374835"/>
          </a:xfrm>
          <a:prstGeom prst="rect">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20A958E-F810-D58A-9972-9102CE3C09A1}"/>
              </a:ext>
            </a:extLst>
          </p:cNvPr>
          <p:cNvSpPr txBox="1"/>
          <p:nvPr/>
        </p:nvSpPr>
        <p:spPr>
          <a:xfrm>
            <a:off x="0" y="192313"/>
            <a:ext cx="12192000" cy="1292662"/>
          </a:xfrm>
          <a:prstGeom prst="rect">
            <a:avLst/>
          </a:prstGeom>
          <a:solidFill>
            <a:schemeClr val="accent1">
              <a:lumMod val="20000"/>
              <a:lumOff val="80000"/>
              <a:alpha val="20000"/>
            </a:schemeClr>
          </a:solidFill>
        </p:spPr>
        <p:txBody>
          <a:bodyPr wrap="square" rtlCol="0">
            <a:spAutoFit/>
          </a:bodyPr>
          <a:lstStyle/>
          <a:p>
            <a:pPr algn="ctr"/>
            <a:r>
              <a:rPr lang="en-US" sz="2600" dirty="0">
                <a:latin typeface="Helvetica Light" panose="020B0403020202020204" pitchFamily="34" charset="0"/>
              </a:rPr>
              <a:t>Memory</a:t>
            </a:r>
          </a:p>
          <a:p>
            <a:pPr algn="ctr"/>
            <a:r>
              <a:rPr lang="en-US" sz="2600" dirty="0">
                <a:solidFill>
                  <a:schemeClr val="tx1">
                    <a:alpha val="50000"/>
                  </a:schemeClr>
                </a:solidFill>
                <a:latin typeface="Helvetica Light" panose="020B0403020202020204" pitchFamily="34" charset="0"/>
              </a:rPr>
              <a:t>Declarative &amp; Procedural</a:t>
            </a:r>
          </a:p>
          <a:p>
            <a:pPr algn="ctr"/>
            <a:r>
              <a:rPr lang="en-US" sz="2600" dirty="0">
                <a:solidFill>
                  <a:schemeClr val="tx1">
                    <a:alpha val="50000"/>
                  </a:schemeClr>
                </a:solidFill>
                <a:latin typeface="Helvetica Light" panose="020B0403020202020204" pitchFamily="34" charset="0"/>
              </a:rPr>
              <a:t>Knowledge</a:t>
            </a:r>
          </a:p>
        </p:txBody>
      </p:sp>
      <p:sp>
        <p:nvSpPr>
          <p:cNvPr id="13" name="Freeform 12">
            <a:extLst>
              <a:ext uri="{FF2B5EF4-FFF2-40B4-BE49-F238E27FC236}">
                <a16:creationId xmlns:a16="http://schemas.microsoft.com/office/drawing/2014/main" id="{7E24EE65-95A3-3E5C-5B5C-1ABF65F66A4D}"/>
              </a:ext>
            </a:extLst>
          </p:cNvPr>
          <p:cNvSpPr/>
          <p:nvPr/>
        </p:nvSpPr>
        <p:spPr>
          <a:xfrm flipH="1">
            <a:off x="3903587" y="2728450"/>
            <a:ext cx="642086" cy="2251588"/>
          </a:xfrm>
          <a:custGeom>
            <a:avLst/>
            <a:gdLst>
              <a:gd name="connsiteX0" fmla="*/ 106878 w 642086"/>
              <a:gd name="connsiteY0" fmla="*/ 0 h 1793174"/>
              <a:gd name="connsiteX1" fmla="*/ 641268 w 642086"/>
              <a:gd name="connsiteY1" fmla="*/ 890649 h 1793174"/>
              <a:gd name="connsiteX2" fmla="*/ 0 w 642086"/>
              <a:gd name="connsiteY2" fmla="*/ 1793174 h 1793174"/>
            </a:gdLst>
            <a:ahLst/>
            <a:cxnLst>
              <a:cxn ang="0">
                <a:pos x="connsiteX0" y="connsiteY0"/>
              </a:cxn>
              <a:cxn ang="0">
                <a:pos x="connsiteX1" y="connsiteY1"/>
              </a:cxn>
              <a:cxn ang="0">
                <a:pos x="connsiteX2" y="connsiteY2"/>
              </a:cxn>
            </a:cxnLst>
            <a:rect l="l" t="t" r="r" b="b"/>
            <a:pathLst>
              <a:path w="642086" h="1793174">
                <a:moveTo>
                  <a:pt x="106878" y="0"/>
                </a:moveTo>
                <a:cubicBezTo>
                  <a:pt x="382979" y="295893"/>
                  <a:pt x="659081" y="591787"/>
                  <a:pt x="641268" y="890649"/>
                </a:cubicBezTo>
                <a:cubicBezTo>
                  <a:pt x="623455" y="1189511"/>
                  <a:pt x="311727" y="1491342"/>
                  <a:pt x="0" y="1793174"/>
                </a:cubicBezTo>
              </a:path>
            </a:pathLst>
          </a:custGeom>
          <a:noFill/>
          <a:ln w="25400">
            <a:solidFill>
              <a:srgbClr val="FFD579"/>
            </a:solidFill>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0C388A5-670E-30C8-D955-CAF83EDA6A33}"/>
              </a:ext>
            </a:extLst>
          </p:cNvPr>
          <p:cNvSpPr txBox="1"/>
          <p:nvPr/>
        </p:nvSpPr>
        <p:spPr>
          <a:xfrm>
            <a:off x="4675476" y="2406997"/>
            <a:ext cx="2817878" cy="1077218"/>
          </a:xfrm>
          <a:prstGeom prst="rect">
            <a:avLst/>
          </a:prstGeom>
          <a:noFill/>
        </p:spPr>
        <p:txBody>
          <a:bodyPr wrap="square" rtlCol="0">
            <a:spAutoFit/>
          </a:bodyPr>
          <a:lstStyle/>
          <a:p>
            <a:pPr algn="ctr"/>
            <a:r>
              <a:rPr lang="en-US" sz="3200" dirty="0">
                <a:solidFill>
                  <a:schemeClr val="tx1">
                    <a:alpha val="50000"/>
                  </a:schemeClr>
                </a:solidFill>
                <a:latin typeface="Helvetica Light" panose="020B0403020202020204" pitchFamily="34" charset="0"/>
              </a:rPr>
              <a:t>Making</a:t>
            </a:r>
          </a:p>
          <a:p>
            <a:pPr algn="ctr"/>
            <a:r>
              <a:rPr lang="en-US" sz="3200" dirty="0">
                <a:solidFill>
                  <a:srgbClr val="FFD579"/>
                </a:solidFill>
                <a:latin typeface="Helvetica Light" panose="020B0403020202020204" pitchFamily="34" charset="0"/>
              </a:rPr>
              <a:t>Meaning</a:t>
            </a:r>
          </a:p>
        </p:txBody>
      </p:sp>
      <p:sp>
        <p:nvSpPr>
          <p:cNvPr id="2" name="TextBox 1">
            <a:extLst>
              <a:ext uri="{FF2B5EF4-FFF2-40B4-BE49-F238E27FC236}">
                <a16:creationId xmlns:a16="http://schemas.microsoft.com/office/drawing/2014/main" id="{49F15695-5B8E-C179-CBD4-309121E2D079}"/>
              </a:ext>
            </a:extLst>
          </p:cNvPr>
          <p:cNvSpPr txBox="1"/>
          <p:nvPr/>
        </p:nvSpPr>
        <p:spPr>
          <a:xfrm>
            <a:off x="4688680" y="4698838"/>
            <a:ext cx="2817878" cy="1077218"/>
          </a:xfrm>
          <a:prstGeom prst="rect">
            <a:avLst/>
          </a:prstGeom>
          <a:noFill/>
        </p:spPr>
        <p:txBody>
          <a:bodyPr wrap="square" rtlCol="0">
            <a:spAutoFit/>
          </a:bodyPr>
          <a:lstStyle/>
          <a:p>
            <a:pPr algn="ctr"/>
            <a:r>
              <a:rPr lang="en-US" sz="3200" dirty="0">
                <a:solidFill>
                  <a:schemeClr val="tx1">
                    <a:alpha val="50000"/>
                  </a:schemeClr>
                </a:solidFill>
                <a:latin typeface="Helvetica Light" panose="020B0403020202020204" pitchFamily="34" charset="0"/>
              </a:rPr>
              <a:t>Making</a:t>
            </a:r>
          </a:p>
          <a:p>
            <a:pPr algn="ctr"/>
            <a:r>
              <a:rPr lang="en-US" sz="3200" dirty="0">
                <a:solidFill>
                  <a:srgbClr val="FFD579"/>
                </a:solidFill>
                <a:latin typeface="Helvetica Light" panose="020B0403020202020204" pitchFamily="34" charset="0"/>
              </a:rPr>
              <a:t>Memory</a:t>
            </a:r>
          </a:p>
        </p:txBody>
      </p:sp>
      <p:sp>
        <p:nvSpPr>
          <p:cNvPr id="11" name="TextBox 10">
            <a:extLst>
              <a:ext uri="{FF2B5EF4-FFF2-40B4-BE49-F238E27FC236}">
                <a16:creationId xmlns:a16="http://schemas.microsoft.com/office/drawing/2014/main" id="{FD64F1E7-AFCE-570D-B9CB-2C0E23B33474}"/>
              </a:ext>
            </a:extLst>
          </p:cNvPr>
          <p:cNvSpPr txBox="1"/>
          <p:nvPr/>
        </p:nvSpPr>
        <p:spPr>
          <a:xfrm>
            <a:off x="3392632" y="2415346"/>
            <a:ext cx="5414272" cy="1569660"/>
          </a:xfrm>
          <a:prstGeom prst="rect">
            <a:avLst/>
          </a:prstGeom>
          <a:noFill/>
        </p:spPr>
        <p:txBody>
          <a:bodyPr wrap="square" rtlCol="0">
            <a:spAutoFit/>
          </a:bodyPr>
          <a:lstStyle/>
          <a:p>
            <a:pPr algn="ctr"/>
            <a:r>
              <a:rPr lang="en-US" sz="3200" dirty="0">
                <a:latin typeface="Helvetica Light" panose="020B0403020202020204" pitchFamily="34" charset="0"/>
              </a:rPr>
              <a:t>Learning Episode</a:t>
            </a:r>
          </a:p>
          <a:p>
            <a:pPr algn="ctr"/>
            <a:r>
              <a:rPr lang="en-US" sz="3200" dirty="0">
                <a:solidFill>
                  <a:schemeClr val="tx1">
                    <a:alpha val="50000"/>
                  </a:schemeClr>
                </a:solidFill>
                <a:latin typeface="Helvetica Light" panose="020B0403020202020204" pitchFamily="34" charset="0"/>
              </a:rPr>
              <a:t>Fragile &amp; Weak</a:t>
            </a:r>
            <a:r>
              <a:rPr lang="en-US" sz="3200" dirty="0">
                <a:solidFill>
                  <a:schemeClr val="bg1">
                    <a:alpha val="50000"/>
                  </a:schemeClr>
                </a:solidFill>
                <a:latin typeface="Helvetica Light" panose="020B0403020202020204" pitchFamily="34" charset="0"/>
              </a:rPr>
              <a:t>..</a:t>
            </a:r>
          </a:p>
          <a:p>
            <a:pPr algn="ctr"/>
            <a:endParaRPr lang="en-US" sz="3200" dirty="0">
              <a:solidFill>
                <a:schemeClr val="tx1">
                  <a:alpha val="50000"/>
                </a:schemeClr>
              </a:solidFill>
              <a:latin typeface="Helvetica Light" panose="020B0403020202020204" pitchFamily="34" charset="0"/>
            </a:endParaRPr>
          </a:p>
        </p:txBody>
      </p:sp>
      <p:sp>
        <p:nvSpPr>
          <p:cNvPr id="12" name="TextBox 11">
            <a:extLst>
              <a:ext uri="{FF2B5EF4-FFF2-40B4-BE49-F238E27FC236}">
                <a16:creationId xmlns:a16="http://schemas.microsoft.com/office/drawing/2014/main" id="{513730DF-7BCC-DE7C-68E7-64DFA09A86F4}"/>
              </a:ext>
            </a:extLst>
          </p:cNvPr>
          <p:cNvSpPr txBox="1"/>
          <p:nvPr/>
        </p:nvSpPr>
        <p:spPr>
          <a:xfrm>
            <a:off x="9144" y="4691484"/>
            <a:ext cx="12182853" cy="2062103"/>
          </a:xfrm>
          <a:prstGeom prst="rect">
            <a:avLst/>
          </a:prstGeom>
          <a:noFill/>
        </p:spPr>
        <p:txBody>
          <a:bodyPr wrap="square" rtlCol="0">
            <a:spAutoFit/>
          </a:bodyPr>
          <a:lstStyle/>
          <a:p>
            <a:pPr algn="ctr"/>
            <a:r>
              <a:rPr lang="en-US" sz="3200" dirty="0">
                <a:latin typeface="Helvetica Light" panose="020B0403020202020204" pitchFamily="34" charset="0"/>
              </a:rPr>
              <a:t>Consolidation</a:t>
            </a:r>
          </a:p>
          <a:p>
            <a:pPr algn="ctr"/>
            <a:r>
              <a:rPr lang="en-US" sz="3200" dirty="0">
                <a:solidFill>
                  <a:schemeClr val="tx1">
                    <a:alpha val="50000"/>
                  </a:schemeClr>
                </a:solidFill>
                <a:latin typeface="Helvetica Light" panose="020B0403020202020204" pitchFamily="34" charset="0"/>
              </a:rPr>
              <a:t>Synaptic &amp; Systems   </a:t>
            </a:r>
          </a:p>
          <a:p>
            <a:pPr algn="ctr"/>
            <a:r>
              <a:rPr lang="en-US" sz="3200" dirty="0">
                <a:solidFill>
                  <a:schemeClr val="tx1">
                    <a:alpha val="50000"/>
                  </a:schemeClr>
                </a:solidFill>
                <a:latin typeface="Helvetica Light" panose="020B0403020202020204" pitchFamily="34" charset="0"/>
              </a:rPr>
              <a:t>    Stabilization &amp; Strengthening</a:t>
            </a:r>
          </a:p>
          <a:p>
            <a:pPr algn="ctr"/>
            <a:r>
              <a:rPr lang="en-US" sz="3200" dirty="0">
                <a:solidFill>
                  <a:schemeClr val="tx1">
                    <a:alpha val="50000"/>
                  </a:schemeClr>
                </a:solidFill>
                <a:latin typeface="Helvetica Light" panose="020B0403020202020204" pitchFamily="34" charset="0"/>
              </a:rPr>
              <a:t>  Resting (offline) &amp; Sleeping (offline)  </a:t>
            </a:r>
          </a:p>
        </p:txBody>
      </p:sp>
    </p:spTree>
    <p:extLst>
      <p:ext uri="{BB962C8B-B14F-4D97-AF65-F5344CB8AC3E}">
        <p14:creationId xmlns:p14="http://schemas.microsoft.com/office/powerpoint/2010/main" val="29501774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2"/>
                                        </p:tgtEl>
                                      </p:cBhvr>
                                    </p:animEffect>
                                    <p:set>
                                      <p:cBhvr>
                                        <p:cTn id="16" dur="1" fill="hold">
                                          <p:stCondLst>
                                            <p:cond delay="499"/>
                                          </p:stCondLst>
                                        </p:cTn>
                                        <p:tgtEl>
                                          <p:spTgt spid="2"/>
                                        </p:tgtEl>
                                        <p:attrNameLst>
                                          <p:attrName>style.visibility</p:attrName>
                                        </p:attrNameLst>
                                      </p:cBhvr>
                                      <p:to>
                                        <p:strVal val="hidden"/>
                                      </p:to>
                                    </p:set>
                                  </p:childTnLst>
                                </p:cTn>
                              </p:par>
                            </p:childTnLst>
                          </p:cTn>
                        </p:par>
                        <p:par>
                          <p:cTn id="17" fill="hold">
                            <p:stCondLst>
                              <p:cond delay="500"/>
                            </p:stCondLst>
                            <p:childTnLst>
                              <p:par>
                                <p:cTn id="18" presetID="10" presetClass="entr" presetSubtype="0" fill="hold" grpId="1"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11" grpId="1"/>
      <p:bldP spid="12"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63728CDB-E751-4282-8AE7-9494103ACEAC}"/>
              </a:ext>
            </a:extLst>
          </p:cNvPr>
          <p:cNvSpPr/>
          <p:nvPr/>
        </p:nvSpPr>
        <p:spPr>
          <a:xfrm>
            <a:off x="2471424" y="-1361277"/>
            <a:ext cx="6965184" cy="1316736"/>
          </a:xfrm>
          <a:prstGeom prst="roundRect">
            <a:avLst/>
          </a:prstGeom>
          <a:solidFill>
            <a:schemeClr val="accent1">
              <a:lumMod val="20000"/>
              <a:lumOff val="80000"/>
              <a:alpha val="20000"/>
            </a:schemeClr>
          </a:solidFill>
          <a:ln>
            <a:solidFill>
              <a:srgbClr val="FFD5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U-Turn Arrow 74">
            <a:extLst>
              <a:ext uri="{FF2B5EF4-FFF2-40B4-BE49-F238E27FC236}">
                <a16:creationId xmlns:a16="http://schemas.microsoft.com/office/drawing/2014/main" id="{6A3A5B6B-61EB-DC20-1F8B-C346900DF9B7}"/>
              </a:ext>
            </a:extLst>
          </p:cNvPr>
          <p:cNvSpPr/>
          <p:nvPr/>
        </p:nvSpPr>
        <p:spPr>
          <a:xfrm>
            <a:off x="8363489" y="-1625607"/>
            <a:ext cx="2276305" cy="519950"/>
          </a:xfrm>
          <a:prstGeom prst="uturnArrow">
            <a:avLst>
              <a:gd name="adj1" fmla="val 4657"/>
              <a:gd name="adj2" fmla="val 16241"/>
              <a:gd name="adj3" fmla="val 31183"/>
              <a:gd name="adj4" fmla="val 19018"/>
              <a:gd name="adj5" fmla="val 100000"/>
            </a:avLst>
          </a:prstGeom>
          <a:solidFill>
            <a:srgbClr val="FFD579"/>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U-Turn Arrow 70">
            <a:extLst>
              <a:ext uri="{FF2B5EF4-FFF2-40B4-BE49-F238E27FC236}">
                <a16:creationId xmlns:a16="http://schemas.microsoft.com/office/drawing/2014/main" id="{ABED7B2C-8F97-FE08-1C48-F70842E51920}"/>
              </a:ext>
            </a:extLst>
          </p:cNvPr>
          <p:cNvSpPr/>
          <p:nvPr/>
        </p:nvSpPr>
        <p:spPr>
          <a:xfrm>
            <a:off x="6084944" y="-1622868"/>
            <a:ext cx="2382841" cy="519950"/>
          </a:xfrm>
          <a:prstGeom prst="uturnArrow">
            <a:avLst>
              <a:gd name="adj1" fmla="val 4657"/>
              <a:gd name="adj2" fmla="val 16241"/>
              <a:gd name="adj3" fmla="val 31183"/>
              <a:gd name="adj4" fmla="val 19018"/>
              <a:gd name="adj5" fmla="val 100000"/>
            </a:avLst>
          </a:prstGeom>
          <a:solidFill>
            <a:srgbClr val="FFD579"/>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TextBox 54">
            <a:extLst>
              <a:ext uri="{FF2B5EF4-FFF2-40B4-BE49-F238E27FC236}">
                <a16:creationId xmlns:a16="http://schemas.microsoft.com/office/drawing/2014/main" id="{90DEF564-2BFC-8E2E-4130-E5A2B449DB63}"/>
              </a:ext>
            </a:extLst>
          </p:cNvPr>
          <p:cNvSpPr txBox="1"/>
          <p:nvPr/>
        </p:nvSpPr>
        <p:spPr>
          <a:xfrm>
            <a:off x="3647121" y="-1940263"/>
            <a:ext cx="2448879" cy="369332"/>
          </a:xfrm>
          <a:prstGeom prst="rect">
            <a:avLst/>
          </a:prstGeom>
          <a:noFill/>
        </p:spPr>
        <p:txBody>
          <a:bodyPr wrap="square" rtlCol="0">
            <a:spAutoFit/>
          </a:bodyPr>
          <a:lstStyle/>
          <a:p>
            <a:pPr algn="ctr"/>
            <a:r>
              <a:rPr lang="en-US" dirty="0">
                <a:latin typeface="Helvetica Light" panose="020B0403020202020204" pitchFamily="34" charset="0"/>
              </a:rPr>
              <a:t>Foster</a:t>
            </a:r>
          </a:p>
        </p:txBody>
      </p:sp>
      <p:sp>
        <p:nvSpPr>
          <p:cNvPr id="20" name="TextBox 19">
            <a:extLst>
              <a:ext uri="{FF2B5EF4-FFF2-40B4-BE49-F238E27FC236}">
                <a16:creationId xmlns:a16="http://schemas.microsoft.com/office/drawing/2014/main" id="{1BEE70F7-CE0F-F7FB-C5C1-7437D3A8F485}"/>
              </a:ext>
            </a:extLst>
          </p:cNvPr>
          <p:cNvSpPr txBox="1"/>
          <p:nvPr/>
        </p:nvSpPr>
        <p:spPr>
          <a:xfrm>
            <a:off x="7359471" y="-1145530"/>
            <a:ext cx="2011680" cy="892552"/>
          </a:xfrm>
          <a:prstGeom prst="rect">
            <a:avLst/>
          </a:prstGeom>
          <a:noFill/>
        </p:spPr>
        <p:txBody>
          <a:bodyPr wrap="square" rtlCol="0">
            <a:spAutoFit/>
          </a:bodyPr>
          <a:lstStyle/>
          <a:p>
            <a:pPr algn="ctr"/>
            <a:r>
              <a:rPr lang="en-US" sz="2600" dirty="0">
                <a:latin typeface="Helvetica Light" panose="020B0403020202020204" pitchFamily="34" charset="0"/>
              </a:rPr>
              <a:t>Meaning &amp;</a:t>
            </a:r>
            <a:br>
              <a:rPr lang="en-US" sz="2600" dirty="0">
                <a:latin typeface="Helvetica Light" panose="020B0403020202020204" pitchFamily="34" charset="0"/>
              </a:rPr>
            </a:br>
            <a:r>
              <a:rPr lang="en-US" sz="2600" dirty="0">
                <a:latin typeface="Helvetica Light" panose="020B0403020202020204" pitchFamily="34" charset="0"/>
              </a:rPr>
              <a:t>Memory</a:t>
            </a:r>
          </a:p>
        </p:txBody>
      </p:sp>
      <p:sp>
        <p:nvSpPr>
          <p:cNvPr id="21" name="TextBox 20">
            <a:extLst>
              <a:ext uri="{FF2B5EF4-FFF2-40B4-BE49-F238E27FC236}">
                <a16:creationId xmlns:a16="http://schemas.microsoft.com/office/drawing/2014/main" id="{A0D85489-55F2-F246-B8FC-7EC84E730A48}"/>
              </a:ext>
            </a:extLst>
          </p:cNvPr>
          <p:cNvSpPr txBox="1"/>
          <p:nvPr/>
        </p:nvSpPr>
        <p:spPr>
          <a:xfrm>
            <a:off x="459744" y="-1145530"/>
            <a:ext cx="2011680" cy="892552"/>
          </a:xfrm>
          <a:prstGeom prst="rect">
            <a:avLst/>
          </a:prstGeom>
          <a:noFill/>
        </p:spPr>
        <p:txBody>
          <a:bodyPr wrap="square" rtlCol="0">
            <a:spAutoFit/>
          </a:bodyPr>
          <a:lstStyle/>
          <a:p>
            <a:pPr algn="ctr"/>
            <a:r>
              <a:rPr lang="en-US" sz="2600" dirty="0">
                <a:latin typeface="Helvetica Light" panose="020B0403020202020204" pitchFamily="34" charset="0"/>
              </a:rPr>
              <a:t>Learning</a:t>
            </a:r>
          </a:p>
          <a:p>
            <a:pPr algn="ctr"/>
            <a:r>
              <a:rPr lang="en-US" sz="2600" dirty="0">
                <a:latin typeface="Helvetica Light" panose="020B0403020202020204" pitchFamily="34" charset="0"/>
              </a:rPr>
              <a:t>Outcomes</a:t>
            </a:r>
          </a:p>
        </p:txBody>
      </p:sp>
      <p:sp>
        <p:nvSpPr>
          <p:cNvPr id="22" name="TextBox 21">
            <a:extLst>
              <a:ext uri="{FF2B5EF4-FFF2-40B4-BE49-F238E27FC236}">
                <a16:creationId xmlns:a16="http://schemas.microsoft.com/office/drawing/2014/main" id="{7AB856C9-511A-AFE3-D981-E290DB46565E}"/>
              </a:ext>
            </a:extLst>
          </p:cNvPr>
          <p:cNvSpPr txBox="1"/>
          <p:nvPr/>
        </p:nvSpPr>
        <p:spPr>
          <a:xfrm>
            <a:off x="2647356" y="-1145530"/>
            <a:ext cx="2011680" cy="892552"/>
          </a:xfrm>
          <a:prstGeom prst="rect">
            <a:avLst/>
          </a:prstGeom>
          <a:noFill/>
        </p:spPr>
        <p:txBody>
          <a:bodyPr wrap="square" lIns="0" rIns="0" rtlCol="0">
            <a:spAutoFit/>
          </a:bodyPr>
          <a:lstStyle/>
          <a:p>
            <a:pPr algn="ctr"/>
            <a:r>
              <a:rPr lang="en-US" sz="2600" dirty="0">
                <a:latin typeface="Helvetica Light" panose="020B0403020202020204" pitchFamily="34" charset="0"/>
              </a:rPr>
              <a:t>Instructional</a:t>
            </a:r>
          </a:p>
          <a:p>
            <a:pPr algn="ctr"/>
            <a:r>
              <a:rPr lang="en-US" sz="2600" dirty="0">
                <a:latin typeface="Helvetica Light" panose="020B0403020202020204" pitchFamily="34" charset="0"/>
              </a:rPr>
              <a:t>Strategies</a:t>
            </a:r>
          </a:p>
        </p:txBody>
      </p:sp>
      <p:sp>
        <p:nvSpPr>
          <p:cNvPr id="23" name="TextBox 22">
            <a:extLst>
              <a:ext uri="{FF2B5EF4-FFF2-40B4-BE49-F238E27FC236}">
                <a16:creationId xmlns:a16="http://schemas.microsoft.com/office/drawing/2014/main" id="{4C0E35A3-EE6B-8C92-8050-526C8CBAADE6}"/>
              </a:ext>
            </a:extLst>
          </p:cNvPr>
          <p:cNvSpPr txBox="1"/>
          <p:nvPr/>
        </p:nvSpPr>
        <p:spPr>
          <a:xfrm>
            <a:off x="5046728" y="-1145530"/>
            <a:ext cx="2103120" cy="984885"/>
          </a:xfrm>
          <a:prstGeom prst="rect">
            <a:avLst/>
          </a:prstGeom>
          <a:noFill/>
        </p:spPr>
        <p:txBody>
          <a:bodyPr wrap="square" lIns="0" rIns="0" rtlCol="0">
            <a:spAutoFit/>
          </a:bodyPr>
          <a:lstStyle/>
          <a:p>
            <a:pPr algn="ctr"/>
            <a:r>
              <a:rPr lang="en-US" sz="3200" dirty="0">
                <a:solidFill>
                  <a:srgbClr val="FFD579"/>
                </a:solidFill>
                <a:latin typeface="Helvetica Light" panose="020B0403020202020204" pitchFamily="34" charset="0"/>
                <a:ea typeface="Roboto Thin" panose="02000000000000000000" pitchFamily="2" charset="0"/>
                <a:cs typeface="Roboto Thin" panose="02000000000000000000" pitchFamily="2" charset="0"/>
              </a:rPr>
              <a:t>Processing</a:t>
            </a:r>
          </a:p>
          <a:p>
            <a:pPr algn="ctr"/>
            <a:endParaRPr lang="en-US" sz="2600" dirty="0">
              <a:latin typeface="Helvetica Light" panose="020B0403020202020204" pitchFamily="34" charset="0"/>
            </a:endParaRPr>
          </a:p>
        </p:txBody>
      </p:sp>
      <p:sp>
        <p:nvSpPr>
          <p:cNvPr id="24" name="TextBox 23">
            <a:extLst>
              <a:ext uri="{FF2B5EF4-FFF2-40B4-BE49-F238E27FC236}">
                <a16:creationId xmlns:a16="http://schemas.microsoft.com/office/drawing/2014/main" id="{93943CB2-7884-8C8B-3CD9-F160792860A2}"/>
              </a:ext>
            </a:extLst>
          </p:cNvPr>
          <p:cNvSpPr txBox="1"/>
          <p:nvPr/>
        </p:nvSpPr>
        <p:spPr>
          <a:xfrm>
            <a:off x="9556715" y="-1145530"/>
            <a:ext cx="2011680" cy="892552"/>
          </a:xfrm>
          <a:prstGeom prst="rect">
            <a:avLst/>
          </a:prstGeom>
          <a:noFill/>
        </p:spPr>
        <p:txBody>
          <a:bodyPr wrap="square" lIns="0" rIns="0" rtlCol="0">
            <a:spAutoFit/>
          </a:bodyPr>
          <a:lstStyle/>
          <a:p>
            <a:pPr algn="ctr"/>
            <a:r>
              <a:rPr lang="en-US" sz="2600" dirty="0">
                <a:latin typeface="Helvetica Light" panose="020B0403020202020204" pitchFamily="34" charset="0"/>
              </a:rPr>
              <a:t>Learning &amp;</a:t>
            </a:r>
          </a:p>
          <a:p>
            <a:pPr algn="ctr"/>
            <a:r>
              <a:rPr lang="en-US" sz="2600" dirty="0">
                <a:latin typeface="Helvetica Light" panose="020B0403020202020204" pitchFamily="34" charset="0"/>
              </a:rPr>
              <a:t>Performance</a:t>
            </a:r>
          </a:p>
        </p:txBody>
      </p:sp>
      <p:sp>
        <p:nvSpPr>
          <p:cNvPr id="56" name="TextBox 55">
            <a:extLst>
              <a:ext uri="{FF2B5EF4-FFF2-40B4-BE49-F238E27FC236}">
                <a16:creationId xmlns:a16="http://schemas.microsoft.com/office/drawing/2014/main" id="{77AF754F-7BBF-D70F-D543-201A97C63C4A}"/>
              </a:ext>
            </a:extLst>
          </p:cNvPr>
          <p:cNvSpPr txBox="1"/>
          <p:nvPr/>
        </p:nvSpPr>
        <p:spPr>
          <a:xfrm>
            <a:off x="1490373" y="-1945689"/>
            <a:ext cx="2205732" cy="369332"/>
          </a:xfrm>
          <a:prstGeom prst="rect">
            <a:avLst/>
          </a:prstGeom>
          <a:noFill/>
        </p:spPr>
        <p:txBody>
          <a:bodyPr wrap="square" rtlCol="0">
            <a:spAutoFit/>
          </a:bodyPr>
          <a:lstStyle/>
          <a:p>
            <a:pPr algn="ctr"/>
            <a:r>
              <a:rPr lang="en-US" dirty="0">
                <a:latin typeface="Helvetica Light" panose="020B0403020202020204" pitchFamily="34" charset="0"/>
              </a:rPr>
              <a:t>Inform</a:t>
            </a:r>
          </a:p>
        </p:txBody>
      </p:sp>
      <p:sp>
        <p:nvSpPr>
          <p:cNvPr id="70" name="U-Turn Arrow 69">
            <a:extLst>
              <a:ext uri="{FF2B5EF4-FFF2-40B4-BE49-F238E27FC236}">
                <a16:creationId xmlns:a16="http://schemas.microsoft.com/office/drawing/2014/main" id="{8607CE7E-EEE9-4134-D9CE-FCFE4A0FB252}"/>
              </a:ext>
            </a:extLst>
          </p:cNvPr>
          <p:cNvSpPr/>
          <p:nvPr/>
        </p:nvSpPr>
        <p:spPr>
          <a:xfrm>
            <a:off x="3630365" y="-1628162"/>
            <a:ext cx="2549053" cy="519950"/>
          </a:xfrm>
          <a:prstGeom prst="uturnArrow">
            <a:avLst>
              <a:gd name="adj1" fmla="val 4657"/>
              <a:gd name="adj2" fmla="val 16241"/>
              <a:gd name="adj3" fmla="val 31183"/>
              <a:gd name="adj4" fmla="val 19018"/>
              <a:gd name="adj5" fmla="val 100000"/>
            </a:avLst>
          </a:prstGeom>
          <a:solidFill>
            <a:srgbClr val="FFD579"/>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U-Turn Arrow 68">
            <a:extLst>
              <a:ext uri="{FF2B5EF4-FFF2-40B4-BE49-F238E27FC236}">
                <a16:creationId xmlns:a16="http://schemas.microsoft.com/office/drawing/2014/main" id="{5672139C-7A6E-CB2A-3554-F0554A842D2D}"/>
              </a:ext>
            </a:extLst>
          </p:cNvPr>
          <p:cNvSpPr/>
          <p:nvPr/>
        </p:nvSpPr>
        <p:spPr>
          <a:xfrm>
            <a:off x="1457253" y="-1617311"/>
            <a:ext cx="2266964" cy="519950"/>
          </a:xfrm>
          <a:prstGeom prst="uturnArrow">
            <a:avLst>
              <a:gd name="adj1" fmla="val 4657"/>
              <a:gd name="adj2" fmla="val 16241"/>
              <a:gd name="adj3" fmla="val 31183"/>
              <a:gd name="adj4" fmla="val 19018"/>
              <a:gd name="adj5" fmla="val 100000"/>
            </a:avLst>
          </a:prstGeom>
          <a:solidFill>
            <a:srgbClr val="FFD579"/>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TextBox 73">
            <a:extLst>
              <a:ext uri="{FF2B5EF4-FFF2-40B4-BE49-F238E27FC236}">
                <a16:creationId xmlns:a16="http://schemas.microsoft.com/office/drawing/2014/main" id="{5BE44EE2-2986-D7D4-D122-5FE4FD0D29DF}"/>
              </a:ext>
            </a:extLst>
          </p:cNvPr>
          <p:cNvSpPr txBox="1"/>
          <p:nvPr/>
        </p:nvSpPr>
        <p:spPr>
          <a:xfrm>
            <a:off x="6112755" y="-1951114"/>
            <a:ext cx="2251597" cy="369332"/>
          </a:xfrm>
          <a:prstGeom prst="rect">
            <a:avLst/>
          </a:prstGeom>
          <a:noFill/>
        </p:spPr>
        <p:txBody>
          <a:bodyPr wrap="square" rtlCol="0">
            <a:spAutoFit/>
          </a:bodyPr>
          <a:lstStyle/>
          <a:p>
            <a:pPr algn="ctr"/>
            <a:r>
              <a:rPr lang="en-US" dirty="0">
                <a:latin typeface="Helvetica Light" panose="020B0403020202020204" pitchFamily="34" charset="0"/>
              </a:rPr>
              <a:t>Foster</a:t>
            </a:r>
          </a:p>
        </p:txBody>
      </p:sp>
      <p:sp>
        <p:nvSpPr>
          <p:cNvPr id="76" name="TextBox 75">
            <a:extLst>
              <a:ext uri="{FF2B5EF4-FFF2-40B4-BE49-F238E27FC236}">
                <a16:creationId xmlns:a16="http://schemas.microsoft.com/office/drawing/2014/main" id="{20D6A2BC-4A88-2659-0803-9165883DB05B}"/>
              </a:ext>
            </a:extLst>
          </p:cNvPr>
          <p:cNvSpPr txBox="1"/>
          <p:nvPr/>
        </p:nvSpPr>
        <p:spPr>
          <a:xfrm>
            <a:off x="8381107" y="-1944477"/>
            <a:ext cx="2167314" cy="369332"/>
          </a:xfrm>
          <a:prstGeom prst="rect">
            <a:avLst/>
          </a:prstGeom>
          <a:noFill/>
        </p:spPr>
        <p:txBody>
          <a:bodyPr wrap="square" rtlCol="0">
            <a:spAutoFit/>
          </a:bodyPr>
          <a:lstStyle/>
          <a:p>
            <a:pPr algn="ctr"/>
            <a:r>
              <a:rPr lang="en-US" dirty="0">
                <a:latin typeface="Helvetica Light" panose="020B0403020202020204" pitchFamily="34" charset="0"/>
              </a:rPr>
              <a:t>Foster</a:t>
            </a:r>
          </a:p>
        </p:txBody>
      </p:sp>
      <p:sp>
        <p:nvSpPr>
          <p:cNvPr id="12" name="TextBox 11">
            <a:extLst>
              <a:ext uri="{FF2B5EF4-FFF2-40B4-BE49-F238E27FC236}">
                <a16:creationId xmlns:a16="http://schemas.microsoft.com/office/drawing/2014/main" id="{513730DF-7BCC-DE7C-68E7-64DFA09A86F4}"/>
              </a:ext>
            </a:extLst>
          </p:cNvPr>
          <p:cNvSpPr txBox="1"/>
          <p:nvPr/>
        </p:nvSpPr>
        <p:spPr>
          <a:xfrm>
            <a:off x="9144" y="206570"/>
            <a:ext cx="12182856" cy="2062103"/>
          </a:xfrm>
          <a:prstGeom prst="rect">
            <a:avLst/>
          </a:prstGeom>
          <a:noFill/>
        </p:spPr>
        <p:txBody>
          <a:bodyPr wrap="square" rtlCol="0">
            <a:spAutoFit/>
          </a:bodyPr>
          <a:lstStyle/>
          <a:p>
            <a:pPr algn="ctr"/>
            <a:r>
              <a:rPr lang="en-US" sz="3200" dirty="0">
                <a:latin typeface="Helvetica Light" panose="020B0403020202020204" pitchFamily="34" charset="0"/>
              </a:rPr>
              <a:t>Consolidation</a:t>
            </a:r>
          </a:p>
          <a:p>
            <a:pPr algn="ctr"/>
            <a:r>
              <a:rPr lang="en-US" sz="3200" dirty="0">
                <a:solidFill>
                  <a:schemeClr val="tx1">
                    <a:alpha val="50000"/>
                  </a:schemeClr>
                </a:solidFill>
                <a:latin typeface="Helvetica Light" panose="020B0403020202020204" pitchFamily="34" charset="0"/>
              </a:rPr>
              <a:t>Synaptic &amp; Systems   </a:t>
            </a:r>
          </a:p>
          <a:p>
            <a:pPr algn="ctr"/>
            <a:r>
              <a:rPr lang="en-US" sz="3200" dirty="0">
                <a:solidFill>
                  <a:schemeClr val="tx1">
                    <a:alpha val="50000"/>
                  </a:schemeClr>
                </a:solidFill>
                <a:latin typeface="Helvetica Light" panose="020B0403020202020204" pitchFamily="34" charset="0"/>
              </a:rPr>
              <a:t>    Stabilization &amp; Strengthening</a:t>
            </a:r>
          </a:p>
          <a:p>
            <a:pPr algn="ctr"/>
            <a:r>
              <a:rPr lang="en-US" sz="3200" dirty="0">
                <a:solidFill>
                  <a:schemeClr val="tx1">
                    <a:alpha val="50000"/>
                  </a:schemeClr>
                </a:solidFill>
                <a:latin typeface="Helvetica Light" panose="020B0403020202020204" pitchFamily="34" charset="0"/>
              </a:rPr>
              <a:t>  Resting (offline) &amp; Sleeping (offline)  </a:t>
            </a:r>
          </a:p>
        </p:txBody>
      </p:sp>
      <p:sp>
        <p:nvSpPr>
          <p:cNvPr id="4" name="TextBox 3">
            <a:extLst>
              <a:ext uri="{FF2B5EF4-FFF2-40B4-BE49-F238E27FC236}">
                <a16:creationId xmlns:a16="http://schemas.microsoft.com/office/drawing/2014/main" id="{08D16099-20D5-83DF-A0CB-CC2051AEE176}"/>
              </a:ext>
            </a:extLst>
          </p:cNvPr>
          <p:cNvSpPr txBox="1"/>
          <p:nvPr/>
        </p:nvSpPr>
        <p:spPr>
          <a:xfrm>
            <a:off x="0" y="3222172"/>
            <a:ext cx="12191999" cy="1077218"/>
          </a:xfrm>
          <a:prstGeom prst="rect">
            <a:avLst/>
          </a:prstGeom>
          <a:noFill/>
        </p:spPr>
        <p:txBody>
          <a:bodyPr wrap="square" rtlCol="0">
            <a:spAutoFit/>
          </a:bodyPr>
          <a:lstStyle/>
          <a:p>
            <a:pPr algn="ctr"/>
            <a:r>
              <a:rPr lang="en-US" sz="3200" dirty="0">
                <a:latin typeface="Helvetica Light" panose="020B0403020202020204" pitchFamily="34" charset="0"/>
              </a:rPr>
              <a:t>But first . . .</a:t>
            </a:r>
          </a:p>
          <a:p>
            <a:pPr algn="ctr"/>
            <a:r>
              <a:rPr lang="en-US" sz="3200" dirty="0">
                <a:solidFill>
                  <a:schemeClr val="tx1">
                    <a:lumMod val="50000"/>
                  </a:schemeClr>
                </a:solidFill>
                <a:latin typeface="Helvetica Light" panose="020B0403020202020204" pitchFamily="34" charset="0"/>
              </a:rPr>
              <a:t>(sentences) </a:t>
            </a:r>
          </a:p>
        </p:txBody>
      </p:sp>
    </p:spTree>
    <p:extLst>
      <p:ext uri="{BB962C8B-B14F-4D97-AF65-F5344CB8AC3E}">
        <p14:creationId xmlns:p14="http://schemas.microsoft.com/office/powerpoint/2010/main" val="36264113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in a lecture hall&#10;&#10;Description automatically generated">
            <a:extLst>
              <a:ext uri="{FF2B5EF4-FFF2-40B4-BE49-F238E27FC236}">
                <a16:creationId xmlns:a16="http://schemas.microsoft.com/office/drawing/2014/main" id="{760C157E-A760-26F6-43DB-EC9C3ADB501B}"/>
              </a:ext>
            </a:extLst>
          </p:cNvPr>
          <p:cNvPicPr>
            <a:picLocks noChangeAspect="1"/>
          </p:cNvPicPr>
          <p:nvPr/>
        </p:nvPicPr>
        <p:blipFill rotWithShape="1">
          <a:blip r:embed="rId3">
            <a:alphaModFix amt="30000"/>
          </a:blip>
          <a:srcRect t="6061" b="12019"/>
          <a:stretch/>
        </p:blipFill>
        <p:spPr>
          <a:xfrm>
            <a:off x="0" y="190501"/>
            <a:ext cx="12191999" cy="6667500"/>
          </a:xfrm>
          <a:prstGeom prst="rect">
            <a:avLst/>
          </a:prstGeom>
        </p:spPr>
      </p:pic>
      <p:sp>
        <p:nvSpPr>
          <p:cNvPr id="5" name="Rectangle 4">
            <a:extLst>
              <a:ext uri="{FF2B5EF4-FFF2-40B4-BE49-F238E27FC236}">
                <a16:creationId xmlns:a16="http://schemas.microsoft.com/office/drawing/2014/main" id="{C0EB63AB-2ACB-3CAD-3F14-AE7BAD95CADE}"/>
              </a:ext>
            </a:extLst>
          </p:cNvPr>
          <p:cNvSpPr/>
          <p:nvPr/>
        </p:nvSpPr>
        <p:spPr>
          <a:xfrm>
            <a:off x="14220" y="184245"/>
            <a:ext cx="12171680" cy="6673755"/>
          </a:xfrm>
          <a:prstGeom prst="rect">
            <a:avLst/>
          </a:prstGeom>
          <a:gradFill flip="none" rotWithShape="1">
            <a:gsLst>
              <a:gs pos="0">
                <a:schemeClr val="tx1">
                  <a:alpha val="10000"/>
                </a:schemeClr>
              </a:gs>
              <a:gs pos="69000">
                <a:schemeClr val="bg1"/>
              </a:gs>
              <a:gs pos="85000">
                <a:schemeClr val="bg1">
                  <a:lumMod val="95000"/>
                  <a:lumOff val="5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01B52D22-0C77-FFFC-0A37-609BB11BFB25}"/>
              </a:ext>
            </a:extLst>
          </p:cNvPr>
          <p:cNvCxnSpPr/>
          <p:nvPr/>
        </p:nvCxnSpPr>
        <p:spPr>
          <a:xfrm flipV="1">
            <a:off x="2021306" y="1909010"/>
            <a:ext cx="0" cy="2999874"/>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282AA7D7-8CDD-10FC-AF61-7EAF6117014F}"/>
              </a:ext>
            </a:extLst>
          </p:cNvPr>
          <p:cNvSpPr/>
          <p:nvPr/>
        </p:nvSpPr>
        <p:spPr>
          <a:xfrm>
            <a:off x="2791327" y="3994484"/>
            <a:ext cx="1025926" cy="898358"/>
          </a:xfrm>
          <a:prstGeom prst="rect">
            <a:avLst/>
          </a:prstGeom>
          <a:solidFill>
            <a:srgbClr val="FFD5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A67AEFC-1C6F-F836-6D4F-79D16AC45D9F}"/>
              </a:ext>
            </a:extLst>
          </p:cNvPr>
          <p:cNvSpPr/>
          <p:nvPr/>
        </p:nvSpPr>
        <p:spPr>
          <a:xfrm>
            <a:off x="5887452" y="2927684"/>
            <a:ext cx="1025923" cy="1965157"/>
          </a:xfrm>
          <a:prstGeom prst="rect">
            <a:avLst/>
          </a:prstGeom>
          <a:solidFill>
            <a:srgbClr val="FFD5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070E2B4-65EB-6C04-43A4-9F24C61F0168}"/>
              </a:ext>
            </a:extLst>
          </p:cNvPr>
          <p:cNvSpPr txBox="1"/>
          <p:nvPr/>
        </p:nvSpPr>
        <p:spPr>
          <a:xfrm rot="16200000">
            <a:off x="55383" y="3116559"/>
            <a:ext cx="2999877" cy="584775"/>
          </a:xfrm>
          <a:prstGeom prst="rect">
            <a:avLst/>
          </a:prstGeom>
          <a:noFill/>
        </p:spPr>
        <p:txBody>
          <a:bodyPr wrap="square" rtlCol="0">
            <a:spAutoFit/>
          </a:bodyPr>
          <a:lstStyle/>
          <a:p>
            <a:pPr algn="ctr"/>
            <a:r>
              <a:rPr lang="en-US" sz="3200" dirty="0">
                <a:latin typeface="Helvetica Light" panose="020B0403020202020204" pitchFamily="34" charset="0"/>
              </a:rPr>
              <a:t>Performance</a:t>
            </a:r>
          </a:p>
        </p:txBody>
      </p:sp>
      <p:sp>
        <p:nvSpPr>
          <p:cNvPr id="15" name="TextBox 14">
            <a:extLst>
              <a:ext uri="{FF2B5EF4-FFF2-40B4-BE49-F238E27FC236}">
                <a16:creationId xmlns:a16="http://schemas.microsoft.com/office/drawing/2014/main" id="{F9CC17A4-7351-5B5B-8729-38810551366B}"/>
              </a:ext>
            </a:extLst>
          </p:cNvPr>
          <p:cNvSpPr txBox="1"/>
          <p:nvPr/>
        </p:nvSpPr>
        <p:spPr>
          <a:xfrm>
            <a:off x="2791326" y="4908884"/>
            <a:ext cx="2005263" cy="461665"/>
          </a:xfrm>
          <a:prstGeom prst="rect">
            <a:avLst/>
          </a:prstGeom>
          <a:noFill/>
        </p:spPr>
        <p:txBody>
          <a:bodyPr wrap="square" lIns="0" rIns="0" rtlCol="0">
            <a:spAutoFit/>
          </a:bodyPr>
          <a:lstStyle/>
          <a:p>
            <a:pPr algn="ctr"/>
            <a:r>
              <a:rPr lang="en-US" sz="2400" dirty="0">
                <a:latin typeface="Helvetica Light" panose="020B0403020202020204" pitchFamily="34" charset="0"/>
              </a:rPr>
              <a:t>Pronunciation</a:t>
            </a:r>
          </a:p>
        </p:txBody>
      </p:sp>
      <p:sp>
        <p:nvSpPr>
          <p:cNvPr id="16" name="TextBox 15">
            <a:extLst>
              <a:ext uri="{FF2B5EF4-FFF2-40B4-BE49-F238E27FC236}">
                <a16:creationId xmlns:a16="http://schemas.microsoft.com/office/drawing/2014/main" id="{2AEE6F0A-9CA3-674C-5509-AE49E664865C}"/>
              </a:ext>
            </a:extLst>
          </p:cNvPr>
          <p:cNvSpPr txBox="1"/>
          <p:nvPr/>
        </p:nvSpPr>
        <p:spPr>
          <a:xfrm>
            <a:off x="5884725" y="4908884"/>
            <a:ext cx="2005263" cy="461665"/>
          </a:xfrm>
          <a:prstGeom prst="rect">
            <a:avLst/>
          </a:prstGeom>
          <a:noFill/>
        </p:spPr>
        <p:txBody>
          <a:bodyPr wrap="square" lIns="0" rIns="0" rtlCol="0">
            <a:spAutoFit/>
          </a:bodyPr>
          <a:lstStyle/>
          <a:p>
            <a:pPr algn="ctr"/>
            <a:r>
              <a:rPr lang="en-US" sz="2400" dirty="0">
                <a:latin typeface="Helvetica Light" panose="020B0403020202020204" pitchFamily="34" charset="0"/>
              </a:rPr>
              <a:t>Mental Image</a:t>
            </a:r>
          </a:p>
        </p:txBody>
      </p:sp>
      <p:cxnSp>
        <p:nvCxnSpPr>
          <p:cNvPr id="8" name="Straight Connector 7">
            <a:extLst>
              <a:ext uri="{FF2B5EF4-FFF2-40B4-BE49-F238E27FC236}">
                <a16:creationId xmlns:a16="http://schemas.microsoft.com/office/drawing/2014/main" id="{54CDC493-B5C0-0588-4066-3AE4D9E4F2DE}"/>
              </a:ext>
            </a:extLst>
          </p:cNvPr>
          <p:cNvCxnSpPr>
            <a:cxnSpLocks/>
          </p:cNvCxnSpPr>
          <p:nvPr/>
        </p:nvCxnSpPr>
        <p:spPr>
          <a:xfrm>
            <a:off x="2005264" y="4892842"/>
            <a:ext cx="9849852" cy="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1C01623C-1F37-6639-8F5B-5029F2D55B1B}"/>
              </a:ext>
            </a:extLst>
          </p:cNvPr>
          <p:cNvSpPr/>
          <p:nvPr/>
        </p:nvSpPr>
        <p:spPr>
          <a:xfrm>
            <a:off x="3882190" y="3429000"/>
            <a:ext cx="1025926" cy="1463842"/>
          </a:xfrm>
          <a:prstGeom prst="rect">
            <a:avLst/>
          </a:prstGeom>
          <a:solidFill>
            <a:srgbClr val="FFD5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FED1E10-CC3A-B850-784C-91D76D8E6B89}"/>
              </a:ext>
            </a:extLst>
          </p:cNvPr>
          <p:cNvSpPr/>
          <p:nvPr/>
        </p:nvSpPr>
        <p:spPr>
          <a:xfrm>
            <a:off x="7001670" y="2414340"/>
            <a:ext cx="1025923" cy="2470482"/>
          </a:xfrm>
          <a:prstGeom prst="rect">
            <a:avLst/>
          </a:prstGeom>
          <a:solidFill>
            <a:srgbClr val="FFD5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2D14ED51-E2CA-BFEC-ACDB-23F58EF8D137}"/>
              </a:ext>
            </a:extLst>
          </p:cNvPr>
          <p:cNvSpPr txBox="1"/>
          <p:nvPr/>
        </p:nvSpPr>
        <p:spPr>
          <a:xfrm>
            <a:off x="2657891" y="1594248"/>
            <a:ext cx="6173619" cy="584775"/>
          </a:xfrm>
          <a:prstGeom prst="rect">
            <a:avLst/>
          </a:prstGeom>
          <a:noFill/>
        </p:spPr>
        <p:txBody>
          <a:bodyPr wrap="square" rtlCol="0">
            <a:spAutoFit/>
          </a:bodyPr>
          <a:lstStyle/>
          <a:p>
            <a:r>
              <a:rPr lang="en-US" sz="3200" dirty="0">
                <a:solidFill>
                  <a:srgbClr val="FFD579"/>
                </a:solidFill>
                <a:latin typeface="Helvetica Light" panose="020B0403020202020204" pitchFamily="34" charset="0"/>
              </a:rPr>
              <a:t>What do these results tell us?</a:t>
            </a:r>
          </a:p>
        </p:txBody>
      </p:sp>
      <p:sp>
        <p:nvSpPr>
          <p:cNvPr id="3" name="TextBox 2">
            <a:extLst>
              <a:ext uri="{FF2B5EF4-FFF2-40B4-BE49-F238E27FC236}">
                <a16:creationId xmlns:a16="http://schemas.microsoft.com/office/drawing/2014/main" id="{1B10E558-54B7-47F3-2297-6558E7124814}"/>
              </a:ext>
            </a:extLst>
          </p:cNvPr>
          <p:cNvSpPr txBox="1"/>
          <p:nvPr/>
        </p:nvSpPr>
        <p:spPr>
          <a:xfrm>
            <a:off x="2782183" y="4197096"/>
            <a:ext cx="1025925" cy="646331"/>
          </a:xfrm>
          <a:prstGeom prst="rect">
            <a:avLst/>
          </a:prstGeom>
          <a:noFill/>
        </p:spPr>
        <p:txBody>
          <a:bodyPr wrap="square" lIns="0" rIns="0" rtlCol="0">
            <a:spAutoFit/>
          </a:bodyPr>
          <a:lstStyle/>
          <a:p>
            <a:pPr algn="ctr"/>
            <a:r>
              <a:rPr lang="en-US" dirty="0">
                <a:solidFill>
                  <a:schemeClr val="bg1"/>
                </a:solidFill>
              </a:rPr>
              <a:t>Initial</a:t>
            </a:r>
          </a:p>
          <a:p>
            <a:pPr algn="ctr"/>
            <a:r>
              <a:rPr lang="en-US" dirty="0">
                <a:solidFill>
                  <a:schemeClr val="bg1"/>
                </a:solidFill>
              </a:rPr>
              <a:t>Learning</a:t>
            </a:r>
          </a:p>
        </p:txBody>
      </p:sp>
      <p:sp>
        <p:nvSpPr>
          <p:cNvPr id="6" name="TextBox 5">
            <a:extLst>
              <a:ext uri="{FF2B5EF4-FFF2-40B4-BE49-F238E27FC236}">
                <a16:creationId xmlns:a16="http://schemas.microsoft.com/office/drawing/2014/main" id="{44D5D09C-C38E-7BD8-4D5E-D6AFE673F1C0}"/>
              </a:ext>
            </a:extLst>
          </p:cNvPr>
          <p:cNvSpPr txBox="1"/>
          <p:nvPr/>
        </p:nvSpPr>
        <p:spPr>
          <a:xfrm>
            <a:off x="3881432" y="4202827"/>
            <a:ext cx="1025925" cy="646331"/>
          </a:xfrm>
          <a:prstGeom prst="rect">
            <a:avLst/>
          </a:prstGeom>
          <a:noFill/>
        </p:spPr>
        <p:txBody>
          <a:bodyPr wrap="square" lIns="0" rIns="0" rtlCol="0">
            <a:spAutoFit/>
          </a:bodyPr>
          <a:lstStyle/>
          <a:p>
            <a:pPr algn="ctr"/>
            <a:r>
              <a:rPr lang="en-US" dirty="0">
                <a:solidFill>
                  <a:schemeClr val="bg1"/>
                </a:solidFill>
              </a:rPr>
              <a:t>2+ Hours</a:t>
            </a:r>
          </a:p>
          <a:p>
            <a:pPr algn="ctr"/>
            <a:r>
              <a:rPr lang="en-US" dirty="0">
                <a:solidFill>
                  <a:schemeClr val="bg1"/>
                </a:solidFill>
              </a:rPr>
              <a:t>Later</a:t>
            </a:r>
          </a:p>
        </p:txBody>
      </p:sp>
      <p:sp>
        <p:nvSpPr>
          <p:cNvPr id="7" name="TextBox 6">
            <a:extLst>
              <a:ext uri="{FF2B5EF4-FFF2-40B4-BE49-F238E27FC236}">
                <a16:creationId xmlns:a16="http://schemas.microsoft.com/office/drawing/2014/main" id="{2556CAC0-F99F-2091-0B36-2A8085160D39}"/>
              </a:ext>
            </a:extLst>
          </p:cNvPr>
          <p:cNvSpPr txBox="1"/>
          <p:nvPr/>
        </p:nvSpPr>
        <p:spPr>
          <a:xfrm>
            <a:off x="5891288" y="4197095"/>
            <a:ext cx="1025925" cy="646331"/>
          </a:xfrm>
          <a:prstGeom prst="rect">
            <a:avLst/>
          </a:prstGeom>
          <a:noFill/>
        </p:spPr>
        <p:txBody>
          <a:bodyPr wrap="square" lIns="0" rIns="0" rtlCol="0">
            <a:spAutoFit/>
          </a:bodyPr>
          <a:lstStyle/>
          <a:p>
            <a:pPr algn="ctr"/>
            <a:r>
              <a:rPr lang="en-US" dirty="0">
                <a:solidFill>
                  <a:schemeClr val="bg1"/>
                </a:solidFill>
              </a:rPr>
              <a:t>Initial</a:t>
            </a:r>
          </a:p>
          <a:p>
            <a:pPr algn="ctr"/>
            <a:r>
              <a:rPr lang="en-US" dirty="0">
                <a:solidFill>
                  <a:schemeClr val="bg1"/>
                </a:solidFill>
              </a:rPr>
              <a:t>Learning</a:t>
            </a:r>
          </a:p>
        </p:txBody>
      </p:sp>
      <p:sp>
        <p:nvSpPr>
          <p:cNvPr id="9" name="TextBox 8">
            <a:extLst>
              <a:ext uri="{FF2B5EF4-FFF2-40B4-BE49-F238E27FC236}">
                <a16:creationId xmlns:a16="http://schemas.microsoft.com/office/drawing/2014/main" id="{0421478F-2399-DFE9-6194-C91C4AD87470}"/>
              </a:ext>
            </a:extLst>
          </p:cNvPr>
          <p:cNvSpPr txBox="1"/>
          <p:nvPr/>
        </p:nvSpPr>
        <p:spPr>
          <a:xfrm>
            <a:off x="7003797" y="4197094"/>
            <a:ext cx="1025925" cy="646331"/>
          </a:xfrm>
          <a:prstGeom prst="rect">
            <a:avLst/>
          </a:prstGeom>
          <a:noFill/>
        </p:spPr>
        <p:txBody>
          <a:bodyPr wrap="square" lIns="0" rIns="0" rtlCol="0">
            <a:spAutoFit/>
          </a:bodyPr>
          <a:lstStyle/>
          <a:p>
            <a:pPr algn="ctr"/>
            <a:r>
              <a:rPr lang="en-US" dirty="0">
                <a:solidFill>
                  <a:schemeClr val="bg1"/>
                </a:solidFill>
              </a:rPr>
              <a:t>2+ Hours</a:t>
            </a:r>
          </a:p>
          <a:p>
            <a:pPr algn="ctr"/>
            <a:r>
              <a:rPr lang="en-US" dirty="0">
                <a:solidFill>
                  <a:schemeClr val="bg1"/>
                </a:solidFill>
              </a:rPr>
              <a:t>Later</a:t>
            </a:r>
          </a:p>
        </p:txBody>
      </p:sp>
    </p:spTree>
    <p:extLst>
      <p:ext uri="{BB962C8B-B14F-4D97-AF65-F5344CB8AC3E}">
        <p14:creationId xmlns:p14="http://schemas.microsoft.com/office/powerpoint/2010/main" val="1224653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63728CDB-E751-4282-8AE7-9494103ACEAC}"/>
              </a:ext>
            </a:extLst>
          </p:cNvPr>
          <p:cNvSpPr/>
          <p:nvPr/>
        </p:nvSpPr>
        <p:spPr>
          <a:xfrm>
            <a:off x="2471424" y="-1378260"/>
            <a:ext cx="6965184" cy="1316736"/>
          </a:xfrm>
          <a:prstGeom prst="roundRect">
            <a:avLst/>
          </a:prstGeom>
          <a:solidFill>
            <a:schemeClr val="accent1">
              <a:lumMod val="20000"/>
              <a:lumOff val="80000"/>
              <a:alpha val="20000"/>
            </a:schemeClr>
          </a:solidFill>
          <a:ln>
            <a:solidFill>
              <a:srgbClr val="FFD5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U-Turn Arrow 74">
            <a:extLst>
              <a:ext uri="{FF2B5EF4-FFF2-40B4-BE49-F238E27FC236}">
                <a16:creationId xmlns:a16="http://schemas.microsoft.com/office/drawing/2014/main" id="{6A3A5B6B-61EB-DC20-1F8B-C346900DF9B7}"/>
              </a:ext>
            </a:extLst>
          </p:cNvPr>
          <p:cNvSpPr/>
          <p:nvPr/>
        </p:nvSpPr>
        <p:spPr>
          <a:xfrm>
            <a:off x="8363489" y="-1642590"/>
            <a:ext cx="2276305" cy="519950"/>
          </a:xfrm>
          <a:prstGeom prst="uturnArrow">
            <a:avLst>
              <a:gd name="adj1" fmla="val 4657"/>
              <a:gd name="adj2" fmla="val 16241"/>
              <a:gd name="adj3" fmla="val 31183"/>
              <a:gd name="adj4" fmla="val 19018"/>
              <a:gd name="adj5" fmla="val 100000"/>
            </a:avLst>
          </a:prstGeom>
          <a:solidFill>
            <a:srgbClr val="FFD579"/>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U-Turn Arrow 70">
            <a:extLst>
              <a:ext uri="{FF2B5EF4-FFF2-40B4-BE49-F238E27FC236}">
                <a16:creationId xmlns:a16="http://schemas.microsoft.com/office/drawing/2014/main" id="{ABED7B2C-8F97-FE08-1C48-F70842E51920}"/>
              </a:ext>
            </a:extLst>
          </p:cNvPr>
          <p:cNvSpPr/>
          <p:nvPr/>
        </p:nvSpPr>
        <p:spPr>
          <a:xfrm>
            <a:off x="6084944" y="-1639851"/>
            <a:ext cx="2382841" cy="519950"/>
          </a:xfrm>
          <a:prstGeom prst="uturnArrow">
            <a:avLst>
              <a:gd name="adj1" fmla="val 4657"/>
              <a:gd name="adj2" fmla="val 16241"/>
              <a:gd name="adj3" fmla="val 31183"/>
              <a:gd name="adj4" fmla="val 19018"/>
              <a:gd name="adj5" fmla="val 100000"/>
            </a:avLst>
          </a:prstGeom>
          <a:solidFill>
            <a:srgbClr val="FFD579"/>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TextBox 54">
            <a:extLst>
              <a:ext uri="{FF2B5EF4-FFF2-40B4-BE49-F238E27FC236}">
                <a16:creationId xmlns:a16="http://schemas.microsoft.com/office/drawing/2014/main" id="{90DEF564-2BFC-8E2E-4130-E5A2B449DB63}"/>
              </a:ext>
            </a:extLst>
          </p:cNvPr>
          <p:cNvSpPr txBox="1"/>
          <p:nvPr/>
        </p:nvSpPr>
        <p:spPr>
          <a:xfrm>
            <a:off x="3647121" y="-1957246"/>
            <a:ext cx="2448879" cy="369332"/>
          </a:xfrm>
          <a:prstGeom prst="rect">
            <a:avLst/>
          </a:prstGeom>
          <a:noFill/>
        </p:spPr>
        <p:txBody>
          <a:bodyPr wrap="square" rtlCol="0">
            <a:spAutoFit/>
          </a:bodyPr>
          <a:lstStyle/>
          <a:p>
            <a:pPr algn="ctr"/>
            <a:r>
              <a:rPr lang="en-US" dirty="0">
                <a:latin typeface="Helvetica Light" panose="020B0403020202020204" pitchFamily="34" charset="0"/>
              </a:rPr>
              <a:t>Foster</a:t>
            </a:r>
          </a:p>
        </p:txBody>
      </p:sp>
      <p:sp>
        <p:nvSpPr>
          <p:cNvPr id="20" name="TextBox 19">
            <a:extLst>
              <a:ext uri="{FF2B5EF4-FFF2-40B4-BE49-F238E27FC236}">
                <a16:creationId xmlns:a16="http://schemas.microsoft.com/office/drawing/2014/main" id="{1BEE70F7-CE0F-F7FB-C5C1-7437D3A8F485}"/>
              </a:ext>
            </a:extLst>
          </p:cNvPr>
          <p:cNvSpPr txBox="1"/>
          <p:nvPr/>
        </p:nvSpPr>
        <p:spPr>
          <a:xfrm>
            <a:off x="7359471" y="-1162513"/>
            <a:ext cx="2011680" cy="892552"/>
          </a:xfrm>
          <a:prstGeom prst="rect">
            <a:avLst/>
          </a:prstGeom>
          <a:noFill/>
        </p:spPr>
        <p:txBody>
          <a:bodyPr wrap="square" rtlCol="0">
            <a:spAutoFit/>
          </a:bodyPr>
          <a:lstStyle/>
          <a:p>
            <a:pPr algn="ctr"/>
            <a:r>
              <a:rPr lang="en-US" sz="2600" dirty="0">
                <a:latin typeface="Helvetica Light" panose="020B0403020202020204" pitchFamily="34" charset="0"/>
              </a:rPr>
              <a:t>Meaning &amp;</a:t>
            </a:r>
            <a:br>
              <a:rPr lang="en-US" sz="2600" dirty="0">
                <a:latin typeface="Helvetica Light" panose="020B0403020202020204" pitchFamily="34" charset="0"/>
              </a:rPr>
            </a:br>
            <a:r>
              <a:rPr lang="en-US" sz="2600" dirty="0">
                <a:latin typeface="Helvetica Light" panose="020B0403020202020204" pitchFamily="34" charset="0"/>
              </a:rPr>
              <a:t>Memory</a:t>
            </a:r>
          </a:p>
        </p:txBody>
      </p:sp>
      <p:sp>
        <p:nvSpPr>
          <p:cNvPr id="21" name="TextBox 20">
            <a:extLst>
              <a:ext uri="{FF2B5EF4-FFF2-40B4-BE49-F238E27FC236}">
                <a16:creationId xmlns:a16="http://schemas.microsoft.com/office/drawing/2014/main" id="{A0D85489-55F2-F246-B8FC-7EC84E730A48}"/>
              </a:ext>
            </a:extLst>
          </p:cNvPr>
          <p:cNvSpPr txBox="1"/>
          <p:nvPr/>
        </p:nvSpPr>
        <p:spPr>
          <a:xfrm>
            <a:off x="459744" y="-1162513"/>
            <a:ext cx="2011680" cy="892552"/>
          </a:xfrm>
          <a:prstGeom prst="rect">
            <a:avLst/>
          </a:prstGeom>
          <a:noFill/>
        </p:spPr>
        <p:txBody>
          <a:bodyPr wrap="square" rtlCol="0">
            <a:spAutoFit/>
          </a:bodyPr>
          <a:lstStyle/>
          <a:p>
            <a:pPr algn="ctr"/>
            <a:r>
              <a:rPr lang="en-US" sz="2600" dirty="0">
                <a:latin typeface="Helvetica Light" panose="020B0403020202020204" pitchFamily="34" charset="0"/>
              </a:rPr>
              <a:t>Learning</a:t>
            </a:r>
          </a:p>
          <a:p>
            <a:pPr algn="ctr"/>
            <a:r>
              <a:rPr lang="en-US" sz="2600" dirty="0">
                <a:latin typeface="Helvetica Light" panose="020B0403020202020204" pitchFamily="34" charset="0"/>
              </a:rPr>
              <a:t>Outcomes</a:t>
            </a:r>
          </a:p>
        </p:txBody>
      </p:sp>
      <p:sp>
        <p:nvSpPr>
          <p:cNvPr id="22" name="TextBox 21">
            <a:extLst>
              <a:ext uri="{FF2B5EF4-FFF2-40B4-BE49-F238E27FC236}">
                <a16:creationId xmlns:a16="http://schemas.microsoft.com/office/drawing/2014/main" id="{7AB856C9-511A-AFE3-D981-E290DB46565E}"/>
              </a:ext>
            </a:extLst>
          </p:cNvPr>
          <p:cNvSpPr txBox="1"/>
          <p:nvPr/>
        </p:nvSpPr>
        <p:spPr>
          <a:xfrm>
            <a:off x="2647356" y="-1162513"/>
            <a:ext cx="2011680" cy="892552"/>
          </a:xfrm>
          <a:prstGeom prst="rect">
            <a:avLst/>
          </a:prstGeom>
          <a:noFill/>
        </p:spPr>
        <p:txBody>
          <a:bodyPr wrap="square" lIns="0" rIns="0" rtlCol="0">
            <a:spAutoFit/>
          </a:bodyPr>
          <a:lstStyle/>
          <a:p>
            <a:pPr algn="ctr"/>
            <a:r>
              <a:rPr lang="en-US" sz="2600" dirty="0">
                <a:latin typeface="Helvetica Light" panose="020B0403020202020204" pitchFamily="34" charset="0"/>
              </a:rPr>
              <a:t>Instructional</a:t>
            </a:r>
          </a:p>
          <a:p>
            <a:pPr algn="ctr"/>
            <a:r>
              <a:rPr lang="en-US" sz="2600" dirty="0">
                <a:latin typeface="Helvetica Light" panose="020B0403020202020204" pitchFamily="34" charset="0"/>
              </a:rPr>
              <a:t>Strategies</a:t>
            </a:r>
          </a:p>
        </p:txBody>
      </p:sp>
      <p:sp>
        <p:nvSpPr>
          <p:cNvPr id="23" name="TextBox 22">
            <a:extLst>
              <a:ext uri="{FF2B5EF4-FFF2-40B4-BE49-F238E27FC236}">
                <a16:creationId xmlns:a16="http://schemas.microsoft.com/office/drawing/2014/main" id="{4C0E35A3-EE6B-8C92-8050-526C8CBAADE6}"/>
              </a:ext>
            </a:extLst>
          </p:cNvPr>
          <p:cNvSpPr txBox="1"/>
          <p:nvPr/>
        </p:nvSpPr>
        <p:spPr>
          <a:xfrm>
            <a:off x="5046728" y="-1162513"/>
            <a:ext cx="2103120" cy="984885"/>
          </a:xfrm>
          <a:prstGeom prst="rect">
            <a:avLst/>
          </a:prstGeom>
          <a:noFill/>
        </p:spPr>
        <p:txBody>
          <a:bodyPr wrap="square" lIns="0" rIns="0" rtlCol="0">
            <a:spAutoFit/>
          </a:bodyPr>
          <a:lstStyle/>
          <a:p>
            <a:pPr algn="ctr"/>
            <a:r>
              <a:rPr lang="en-US" sz="3200" dirty="0">
                <a:solidFill>
                  <a:srgbClr val="FFD579"/>
                </a:solidFill>
                <a:latin typeface="Helvetica Light" panose="020B0403020202020204" pitchFamily="34" charset="0"/>
                <a:ea typeface="Roboto Thin" panose="02000000000000000000" pitchFamily="2" charset="0"/>
                <a:cs typeface="Roboto Thin" panose="02000000000000000000" pitchFamily="2" charset="0"/>
              </a:rPr>
              <a:t>Processing</a:t>
            </a:r>
          </a:p>
          <a:p>
            <a:pPr algn="ctr"/>
            <a:endParaRPr lang="en-US" sz="2600" dirty="0">
              <a:latin typeface="Helvetica Light" panose="020B0403020202020204" pitchFamily="34" charset="0"/>
            </a:endParaRPr>
          </a:p>
        </p:txBody>
      </p:sp>
      <p:sp>
        <p:nvSpPr>
          <p:cNvPr id="24" name="TextBox 23">
            <a:extLst>
              <a:ext uri="{FF2B5EF4-FFF2-40B4-BE49-F238E27FC236}">
                <a16:creationId xmlns:a16="http://schemas.microsoft.com/office/drawing/2014/main" id="{93943CB2-7884-8C8B-3CD9-F160792860A2}"/>
              </a:ext>
            </a:extLst>
          </p:cNvPr>
          <p:cNvSpPr txBox="1"/>
          <p:nvPr/>
        </p:nvSpPr>
        <p:spPr>
          <a:xfrm>
            <a:off x="9556715" y="-1162513"/>
            <a:ext cx="2011680" cy="892552"/>
          </a:xfrm>
          <a:prstGeom prst="rect">
            <a:avLst/>
          </a:prstGeom>
          <a:noFill/>
        </p:spPr>
        <p:txBody>
          <a:bodyPr wrap="square" lIns="0" rIns="0" rtlCol="0">
            <a:spAutoFit/>
          </a:bodyPr>
          <a:lstStyle/>
          <a:p>
            <a:pPr algn="ctr"/>
            <a:r>
              <a:rPr lang="en-US" sz="2600" dirty="0">
                <a:latin typeface="Helvetica Light" panose="020B0403020202020204" pitchFamily="34" charset="0"/>
              </a:rPr>
              <a:t>Learning &amp;</a:t>
            </a:r>
          </a:p>
          <a:p>
            <a:pPr algn="ctr"/>
            <a:r>
              <a:rPr lang="en-US" sz="2600" dirty="0">
                <a:latin typeface="Helvetica Light" panose="020B0403020202020204" pitchFamily="34" charset="0"/>
              </a:rPr>
              <a:t>Performance</a:t>
            </a:r>
          </a:p>
        </p:txBody>
      </p:sp>
      <p:sp>
        <p:nvSpPr>
          <p:cNvPr id="56" name="TextBox 55">
            <a:extLst>
              <a:ext uri="{FF2B5EF4-FFF2-40B4-BE49-F238E27FC236}">
                <a16:creationId xmlns:a16="http://schemas.microsoft.com/office/drawing/2014/main" id="{77AF754F-7BBF-D70F-D543-201A97C63C4A}"/>
              </a:ext>
            </a:extLst>
          </p:cNvPr>
          <p:cNvSpPr txBox="1"/>
          <p:nvPr/>
        </p:nvSpPr>
        <p:spPr>
          <a:xfrm>
            <a:off x="1490373" y="-1962672"/>
            <a:ext cx="2205732" cy="369332"/>
          </a:xfrm>
          <a:prstGeom prst="rect">
            <a:avLst/>
          </a:prstGeom>
          <a:noFill/>
        </p:spPr>
        <p:txBody>
          <a:bodyPr wrap="square" rtlCol="0">
            <a:spAutoFit/>
          </a:bodyPr>
          <a:lstStyle/>
          <a:p>
            <a:pPr algn="ctr"/>
            <a:r>
              <a:rPr lang="en-US" dirty="0">
                <a:latin typeface="Helvetica Light" panose="020B0403020202020204" pitchFamily="34" charset="0"/>
              </a:rPr>
              <a:t>Inform</a:t>
            </a:r>
          </a:p>
        </p:txBody>
      </p:sp>
      <p:sp>
        <p:nvSpPr>
          <p:cNvPr id="70" name="U-Turn Arrow 69">
            <a:extLst>
              <a:ext uri="{FF2B5EF4-FFF2-40B4-BE49-F238E27FC236}">
                <a16:creationId xmlns:a16="http://schemas.microsoft.com/office/drawing/2014/main" id="{8607CE7E-EEE9-4134-D9CE-FCFE4A0FB252}"/>
              </a:ext>
            </a:extLst>
          </p:cNvPr>
          <p:cNvSpPr/>
          <p:nvPr/>
        </p:nvSpPr>
        <p:spPr>
          <a:xfrm>
            <a:off x="3630365" y="-1645145"/>
            <a:ext cx="2549053" cy="519950"/>
          </a:xfrm>
          <a:prstGeom prst="uturnArrow">
            <a:avLst>
              <a:gd name="adj1" fmla="val 4657"/>
              <a:gd name="adj2" fmla="val 16241"/>
              <a:gd name="adj3" fmla="val 31183"/>
              <a:gd name="adj4" fmla="val 19018"/>
              <a:gd name="adj5" fmla="val 100000"/>
            </a:avLst>
          </a:prstGeom>
          <a:solidFill>
            <a:srgbClr val="FFD579"/>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U-Turn Arrow 68">
            <a:extLst>
              <a:ext uri="{FF2B5EF4-FFF2-40B4-BE49-F238E27FC236}">
                <a16:creationId xmlns:a16="http://schemas.microsoft.com/office/drawing/2014/main" id="{5672139C-7A6E-CB2A-3554-F0554A842D2D}"/>
              </a:ext>
            </a:extLst>
          </p:cNvPr>
          <p:cNvSpPr/>
          <p:nvPr/>
        </p:nvSpPr>
        <p:spPr>
          <a:xfrm>
            <a:off x="1457253" y="-1634294"/>
            <a:ext cx="2266964" cy="519950"/>
          </a:xfrm>
          <a:prstGeom prst="uturnArrow">
            <a:avLst>
              <a:gd name="adj1" fmla="val 4657"/>
              <a:gd name="adj2" fmla="val 16241"/>
              <a:gd name="adj3" fmla="val 31183"/>
              <a:gd name="adj4" fmla="val 19018"/>
              <a:gd name="adj5" fmla="val 100000"/>
            </a:avLst>
          </a:prstGeom>
          <a:solidFill>
            <a:srgbClr val="FFD579"/>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TextBox 73">
            <a:extLst>
              <a:ext uri="{FF2B5EF4-FFF2-40B4-BE49-F238E27FC236}">
                <a16:creationId xmlns:a16="http://schemas.microsoft.com/office/drawing/2014/main" id="{5BE44EE2-2986-D7D4-D122-5FE4FD0D29DF}"/>
              </a:ext>
            </a:extLst>
          </p:cNvPr>
          <p:cNvSpPr txBox="1"/>
          <p:nvPr/>
        </p:nvSpPr>
        <p:spPr>
          <a:xfrm>
            <a:off x="6112755" y="-1968097"/>
            <a:ext cx="2251597" cy="369332"/>
          </a:xfrm>
          <a:prstGeom prst="rect">
            <a:avLst/>
          </a:prstGeom>
          <a:noFill/>
        </p:spPr>
        <p:txBody>
          <a:bodyPr wrap="square" rtlCol="0">
            <a:spAutoFit/>
          </a:bodyPr>
          <a:lstStyle/>
          <a:p>
            <a:pPr algn="ctr"/>
            <a:r>
              <a:rPr lang="en-US" dirty="0">
                <a:latin typeface="Helvetica Light" panose="020B0403020202020204" pitchFamily="34" charset="0"/>
              </a:rPr>
              <a:t>Foster</a:t>
            </a:r>
          </a:p>
        </p:txBody>
      </p:sp>
      <p:sp>
        <p:nvSpPr>
          <p:cNvPr id="76" name="TextBox 75">
            <a:extLst>
              <a:ext uri="{FF2B5EF4-FFF2-40B4-BE49-F238E27FC236}">
                <a16:creationId xmlns:a16="http://schemas.microsoft.com/office/drawing/2014/main" id="{20D6A2BC-4A88-2659-0803-9165883DB05B}"/>
              </a:ext>
            </a:extLst>
          </p:cNvPr>
          <p:cNvSpPr txBox="1"/>
          <p:nvPr/>
        </p:nvSpPr>
        <p:spPr>
          <a:xfrm>
            <a:off x="8381107" y="-1961460"/>
            <a:ext cx="2167314" cy="369332"/>
          </a:xfrm>
          <a:prstGeom prst="rect">
            <a:avLst/>
          </a:prstGeom>
          <a:noFill/>
        </p:spPr>
        <p:txBody>
          <a:bodyPr wrap="square" rtlCol="0">
            <a:spAutoFit/>
          </a:bodyPr>
          <a:lstStyle/>
          <a:p>
            <a:pPr algn="ctr"/>
            <a:r>
              <a:rPr lang="en-US" dirty="0">
                <a:latin typeface="Helvetica Light" panose="020B0403020202020204" pitchFamily="34" charset="0"/>
              </a:rPr>
              <a:t>Foster</a:t>
            </a:r>
          </a:p>
        </p:txBody>
      </p:sp>
      <p:sp>
        <p:nvSpPr>
          <p:cNvPr id="25" name="TextBox 24">
            <a:extLst>
              <a:ext uri="{FF2B5EF4-FFF2-40B4-BE49-F238E27FC236}">
                <a16:creationId xmlns:a16="http://schemas.microsoft.com/office/drawing/2014/main" id="{8ACCA964-4E76-E76F-FA44-7B5905D496BB}"/>
              </a:ext>
            </a:extLst>
          </p:cNvPr>
          <p:cNvSpPr txBox="1"/>
          <p:nvPr/>
        </p:nvSpPr>
        <p:spPr>
          <a:xfrm>
            <a:off x="0" y="202353"/>
            <a:ext cx="12192000" cy="2062103"/>
          </a:xfrm>
          <a:prstGeom prst="rect">
            <a:avLst/>
          </a:prstGeom>
          <a:noFill/>
        </p:spPr>
        <p:txBody>
          <a:bodyPr wrap="square" rtlCol="0">
            <a:spAutoFit/>
          </a:bodyPr>
          <a:lstStyle/>
          <a:p>
            <a:pPr algn="ctr"/>
            <a:r>
              <a:rPr lang="en-US" sz="3200" dirty="0">
                <a:latin typeface="Helvetica Light" panose="020B0403020202020204" pitchFamily="34" charset="0"/>
              </a:rPr>
              <a:t>Consolidation</a:t>
            </a:r>
          </a:p>
          <a:p>
            <a:pPr algn="ctr"/>
            <a:r>
              <a:rPr lang="en-US" sz="3200" dirty="0">
                <a:solidFill>
                  <a:schemeClr val="tx1">
                    <a:alpha val="50000"/>
                  </a:schemeClr>
                </a:solidFill>
                <a:latin typeface="Helvetica Light" panose="020B0403020202020204" pitchFamily="34" charset="0"/>
              </a:rPr>
              <a:t>Synaptic &amp; Systems   </a:t>
            </a:r>
          </a:p>
          <a:p>
            <a:pPr algn="ctr"/>
            <a:r>
              <a:rPr lang="en-US" sz="3200" dirty="0">
                <a:solidFill>
                  <a:schemeClr val="tx1">
                    <a:alpha val="50000"/>
                  </a:schemeClr>
                </a:solidFill>
                <a:latin typeface="Helvetica Light" panose="020B0403020202020204" pitchFamily="34" charset="0"/>
              </a:rPr>
              <a:t>    Stabilization &amp; Strengthening</a:t>
            </a:r>
          </a:p>
          <a:p>
            <a:pPr algn="ctr"/>
            <a:r>
              <a:rPr lang="en-US" sz="3200" dirty="0">
                <a:solidFill>
                  <a:schemeClr val="tx1">
                    <a:alpha val="50000"/>
                  </a:schemeClr>
                </a:solidFill>
                <a:latin typeface="Helvetica Light" panose="020B0403020202020204" pitchFamily="34" charset="0"/>
              </a:rPr>
              <a:t>  Resting (offline) &amp; Sleeping (offline)  </a:t>
            </a:r>
          </a:p>
        </p:txBody>
      </p:sp>
      <p:sp>
        <p:nvSpPr>
          <p:cNvPr id="2" name="TextBox 1">
            <a:extLst>
              <a:ext uri="{FF2B5EF4-FFF2-40B4-BE49-F238E27FC236}">
                <a16:creationId xmlns:a16="http://schemas.microsoft.com/office/drawing/2014/main" id="{B377D06C-33B0-DE57-E385-E512BE87E64C}"/>
              </a:ext>
            </a:extLst>
          </p:cNvPr>
          <p:cNvSpPr txBox="1"/>
          <p:nvPr/>
        </p:nvSpPr>
        <p:spPr>
          <a:xfrm>
            <a:off x="269162" y="2500152"/>
            <a:ext cx="5815782" cy="4307205"/>
          </a:xfrm>
          <a:prstGeom prst="roundRect">
            <a:avLst>
              <a:gd name="adj" fmla="val 5438"/>
            </a:avLst>
          </a:prstGeom>
          <a:noFill/>
          <a:ln>
            <a:solidFill>
              <a:schemeClr val="tx1"/>
            </a:solidFill>
          </a:ln>
        </p:spPr>
        <p:txBody>
          <a:bodyPr wrap="square" lIns="91440" rIns="0" rtlCol="0">
            <a:spAutoFit/>
          </a:bodyPr>
          <a:lstStyle/>
          <a:p>
            <a:pPr algn="ctr"/>
            <a:r>
              <a:rPr lang="en-US" sz="3200" dirty="0">
                <a:solidFill>
                  <a:srgbClr val="FFD579"/>
                </a:solidFill>
                <a:latin typeface="Helvetica Light" panose="020B0403020202020204" pitchFamily="34" charset="0"/>
              </a:rPr>
              <a:t>Synaptic Consolidation</a:t>
            </a:r>
          </a:p>
          <a:p>
            <a:pPr algn="ctr"/>
            <a:r>
              <a:rPr lang="en-US" sz="2600" dirty="0">
                <a:solidFill>
                  <a:srgbClr val="FFD579"/>
                </a:solidFill>
                <a:latin typeface="Helvetica Light" panose="020B0403020202020204" pitchFamily="34" charset="0"/>
              </a:rPr>
              <a:t>(hippocampus)</a:t>
            </a:r>
          </a:p>
          <a:p>
            <a:pPr algn="ctr"/>
            <a:endParaRPr lang="en-US" sz="2600" dirty="0">
              <a:solidFill>
                <a:srgbClr val="FFD579"/>
              </a:solidFill>
              <a:latin typeface="Helvetica Light" panose="020B0403020202020204" pitchFamily="34" charset="0"/>
            </a:endParaRPr>
          </a:p>
          <a:p>
            <a:r>
              <a:rPr lang="en-US" sz="2600" dirty="0">
                <a:latin typeface="Helvetica Light" panose="020B0403020202020204" pitchFamily="34" charset="0"/>
              </a:rPr>
              <a:t>Forms: Seconds-Minutes-Hours</a:t>
            </a:r>
          </a:p>
          <a:p>
            <a:r>
              <a:rPr lang="en-US" sz="2600" dirty="0">
                <a:latin typeface="Helvetica Light" panose="020B0403020202020204" pitchFamily="34" charset="0"/>
              </a:rPr>
              <a:t>Lasts  : Hours-Days+</a:t>
            </a:r>
          </a:p>
          <a:p>
            <a:endParaRPr lang="en-US" sz="2600" dirty="0">
              <a:latin typeface="Helvetica Light" panose="020B0403020202020204" pitchFamily="34" charset="0"/>
            </a:endParaRPr>
          </a:p>
          <a:p>
            <a:pPr algn="ctr"/>
            <a:r>
              <a:rPr lang="en-US" sz="2600" dirty="0">
                <a:latin typeface="Helvetica Light" panose="020B0403020202020204" pitchFamily="34" charset="0"/>
              </a:rPr>
              <a:t>Reactivation &amp; Replay; Discrimination</a:t>
            </a:r>
          </a:p>
          <a:p>
            <a:pPr algn="ctr"/>
            <a:r>
              <a:rPr lang="en-US" sz="2600" dirty="0">
                <a:latin typeface="Helvetica Light" panose="020B0403020202020204" pitchFamily="34" charset="0"/>
              </a:rPr>
              <a:t>Episodic, Context-Specific, Details</a:t>
            </a:r>
          </a:p>
          <a:p>
            <a:pPr algn="ctr"/>
            <a:r>
              <a:rPr lang="en-US" sz="2600" dirty="0">
                <a:latin typeface="Helvetica Light" panose="020B0403020202020204" pitchFamily="34" charset="0"/>
              </a:rPr>
              <a:t>⇡ Stability, ⇡ Strength</a:t>
            </a:r>
          </a:p>
          <a:p>
            <a:pPr algn="ctr"/>
            <a:r>
              <a:rPr lang="en-US" sz="2600" dirty="0">
                <a:solidFill>
                  <a:srgbClr val="FFD579"/>
                </a:solidFill>
                <a:latin typeface="Helvetica Light" panose="020B0403020202020204" pitchFamily="34" charset="0"/>
              </a:rPr>
              <a:t>Intermediate-Term Memory</a:t>
            </a:r>
          </a:p>
        </p:txBody>
      </p:sp>
      <p:sp>
        <p:nvSpPr>
          <p:cNvPr id="3" name="TextBox 2">
            <a:extLst>
              <a:ext uri="{FF2B5EF4-FFF2-40B4-BE49-F238E27FC236}">
                <a16:creationId xmlns:a16="http://schemas.microsoft.com/office/drawing/2014/main" id="{34FA9B98-B5CF-173A-F881-569B1FDFF140}"/>
              </a:ext>
            </a:extLst>
          </p:cNvPr>
          <p:cNvSpPr txBox="1"/>
          <p:nvPr/>
        </p:nvSpPr>
        <p:spPr>
          <a:xfrm>
            <a:off x="6317673" y="2500152"/>
            <a:ext cx="5582194" cy="4307205"/>
          </a:xfrm>
          <a:prstGeom prst="roundRect">
            <a:avLst>
              <a:gd name="adj" fmla="val 5798"/>
            </a:avLst>
          </a:prstGeom>
          <a:noFill/>
          <a:ln>
            <a:solidFill>
              <a:schemeClr val="tx1"/>
            </a:solidFill>
          </a:ln>
        </p:spPr>
        <p:txBody>
          <a:bodyPr wrap="square" lIns="91440" rIns="0" rtlCol="0">
            <a:spAutoFit/>
          </a:bodyPr>
          <a:lstStyle/>
          <a:p>
            <a:pPr algn="ctr"/>
            <a:r>
              <a:rPr lang="en-US" sz="3200" dirty="0">
                <a:solidFill>
                  <a:srgbClr val="FFD579"/>
                </a:solidFill>
                <a:latin typeface="Helvetica Light" panose="020B0403020202020204" pitchFamily="34" charset="0"/>
              </a:rPr>
              <a:t>Systems Consolidation</a:t>
            </a:r>
          </a:p>
          <a:p>
            <a:pPr algn="ctr"/>
            <a:r>
              <a:rPr lang="en-US" sz="2600" dirty="0">
                <a:solidFill>
                  <a:srgbClr val="FFD579"/>
                </a:solidFill>
                <a:latin typeface="Helvetica Light" panose="020B0403020202020204" pitchFamily="34" charset="0"/>
              </a:rPr>
              <a:t>(neocortex)</a:t>
            </a:r>
          </a:p>
          <a:p>
            <a:pPr algn="ctr"/>
            <a:endParaRPr lang="en-US" sz="2600" dirty="0">
              <a:solidFill>
                <a:srgbClr val="FFD579"/>
              </a:solidFill>
              <a:latin typeface="Helvetica Light" panose="020B0403020202020204" pitchFamily="34" charset="0"/>
            </a:endParaRPr>
          </a:p>
          <a:p>
            <a:r>
              <a:rPr lang="en-US" sz="2600" dirty="0">
                <a:latin typeface="Helvetica Light" panose="020B0403020202020204" pitchFamily="34" charset="0"/>
              </a:rPr>
              <a:t>Forms: Days-Months</a:t>
            </a:r>
            <a:r>
              <a:rPr lang="en-US" sz="2600" dirty="0">
                <a:solidFill>
                  <a:schemeClr val="tx1">
                    <a:lumMod val="50000"/>
                  </a:schemeClr>
                </a:solidFill>
                <a:latin typeface="Helvetica Light" panose="020B0403020202020204" pitchFamily="34" charset="0"/>
              </a:rPr>
              <a:t>-Years</a:t>
            </a:r>
          </a:p>
          <a:p>
            <a:r>
              <a:rPr lang="en-US" sz="2600" dirty="0">
                <a:latin typeface="Helvetica Light" panose="020B0403020202020204" pitchFamily="34" charset="0"/>
              </a:rPr>
              <a:t>Lasts  : Months-Years-Forever </a:t>
            </a:r>
            <a:r>
              <a:rPr lang="en-US" sz="2600" dirty="0">
                <a:latin typeface="Helvetica Light" panose="020B0403020202020204" pitchFamily="34" charset="0"/>
                <a:sym typeface="Wingdings" pitchFamily="2" charset="2"/>
              </a:rPr>
              <a:t></a:t>
            </a:r>
          </a:p>
          <a:p>
            <a:endParaRPr lang="en-US" sz="2600" dirty="0">
              <a:latin typeface="Helvetica Light" panose="020B0403020202020204" pitchFamily="34" charset="0"/>
            </a:endParaRPr>
          </a:p>
          <a:p>
            <a:pPr algn="ctr"/>
            <a:r>
              <a:rPr lang="en-US" sz="2600" dirty="0">
                <a:latin typeface="Helvetica Light" panose="020B0403020202020204" pitchFamily="34" charset="0"/>
              </a:rPr>
              <a:t>Reactivation &amp; Retrieval</a:t>
            </a:r>
          </a:p>
          <a:p>
            <a:pPr algn="ctr"/>
            <a:r>
              <a:rPr lang="en-US" sz="2600" dirty="0">
                <a:latin typeface="Helvetica Light" panose="020B0403020202020204" pitchFamily="34" charset="0"/>
              </a:rPr>
              <a:t>Integrate, Organize, Generalize</a:t>
            </a:r>
          </a:p>
          <a:p>
            <a:pPr algn="ctr"/>
            <a:r>
              <a:rPr lang="en-US" sz="2600" dirty="0">
                <a:latin typeface="Helvetica Light" panose="020B0403020202020204" pitchFamily="34" charset="0"/>
              </a:rPr>
              <a:t>↑ Stability, ↑ Strength</a:t>
            </a:r>
          </a:p>
          <a:p>
            <a:pPr algn="ctr"/>
            <a:r>
              <a:rPr lang="en-US" sz="2600" dirty="0">
                <a:solidFill>
                  <a:srgbClr val="FFD579"/>
                </a:solidFill>
                <a:latin typeface="Helvetica Light" panose="020B0403020202020204" pitchFamily="34" charset="0"/>
              </a:rPr>
              <a:t>Long-Term Memory</a:t>
            </a:r>
          </a:p>
        </p:txBody>
      </p:sp>
    </p:spTree>
    <p:extLst>
      <p:ext uri="{BB962C8B-B14F-4D97-AF65-F5344CB8AC3E}">
        <p14:creationId xmlns:p14="http://schemas.microsoft.com/office/powerpoint/2010/main" val="37067104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 different, row, lined&#10;&#10;Description automatically generated">
            <a:extLst>
              <a:ext uri="{FF2B5EF4-FFF2-40B4-BE49-F238E27FC236}">
                <a16:creationId xmlns:a16="http://schemas.microsoft.com/office/drawing/2014/main" id="{FE117A2F-CE29-AF29-CE6A-5652B8FF5B06}"/>
              </a:ext>
            </a:extLst>
          </p:cNvPr>
          <p:cNvPicPr>
            <a:picLocks noChangeAspect="1"/>
          </p:cNvPicPr>
          <p:nvPr/>
        </p:nvPicPr>
        <p:blipFill>
          <a:blip r:embed="rId2">
            <a:alphaModFix amt="50000"/>
          </a:blip>
          <a:stretch>
            <a:fillRect/>
          </a:stretch>
        </p:blipFill>
        <p:spPr>
          <a:xfrm>
            <a:off x="1894703" y="184244"/>
            <a:ext cx="10297297" cy="6673755"/>
          </a:xfrm>
          <a:prstGeom prst="rect">
            <a:avLst/>
          </a:prstGeom>
        </p:spPr>
      </p:pic>
      <p:sp>
        <p:nvSpPr>
          <p:cNvPr id="5" name="Rectangle 4">
            <a:extLst>
              <a:ext uri="{FF2B5EF4-FFF2-40B4-BE49-F238E27FC236}">
                <a16:creationId xmlns:a16="http://schemas.microsoft.com/office/drawing/2014/main" id="{C0EB63AB-2ACB-3CAD-3F14-AE7BAD95CADE}"/>
              </a:ext>
            </a:extLst>
          </p:cNvPr>
          <p:cNvSpPr/>
          <p:nvPr/>
        </p:nvSpPr>
        <p:spPr>
          <a:xfrm>
            <a:off x="0" y="184244"/>
            <a:ext cx="12192000" cy="6673755"/>
          </a:xfrm>
          <a:prstGeom prst="rect">
            <a:avLst/>
          </a:prstGeom>
          <a:gradFill flip="none" rotWithShape="1">
            <a:gsLst>
              <a:gs pos="0">
                <a:schemeClr val="tx1">
                  <a:alpha val="10000"/>
                </a:schemeClr>
              </a:gs>
              <a:gs pos="69000">
                <a:schemeClr val="bg1"/>
              </a:gs>
              <a:gs pos="85000">
                <a:schemeClr val="bg1">
                  <a:lumMod val="95000"/>
                  <a:lumOff val="5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F6E8870-4B25-ED61-2C97-CE26596038FC}"/>
              </a:ext>
            </a:extLst>
          </p:cNvPr>
          <p:cNvSpPr>
            <a:spLocks noGrp="1"/>
          </p:cNvSpPr>
          <p:nvPr>
            <p:ph idx="1"/>
          </p:nvPr>
        </p:nvSpPr>
        <p:spPr/>
        <p:txBody>
          <a:bodyPr/>
          <a:lstStyle/>
          <a:p>
            <a:pPr marL="0" indent="0">
              <a:lnSpc>
                <a:spcPct val="100000"/>
              </a:lnSpc>
              <a:spcAft>
                <a:spcPts val="2400"/>
              </a:spcAft>
              <a:buNone/>
            </a:pPr>
            <a:r>
              <a:rPr lang="en-US" sz="3200" dirty="0">
                <a:latin typeface="Helvetica Light" panose="020B0403020202020204" pitchFamily="34" charset="0"/>
              </a:rPr>
              <a:t>Directions: For each of the following 3 sentences, </a:t>
            </a:r>
          </a:p>
          <a:p>
            <a:pPr lvl="1">
              <a:lnSpc>
                <a:spcPct val="100000"/>
              </a:lnSpc>
              <a:spcAft>
                <a:spcPts val="2400"/>
              </a:spcAft>
            </a:pPr>
            <a:r>
              <a:rPr lang="en-US" sz="3200" dirty="0">
                <a:latin typeface="Helvetica Light" panose="020B0403020202020204" pitchFamily="34" charset="0"/>
              </a:rPr>
              <a:t> </a:t>
            </a:r>
            <a:r>
              <a:rPr lang="en-US" sz="3200" dirty="0">
                <a:solidFill>
                  <a:srgbClr val="FFC000"/>
                </a:solidFill>
                <a:latin typeface="Helvetica Light" panose="020B0403020202020204" pitchFamily="34" charset="0"/>
              </a:rPr>
              <a:t>Agree</a:t>
            </a:r>
          </a:p>
          <a:p>
            <a:pPr lvl="1">
              <a:lnSpc>
                <a:spcPct val="100000"/>
              </a:lnSpc>
              <a:spcAft>
                <a:spcPts val="2400"/>
              </a:spcAft>
            </a:pPr>
            <a:r>
              <a:rPr lang="en-US" sz="3200" dirty="0">
                <a:latin typeface="Helvetica Light" panose="020B0403020202020204" pitchFamily="34" charset="0"/>
              </a:rPr>
              <a:t> </a:t>
            </a:r>
            <a:r>
              <a:rPr lang="en-US" sz="3200" dirty="0">
                <a:solidFill>
                  <a:srgbClr val="FFC000"/>
                </a:solidFill>
                <a:latin typeface="Helvetica Light" panose="020B0403020202020204" pitchFamily="34" charset="0"/>
              </a:rPr>
              <a:t>Disagree</a:t>
            </a:r>
          </a:p>
          <a:p>
            <a:pPr lvl="1">
              <a:lnSpc>
                <a:spcPct val="100000"/>
              </a:lnSpc>
              <a:spcAft>
                <a:spcPts val="2400"/>
              </a:spcAft>
            </a:pPr>
            <a:r>
              <a:rPr lang="en-US" sz="3200" dirty="0">
                <a:latin typeface="Helvetica Light" panose="020B0403020202020204" pitchFamily="34" charset="0"/>
              </a:rPr>
              <a:t> </a:t>
            </a:r>
            <a:r>
              <a:rPr lang="en-US" sz="3200" dirty="0">
                <a:solidFill>
                  <a:srgbClr val="FFC000"/>
                </a:solidFill>
                <a:latin typeface="Helvetica Light" panose="020B0403020202020204" pitchFamily="34" charset="0"/>
              </a:rPr>
              <a:t>Edit</a:t>
            </a:r>
            <a:r>
              <a:rPr lang="en-US" sz="3200" dirty="0">
                <a:latin typeface="Helvetica Light" panose="020B0403020202020204" pitchFamily="34" charset="0"/>
              </a:rPr>
              <a:t> into agreement</a:t>
            </a:r>
          </a:p>
        </p:txBody>
      </p:sp>
      <p:sp>
        <p:nvSpPr>
          <p:cNvPr id="2" name="Title 1">
            <a:extLst>
              <a:ext uri="{FF2B5EF4-FFF2-40B4-BE49-F238E27FC236}">
                <a16:creationId xmlns:a16="http://schemas.microsoft.com/office/drawing/2014/main" id="{A02CFDC5-E6A6-4ED6-EA02-BBBCFC1866CF}"/>
              </a:ext>
            </a:extLst>
          </p:cNvPr>
          <p:cNvSpPr>
            <a:spLocks noGrp="1"/>
          </p:cNvSpPr>
          <p:nvPr>
            <p:ph type="title"/>
          </p:nvPr>
        </p:nvSpPr>
        <p:spPr/>
        <p:txBody>
          <a:bodyPr/>
          <a:lstStyle/>
          <a:p>
            <a:r>
              <a:rPr lang="en-US" dirty="0">
                <a:latin typeface="Helvetica Light" panose="020B0403020202020204" pitchFamily="34" charset="0"/>
              </a:rPr>
              <a:t>Anticipation Guide	</a:t>
            </a:r>
          </a:p>
        </p:txBody>
      </p:sp>
    </p:spTree>
    <p:extLst>
      <p:ext uri="{BB962C8B-B14F-4D97-AF65-F5344CB8AC3E}">
        <p14:creationId xmlns:p14="http://schemas.microsoft.com/office/powerpoint/2010/main" val="1031520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63728CDB-E751-4282-8AE7-9494103ACEAC}"/>
              </a:ext>
            </a:extLst>
          </p:cNvPr>
          <p:cNvSpPr/>
          <p:nvPr/>
        </p:nvSpPr>
        <p:spPr>
          <a:xfrm>
            <a:off x="2471424" y="-1378260"/>
            <a:ext cx="6965184" cy="1316736"/>
          </a:xfrm>
          <a:prstGeom prst="roundRect">
            <a:avLst/>
          </a:prstGeom>
          <a:solidFill>
            <a:schemeClr val="accent1">
              <a:lumMod val="20000"/>
              <a:lumOff val="80000"/>
              <a:alpha val="20000"/>
            </a:schemeClr>
          </a:solidFill>
          <a:ln>
            <a:solidFill>
              <a:srgbClr val="FFD5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U-Turn Arrow 74">
            <a:extLst>
              <a:ext uri="{FF2B5EF4-FFF2-40B4-BE49-F238E27FC236}">
                <a16:creationId xmlns:a16="http://schemas.microsoft.com/office/drawing/2014/main" id="{6A3A5B6B-61EB-DC20-1F8B-C346900DF9B7}"/>
              </a:ext>
            </a:extLst>
          </p:cNvPr>
          <p:cNvSpPr/>
          <p:nvPr/>
        </p:nvSpPr>
        <p:spPr>
          <a:xfrm>
            <a:off x="8363489" y="-1642590"/>
            <a:ext cx="2276305" cy="519950"/>
          </a:xfrm>
          <a:prstGeom prst="uturnArrow">
            <a:avLst>
              <a:gd name="adj1" fmla="val 4657"/>
              <a:gd name="adj2" fmla="val 16241"/>
              <a:gd name="adj3" fmla="val 31183"/>
              <a:gd name="adj4" fmla="val 19018"/>
              <a:gd name="adj5" fmla="val 100000"/>
            </a:avLst>
          </a:prstGeom>
          <a:solidFill>
            <a:srgbClr val="FFD579"/>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U-Turn Arrow 70">
            <a:extLst>
              <a:ext uri="{FF2B5EF4-FFF2-40B4-BE49-F238E27FC236}">
                <a16:creationId xmlns:a16="http://schemas.microsoft.com/office/drawing/2014/main" id="{ABED7B2C-8F97-FE08-1C48-F70842E51920}"/>
              </a:ext>
            </a:extLst>
          </p:cNvPr>
          <p:cNvSpPr/>
          <p:nvPr/>
        </p:nvSpPr>
        <p:spPr>
          <a:xfrm>
            <a:off x="6084944" y="-1639851"/>
            <a:ext cx="2382841" cy="519950"/>
          </a:xfrm>
          <a:prstGeom prst="uturnArrow">
            <a:avLst>
              <a:gd name="adj1" fmla="val 4657"/>
              <a:gd name="adj2" fmla="val 16241"/>
              <a:gd name="adj3" fmla="val 31183"/>
              <a:gd name="adj4" fmla="val 19018"/>
              <a:gd name="adj5" fmla="val 100000"/>
            </a:avLst>
          </a:prstGeom>
          <a:solidFill>
            <a:srgbClr val="FFD579"/>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TextBox 54">
            <a:extLst>
              <a:ext uri="{FF2B5EF4-FFF2-40B4-BE49-F238E27FC236}">
                <a16:creationId xmlns:a16="http://schemas.microsoft.com/office/drawing/2014/main" id="{90DEF564-2BFC-8E2E-4130-E5A2B449DB63}"/>
              </a:ext>
            </a:extLst>
          </p:cNvPr>
          <p:cNvSpPr txBox="1"/>
          <p:nvPr/>
        </p:nvSpPr>
        <p:spPr>
          <a:xfrm>
            <a:off x="3647121" y="-1957246"/>
            <a:ext cx="2448879" cy="369332"/>
          </a:xfrm>
          <a:prstGeom prst="rect">
            <a:avLst/>
          </a:prstGeom>
          <a:noFill/>
        </p:spPr>
        <p:txBody>
          <a:bodyPr wrap="square" rtlCol="0">
            <a:spAutoFit/>
          </a:bodyPr>
          <a:lstStyle/>
          <a:p>
            <a:pPr algn="ctr"/>
            <a:r>
              <a:rPr lang="en-US" dirty="0">
                <a:latin typeface="Helvetica Light" panose="020B0403020202020204" pitchFamily="34" charset="0"/>
              </a:rPr>
              <a:t>Foster</a:t>
            </a:r>
          </a:p>
        </p:txBody>
      </p:sp>
      <p:sp>
        <p:nvSpPr>
          <p:cNvPr id="20" name="TextBox 19">
            <a:extLst>
              <a:ext uri="{FF2B5EF4-FFF2-40B4-BE49-F238E27FC236}">
                <a16:creationId xmlns:a16="http://schemas.microsoft.com/office/drawing/2014/main" id="{1BEE70F7-CE0F-F7FB-C5C1-7437D3A8F485}"/>
              </a:ext>
            </a:extLst>
          </p:cNvPr>
          <p:cNvSpPr txBox="1"/>
          <p:nvPr/>
        </p:nvSpPr>
        <p:spPr>
          <a:xfrm>
            <a:off x="7359471" y="-1162513"/>
            <a:ext cx="2011680" cy="892552"/>
          </a:xfrm>
          <a:prstGeom prst="rect">
            <a:avLst/>
          </a:prstGeom>
          <a:noFill/>
        </p:spPr>
        <p:txBody>
          <a:bodyPr wrap="square" rtlCol="0">
            <a:spAutoFit/>
          </a:bodyPr>
          <a:lstStyle/>
          <a:p>
            <a:pPr algn="ctr"/>
            <a:r>
              <a:rPr lang="en-US" sz="2600" dirty="0">
                <a:latin typeface="Helvetica Light" panose="020B0403020202020204" pitchFamily="34" charset="0"/>
              </a:rPr>
              <a:t>Meaning &amp;</a:t>
            </a:r>
            <a:br>
              <a:rPr lang="en-US" sz="2600" dirty="0">
                <a:latin typeface="Helvetica Light" panose="020B0403020202020204" pitchFamily="34" charset="0"/>
              </a:rPr>
            </a:br>
            <a:r>
              <a:rPr lang="en-US" sz="2600" dirty="0">
                <a:latin typeface="Helvetica Light" panose="020B0403020202020204" pitchFamily="34" charset="0"/>
              </a:rPr>
              <a:t>Memory</a:t>
            </a:r>
          </a:p>
        </p:txBody>
      </p:sp>
      <p:sp>
        <p:nvSpPr>
          <p:cNvPr id="21" name="TextBox 20">
            <a:extLst>
              <a:ext uri="{FF2B5EF4-FFF2-40B4-BE49-F238E27FC236}">
                <a16:creationId xmlns:a16="http://schemas.microsoft.com/office/drawing/2014/main" id="{A0D85489-55F2-F246-B8FC-7EC84E730A48}"/>
              </a:ext>
            </a:extLst>
          </p:cNvPr>
          <p:cNvSpPr txBox="1"/>
          <p:nvPr/>
        </p:nvSpPr>
        <p:spPr>
          <a:xfrm>
            <a:off x="459744" y="-1162513"/>
            <a:ext cx="2011680" cy="892552"/>
          </a:xfrm>
          <a:prstGeom prst="rect">
            <a:avLst/>
          </a:prstGeom>
          <a:noFill/>
        </p:spPr>
        <p:txBody>
          <a:bodyPr wrap="square" rtlCol="0">
            <a:spAutoFit/>
          </a:bodyPr>
          <a:lstStyle/>
          <a:p>
            <a:pPr algn="ctr"/>
            <a:r>
              <a:rPr lang="en-US" sz="2600" dirty="0">
                <a:latin typeface="Helvetica Light" panose="020B0403020202020204" pitchFamily="34" charset="0"/>
              </a:rPr>
              <a:t>Learning</a:t>
            </a:r>
          </a:p>
          <a:p>
            <a:pPr algn="ctr"/>
            <a:r>
              <a:rPr lang="en-US" sz="2600" dirty="0">
                <a:latin typeface="Helvetica Light" panose="020B0403020202020204" pitchFamily="34" charset="0"/>
              </a:rPr>
              <a:t>Outcomes</a:t>
            </a:r>
          </a:p>
        </p:txBody>
      </p:sp>
      <p:sp>
        <p:nvSpPr>
          <p:cNvPr id="22" name="TextBox 21">
            <a:extLst>
              <a:ext uri="{FF2B5EF4-FFF2-40B4-BE49-F238E27FC236}">
                <a16:creationId xmlns:a16="http://schemas.microsoft.com/office/drawing/2014/main" id="{7AB856C9-511A-AFE3-D981-E290DB46565E}"/>
              </a:ext>
            </a:extLst>
          </p:cNvPr>
          <p:cNvSpPr txBox="1"/>
          <p:nvPr/>
        </p:nvSpPr>
        <p:spPr>
          <a:xfrm>
            <a:off x="2647356" y="-1162513"/>
            <a:ext cx="2011680" cy="892552"/>
          </a:xfrm>
          <a:prstGeom prst="rect">
            <a:avLst/>
          </a:prstGeom>
          <a:noFill/>
        </p:spPr>
        <p:txBody>
          <a:bodyPr wrap="square" lIns="0" rIns="0" rtlCol="0">
            <a:spAutoFit/>
          </a:bodyPr>
          <a:lstStyle/>
          <a:p>
            <a:pPr algn="ctr"/>
            <a:r>
              <a:rPr lang="en-US" sz="2600" dirty="0">
                <a:latin typeface="Helvetica Light" panose="020B0403020202020204" pitchFamily="34" charset="0"/>
              </a:rPr>
              <a:t>Instructional</a:t>
            </a:r>
          </a:p>
          <a:p>
            <a:pPr algn="ctr"/>
            <a:r>
              <a:rPr lang="en-US" sz="2600" dirty="0">
                <a:latin typeface="Helvetica Light" panose="020B0403020202020204" pitchFamily="34" charset="0"/>
              </a:rPr>
              <a:t>Strategies</a:t>
            </a:r>
          </a:p>
        </p:txBody>
      </p:sp>
      <p:sp>
        <p:nvSpPr>
          <p:cNvPr id="23" name="TextBox 22">
            <a:extLst>
              <a:ext uri="{FF2B5EF4-FFF2-40B4-BE49-F238E27FC236}">
                <a16:creationId xmlns:a16="http://schemas.microsoft.com/office/drawing/2014/main" id="{4C0E35A3-EE6B-8C92-8050-526C8CBAADE6}"/>
              </a:ext>
            </a:extLst>
          </p:cNvPr>
          <p:cNvSpPr txBox="1"/>
          <p:nvPr/>
        </p:nvSpPr>
        <p:spPr>
          <a:xfrm>
            <a:off x="5046728" y="-1162513"/>
            <a:ext cx="2103120" cy="984885"/>
          </a:xfrm>
          <a:prstGeom prst="rect">
            <a:avLst/>
          </a:prstGeom>
          <a:noFill/>
        </p:spPr>
        <p:txBody>
          <a:bodyPr wrap="square" lIns="0" rIns="0" rtlCol="0">
            <a:spAutoFit/>
          </a:bodyPr>
          <a:lstStyle/>
          <a:p>
            <a:pPr algn="ctr"/>
            <a:r>
              <a:rPr lang="en-US" sz="3200" dirty="0">
                <a:solidFill>
                  <a:srgbClr val="FFD579"/>
                </a:solidFill>
                <a:latin typeface="Helvetica Light" panose="020B0403020202020204" pitchFamily="34" charset="0"/>
                <a:ea typeface="Roboto Thin" panose="02000000000000000000" pitchFamily="2" charset="0"/>
                <a:cs typeface="Roboto Thin" panose="02000000000000000000" pitchFamily="2" charset="0"/>
              </a:rPr>
              <a:t>Processing</a:t>
            </a:r>
          </a:p>
          <a:p>
            <a:pPr algn="ctr"/>
            <a:endParaRPr lang="en-US" sz="2600" dirty="0">
              <a:latin typeface="Helvetica Light" panose="020B0403020202020204" pitchFamily="34" charset="0"/>
            </a:endParaRPr>
          </a:p>
        </p:txBody>
      </p:sp>
      <p:sp>
        <p:nvSpPr>
          <p:cNvPr id="24" name="TextBox 23">
            <a:extLst>
              <a:ext uri="{FF2B5EF4-FFF2-40B4-BE49-F238E27FC236}">
                <a16:creationId xmlns:a16="http://schemas.microsoft.com/office/drawing/2014/main" id="{93943CB2-7884-8C8B-3CD9-F160792860A2}"/>
              </a:ext>
            </a:extLst>
          </p:cNvPr>
          <p:cNvSpPr txBox="1"/>
          <p:nvPr/>
        </p:nvSpPr>
        <p:spPr>
          <a:xfrm>
            <a:off x="9556715" y="-1162513"/>
            <a:ext cx="2011680" cy="892552"/>
          </a:xfrm>
          <a:prstGeom prst="rect">
            <a:avLst/>
          </a:prstGeom>
          <a:noFill/>
        </p:spPr>
        <p:txBody>
          <a:bodyPr wrap="square" lIns="0" rIns="0" rtlCol="0">
            <a:spAutoFit/>
          </a:bodyPr>
          <a:lstStyle/>
          <a:p>
            <a:pPr algn="ctr"/>
            <a:r>
              <a:rPr lang="en-US" sz="2600" dirty="0">
                <a:latin typeface="Helvetica Light" panose="020B0403020202020204" pitchFamily="34" charset="0"/>
              </a:rPr>
              <a:t>Learning &amp;</a:t>
            </a:r>
          </a:p>
          <a:p>
            <a:pPr algn="ctr"/>
            <a:r>
              <a:rPr lang="en-US" sz="2600" dirty="0">
                <a:latin typeface="Helvetica Light" panose="020B0403020202020204" pitchFamily="34" charset="0"/>
              </a:rPr>
              <a:t>Performance</a:t>
            </a:r>
          </a:p>
        </p:txBody>
      </p:sp>
      <p:sp>
        <p:nvSpPr>
          <p:cNvPr id="56" name="TextBox 55">
            <a:extLst>
              <a:ext uri="{FF2B5EF4-FFF2-40B4-BE49-F238E27FC236}">
                <a16:creationId xmlns:a16="http://schemas.microsoft.com/office/drawing/2014/main" id="{77AF754F-7BBF-D70F-D543-201A97C63C4A}"/>
              </a:ext>
            </a:extLst>
          </p:cNvPr>
          <p:cNvSpPr txBox="1"/>
          <p:nvPr/>
        </p:nvSpPr>
        <p:spPr>
          <a:xfrm>
            <a:off x="1490373" y="-1962672"/>
            <a:ext cx="2205732" cy="369332"/>
          </a:xfrm>
          <a:prstGeom prst="rect">
            <a:avLst/>
          </a:prstGeom>
          <a:noFill/>
        </p:spPr>
        <p:txBody>
          <a:bodyPr wrap="square" rtlCol="0">
            <a:spAutoFit/>
          </a:bodyPr>
          <a:lstStyle/>
          <a:p>
            <a:pPr algn="ctr"/>
            <a:r>
              <a:rPr lang="en-US" dirty="0">
                <a:latin typeface="Helvetica Light" panose="020B0403020202020204" pitchFamily="34" charset="0"/>
              </a:rPr>
              <a:t>Inform</a:t>
            </a:r>
          </a:p>
        </p:txBody>
      </p:sp>
      <p:sp>
        <p:nvSpPr>
          <p:cNvPr id="70" name="U-Turn Arrow 69">
            <a:extLst>
              <a:ext uri="{FF2B5EF4-FFF2-40B4-BE49-F238E27FC236}">
                <a16:creationId xmlns:a16="http://schemas.microsoft.com/office/drawing/2014/main" id="{8607CE7E-EEE9-4134-D9CE-FCFE4A0FB252}"/>
              </a:ext>
            </a:extLst>
          </p:cNvPr>
          <p:cNvSpPr/>
          <p:nvPr/>
        </p:nvSpPr>
        <p:spPr>
          <a:xfrm>
            <a:off x="3630365" y="-1645145"/>
            <a:ext cx="2549053" cy="519950"/>
          </a:xfrm>
          <a:prstGeom prst="uturnArrow">
            <a:avLst>
              <a:gd name="adj1" fmla="val 4657"/>
              <a:gd name="adj2" fmla="val 16241"/>
              <a:gd name="adj3" fmla="val 31183"/>
              <a:gd name="adj4" fmla="val 19018"/>
              <a:gd name="adj5" fmla="val 100000"/>
            </a:avLst>
          </a:prstGeom>
          <a:solidFill>
            <a:srgbClr val="FFD579"/>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U-Turn Arrow 68">
            <a:extLst>
              <a:ext uri="{FF2B5EF4-FFF2-40B4-BE49-F238E27FC236}">
                <a16:creationId xmlns:a16="http://schemas.microsoft.com/office/drawing/2014/main" id="{5672139C-7A6E-CB2A-3554-F0554A842D2D}"/>
              </a:ext>
            </a:extLst>
          </p:cNvPr>
          <p:cNvSpPr/>
          <p:nvPr/>
        </p:nvSpPr>
        <p:spPr>
          <a:xfrm>
            <a:off x="1457253" y="-1634294"/>
            <a:ext cx="2266964" cy="519950"/>
          </a:xfrm>
          <a:prstGeom prst="uturnArrow">
            <a:avLst>
              <a:gd name="adj1" fmla="val 4657"/>
              <a:gd name="adj2" fmla="val 16241"/>
              <a:gd name="adj3" fmla="val 31183"/>
              <a:gd name="adj4" fmla="val 19018"/>
              <a:gd name="adj5" fmla="val 100000"/>
            </a:avLst>
          </a:prstGeom>
          <a:solidFill>
            <a:srgbClr val="FFD579"/>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TextBox 73">
            <a:extLst>
              <a:ext uri="{FF2B5EF4-FFF2-40B4-BE49-F238E27FC236}">
                <a16:creationId xmlns:a16="http://schemas.microsoft.com/office/drawing/2014/main" id="{5BE44EE2-2986-D7D4-D122-5FE4FD0D29DF}"/>
              </a:ext>
            </a:extLst>
          </p:cNvPr>
          <p:cNvSpPr txBox="1"/>
          <p:nvPr/>
        </p:nvSpPr>
        <p:spPr>
          <a:xfrm>
            <a:off x="6112755" y="-1968097"/>
            <a:ext cx="2251597" cy="369332"/>
          </a:xfrm>
          <a:prstGeom prst="rect">
            <a:avLst/>
          </a:prstGeom>
          <a:noFill/>
        </p:spPr>
        <p:txBody>
          <a:bodyPr wrap="square" rtlCol="0">
            <a:spAutoFit/>
          </a:bodyPr>
          <a:lstStyle/>
          <a:p>
            <a:pPr algn="ctr"/>
            <a:r>
              <a:rPr lang="en-US" dirty="0">
                <a:latin typeface="Helvetica Light" panose="020B0403020202020204" pitchFamily="34" charset="0"/>
              </a:rPr>
              <a:t>Foster</a:t>
            </a:r>
          </a:p>
        </p:txBody>
      </p:sp>
      <p:sp>
        <p:nvSpPr>
          <p:cNvPr id="76" name="TextBox 75">
            <a:extLst>
              <a:ext uri="{FF2B5EF4-FFF2-40B4-BE49-F238E27FC236}">
                <a16:creationId xmlns:a16="http://schemas.microsoft.com/office/drawing/2014/main" id="{20D6A2BC-4A88-2659-0803-9165883DB05B}"/>
              </a:ext>
            </a:extLst>
          </p:cNvPr>
          <p:cNvSpPr txBox="1"/>
          <p:nvPr/>
        </p:nvSpPr>
        <p:spPr>
          <a:xfrm>
            <a:off x="8381107" y="-1961460"/>
            <a:ext cx="2167314" cy="369332"/>
          </a:xfrm>
          <a:prstGeom prst="rect">
            <a:avLst/>
          </a:prstGeom>
          <a:noFill/>
        </p:spPr>
        <p:txBody>
          <a:bodyPr wrap="square" rtlCol="0">
            <a:spAutoFit/>
          </a:bodyPr>
          <a:lstStyle/>
          <a:p>
            <a:pPr algn="ctr"/>
            <a:r>
              <a:rPr lang="en-US" dirty="0">
                <a:latin typeface="Helvetica Light" panose="020B0403020202020204" pitchFamily="34" charset="0"/>
              </a:rPr>
              <a:t>Foster</a:t>
            </a:r>
          </a:p>
        </p:txBody>
      </p:sp>
      <p:sp>
        <p:nvSpPr>
          <p:cNvPr id="25" name="TextBox 24">
            <a:extLst>
              <a:ext uri="{FF2B5EF4-FFF2-40B4-BE49-F238E27FC236}">
                <a16:creationId xmlns:a16="http://schemas.microsoft.com/office/drawing/2014/main" id="{8ACCA964-4E76-E76F-FA44-7B5905D496BB}"/>
              </a:ext>
            </a:extLst>
          </p:cNvPr>
          <p:cNvSpPr txBox="1"/>
          <p:nvPr/>
        </p:nvSpPr>
        <p:spPr>
          <a:xfrm>
            <a:off x="0" y="202353"/>
            <a:ext cx="12192000" cy="2062103"/>
          </a:xfrm>
          <a:prstGeom prst="rect">
            <a:avLst/>
          </a:prstGeom>
          <a:noFill/>
        </p:spPr>
        <p:txBody>
          <a:bodyPr wrap="square" rtlCol="0">
            <a:spAutoFit/>
          </a:bodyPr>
          <a:lstStyle/>
          <a:p>
            <a:pPr algn="ctr"/>
            <a:r>
              <a:rPr lang="en-US" sz="3200" dirty="0">
                <a:latin typeface="Helvetica Light" panose="020B0403020202020204" pitchFamily="34" charset="0"/>
              </a:rPr>
              <a:t>Consolidation</a:t>
            </a:r>
          </a:p>
          <a:p>
            <a:pPr algn="ctr"/>
            <a:r>
              <a:rPr lang="en-US" sz="3200" dirty="0">
                <a:solidFill>
                  <a:schemeClr val="tx1">
                    <a:alpha val="50000"/>
                  </a:schemeClr>
                </a:solidFill>
                <a:latin typeface="Helvetica Light" panose="020B0403020202020204" pitchFamily="34" charset="0"/>
              </a:rPr>
              <a:t>Synaptic &amp; Systems   </a:t>
            </a:r>
          </a:p>
          <a:p>
            <a:pPr algn="ctr"/>
            <a:r>
              <a:rPr lang="en-US" sz="3200" dirty="0">
                <a:solidFill>
                  <a:schemeClr val="tx1">
                    <a:alpha val="50000"/>
                  </a:schemeClr>
                </a:solidFill>
                <a:latin typeface="Helvetica Light" panose="020B0403020202020204" pitchFamily="34" charset="0"/>
              </a:rPr>
              <a:t>    Stabilization &amp; Strengthening</a:t>
            </a:r>
          </a:p>
          <a:p>
            <a:pPr algn="ctr"/>
            <a:r>
              <a:rPr lang="en-US" sz="3200" dirty="0">
                <a:solidFill>
                  <a:schemeClr val="tx1">
                    <a:alpha val="50000"/>
                  </a:schemeClr>
                </a:solidFill>
                <a:latin typeface="Helvetica Light" panose="020B0403020202020204" pitchFamily="34" charset="0"/>
              </a:rPr>
              <a:t>  Resting (offline) &amp; Sleeping (offline)  </a:t>
            </a:r>
          </a:p>
        </p:txBody>
      </p:sp>
      <p:cxnSp>
        <p:nvCxnSpPr>
          <p:cNvPr id="5" name="Straight Arrow Connector 4">
            <a:extLst>
              <a:ext uri="{FF2B5EF4-FFF2-40B4-BE49-F238E27FC236}">
                <a16:creationId xmlns:a16="http://schemas.microsoft.com/office/drawing/2014/main" id="{0FD3E8BF-F318-31A8-B020-FC039F06A708}"/>
              </a:ext>
            </a:extLst>
          </p:cNvPr>
          <p:cNvCxnSpPr/>
          <p:nvPr/>
        </p:nvCxnSpPr>
        <p:spPr>
          <a:xfrm>
            <a:off x="624114" y="4151086"/>
            <a:ext cx="11074400" cy="0"/>
          </a:xfrm>
          <a:prstGeom prst="straightConnector1">
            <a:avLst/>
          </a:prstGeom>
          <a:ln w="25400">
            <a:solidFill>
              <a:schemeClr val="tx1"/>
            </a:solidFill>
            <a:headEnd type="oval" w="lg" len="lg"/>
            <a:tailEnd type="triangle" w="lg" len="lg"/>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95DD1A6B-1C9F-FCC0-62CA-0E6E58340766}"/>
              </a:ext>
            </a:extLst>
          </p:cNvPr>
          <p:cNvSpPr txBox="1"/>
          <p:nvPr/>
        </p:nvSpPr>
        <p:spPr>
          <a:xfrm>
            <a:off x="642651" y="3062514"/>
            <a:ext cx="2086038" cy="1077218"/>
          </a:xfrm>
          <a:prstGeom prst="rect">
            <a:avLst/>
          </a:prstGeom>
          <a:noFill/>
        </p:spPr>
        <p:txBody>
          <a:bodyPr wrap="square" rtlCol="0">
            <a:spAutoFit/>
          </a:bodyPr>
          <a:lstStyle/>
          <a:p>
            <a:r>
              <a:rPr lang="en-US" sz="3200" dirty="0">
                <a:latin typeface="Helvetica Light" panose="020B0403020202020204" pitchFamily="34" charset="0"/>
              </a:rPr>
              <a:t>Initial</a:t>
            </a:r>
          </a:p>
          <a:p>
            <a:r>
              <a:rPr lang="en-US" sz="3200" dirty="0">
                <a:latin typeface="Helvetica Light" panose="020B0403020202020204" pitchFamily="34" charset="0"/>
              </a:rPr>
              <a:t>Learning</a:t>
            </a:r>
          </a:p>
        </p:txBody>
      </p:sp>
      <p:sp>
        <p:nvSpPr>
          <p:cNvPr id="7" name="TextBox 6">
            <a:extLst>
              <a:ext uri="{FF2B5EF4-FFF2-40B4-BE49-F238E27FC236}">
                <a16:creationId xmlns:a16="http://schemas.microsoft.com/office/drawing/2014/main" id="{344D0132-AC51-8E17-2CC6-DF50B8EF5301}"/>
              </a:ext>
            </a:extLst>
          </p:cNvPr>
          <p:cNvSpPr txBox="1"/>
          <p:nvPr/>
        </p:nvSpPr>
        <p:spPr>
          <a:xfrm>
            <a:off x="3146364" y="3069771"/>
            <a:ext cx="2427121" cy="1077218"/>
          </a:xfrm>
          <a:prstGeom prst="rect">
            <a:avLst/>
          </a:prstGeom>
          <a:noFill/>
        </p:spPr>
        <p:txBody>
          <a:bodyPr wrap="square" rtlCol="0">
            <a:spAutoFit/>
          </a:bodyPr>
          <a:lstStyle/>
          <a:p>
            <a:r>
              <a:rPr lang="en-US" sz="3200" dirty="0">
                <a:latin typeface="Helvetica Light" panose="020B0403020202020204" pitchFamily="34" charset="0"/>
              </a:rPr>
              <a:t>Timely</a:t>
            </a:r>
          </a:p>
          <a:p>
            <a:r>
              <a:rPr lang="en-US" sz="3200" dirty="0">
                <a:latin typeface="Helvetica Light" panose="020B0403020202020204" pitchFamily="34" charset="0"/>
              </a:rPr>
              <a:t>Review</a:t>
            </a:r>
          </a:p>
        </p:txBody>
      </p:sp>
      <p:sp>
        <p:nvSpPr>
          <p:cNvPr id="8" name="TextBox 7">
            <a:extLst>
              <a:ext uri="{FF2B5EF4-FFF2-40B4-BE49-F238E27FC236}">
                <a16:creationId xmlns:a16="http://schemas.microsoft.com/office/drawing/2014/main" id="{9302D628-D0B7-B977-8748-3CADA4ED624F}"/>
              </a:ext>
            </a:extLst>
          </p:cNvPr>
          <p:cNvSpPr txBox="1"/>
          <p:nvPr/>
        </p:nvSpPr>
        <p:spPr>
          <a:xfrm>
            <a:off x="6331309" y="3064560"/>
            <a:ext cx="5459908" cy="2062103"/>
          </a:xfrm>
          <a:prstGeom prst="rect">
            <a:avLst/>
          </a:prstGeom>
          <a:noFill/>
        </p:spPr>
        <p:txBody>
          <a:bodyPr wrap="square" rtlCol="0">
            <a:spAutoFit/>
          </a:bodyPr>
          <a:lstStyle/>
          <a:p>
            <a:r>
              <a:rPr lang="en-US" sz="3200" dirty="0">
                <a:latin typeface="Helvetica Light" panose="020B0403020202020204" pitchFamily="34" charset="0"/>
              </a:rPr>
              <a:t>Over-Time</a:t>
            </a:r>
          </a:p>
          <a:p>
            <a:r>
              <a:rPr lang="en-US" sz="3200" dirty="0">
                <a:latin typeface="Helvetica Light" panose="020B0403020202020204" pitchFamily="34" charset="0"/>
              </a:rPr>
              <a:t>Use Use Use Use Use Use</a:t>
            </a:r>
          </a:p>
          <a:p>
            <a:endParaRPr lang="en-US" sz="3200" dirty="0">
              <a:latin typeface="Helvetica Light" panose="020B0403020202020204" pitchFamily="34" charset="0"/>
            </a:endParaRPr>
          </a:p>
          <a:p>
            <a:endParaRPr lang="en-US" sz="3200" dirty="0">
              <a:latin typeface="Helvetica Light" panose="020B0403020202020204" pitchFamily="34" charset="0"/>
            </a:endParaRPr>
          </a:p>
        </p:txBody>
      </p:sp>
      <p:sp>
        <p:nvSpPr>
          <p:cNvPr id="10" name="TextBox 9">
            <a:extLst>
              <a:ext uri="{FF2B5EF4-FFF2-40B4-BE49-F238E27FC236}">
                <a16:creationId xmlns:a16="http://schemas.microsoft.com/office/drawing/2014/main" id="{58CB2361-E954-ED06-4DEB-64F8467383C6}"/>
              </a:ext>
            </a:extLst>
          </p:cNvPr>
          <p:cNvSpPr txBox="1"/>
          <p:nvPr/>
        </p:nvSpPr>
        <p:spPr>
          <a:xfrm>
            <a:off x="621663" y="4166954"/>
            <a:ext cx="2423103" cy="1077218"/>
          </a:xfrm>
          <a:prstGeom prst="rect">
            <a:avLst/>
          </a:prstGeom>
          <a:noFill/>
        </p:spPr>
        <p:txBody>
          <a:bodyPr wrap="square" rtlCol="0">
            <a:spAutoFit/>
          </a:bodyPr>
          <a:lstStyle/>
          <a:p>
            <a:r>
              <a:rPr lang="en-US" sz="3200" dirty="0">
                <a:solidFill>
                  <a:srgbClr val="FFD579"/>
                </a:solidFill>
                <a:latin typeface="Helvetica Light" panose="020B0403020202020204" pitchFamily="34" charset="0"/>
              </a:rPr>
              <a:t>Short-Term</a:t>
            </a:r>
          </a:p>
          <a:p>
            <a:r>
              <a:rPr lang="en-US" sz="3200" dirty="0">
                <a:solidFill>
                  <a:srgbClr val="FFD579"/>
                </a:solidFill>
                <a:latin typeface="Helvetica Light" panose="020B0403020202020204" pitchFamily="34" charset="0"/>
              </a:rPr>
              <a:t>Memory</a:t>
            </a:r>
          </a:p>
        </p:txBody>
      </p:sp>
      <p:sp>
        <p:nvSpPr>
          <p:cNvPr id="11" name="TextBox 10">
            <a:extLst>
              <a:ext uri="{FF2B5EF4-FFF2-40B4-BE49-F238E27FC236}">
                <a16:creationId xmlns:a16="http://schemas.microsoft.com/office/drawing/2014/main" id="{EA260EE6-7888-041A-7AEC-F86C13E9748E}"/>
              </a:ext>
            </a:extLst>
          </p:cNvPr>
          <p:cNvSpPr txBox="1"/>
          <p:nvPr/>
        </p:nvSpPr>
        <p:spPr>
          <a:xfrm>
            <a:off x="3137469" y="4162851"/>
            <a:ext cx="2700435" cy="1077218"/>
          </a:xfrm>
          <a:prstGeom prst="rect">
            <a:avLst/>
          </a:prstGeom>
          <a:noFill/>
        </p:spPr>
        <p:txBody>
          <a:bodyPr wrap="square" rtlCol="0">
            <a:spAutoFit/>
          </a:bodyPr>
          <a:lstStyle/>
          <a:p>
            <a:r>
              <a:rPr lang="en-US" sz="3200" dirty="0">
                <a:solidFill>
                  <a:srgbClr val="FFD579"/>
                </a:solidFill>
                <a:latin typeface="Helvetica Light" panose="020B0403020202020204" pitchFamily="34" charset="0"/>
              </a:rPr>
              <a:t>Intermediate</a:t>
            </a:r>
          </a:p>
          <a:p>
            <a:r>
              <a:rPr lang="en-US" sz="3200" dirty="0">
                <a:solidFill>
                  <a:srgbClr val="FFD579"/>
                </a:solidFill>
                <a:latin typeface="Helvetica Light" panose="020B0403020202020204" pitchFamily="34" charset="0"/>
              </a:rPr>
              <a:t>Memory</a:t>
            </a:r>
          </a:p>
        </p:txBody>
      </p:sp>
      <p:sp>
        <p:nvSpPr>
          <p:cNvPr id="12" name="TextBox 11">
            <a:extLst>
              <a:ext uri="{FF2B5EF4-FFF2-40B4-BE49-F238E27FC236}">
                <a16:creationId xmlns:a16="http://schemas.microsoft.com/office/drawing/2014/main" id="{E7FD37D0-A1E3-C0DE-568C-DFE181520E75}"/>
              </a:ext>
            </a:extLst>
          </p:cNvPr>
          <p:cNvSpPr txBox="1"/>
          <p:nvPr/>
        </p:nvSpPr>
        <p:spPr>
          <a:xfrm>
            <a:off x="6365916" y="4166954"/>
            <a:ext cx="2700435" cy="1077218"/>
          </a:xfrm>
          <a:prstGeom prst="rect">
            <a:avLst/>
          </a:prstGeom>
          <a:noFill/>
        </p:spPr>
        <p:txBody>
          <a:bodyPr wrap="square" rtlCol="0">
            <a:spAutoFit/>
          </a:bodyPr>
          <a:lstStyle/>
          <a:p>
            <a:r>
              <a:rPr lang="en-US" sz="3200" dirty="0">
                <a:solidFill>
                  <a:srgbClr val="FFD579"/>
                </a:solidFill>
                <a:latin typeface="Helvetica Light" panose="020B0403020202020204" pitchFamily="34" charset="0"/>
              </a:rPr>
              <a:t>Long-Term</a:t>
            </a:r>
          </a:p>
          <a:p>
            <a:r>
              <a:rPr lang="en-US" sz="3200" dirty="0">
                <a:solidFill>
                  <a:srgbClr val="FFD579"/>
                </a:solidFill>
                <a:latin typeface="Helvetica Light" panose="020B0403020202020204" pitchFamily="34" charset="0"/>
              </a:rPr>
              <a:t>Memory</a:t>
            </a:r>
          </a:p>
        </p:txBody>
      </p:sp>
    </p:spTree>
    <p:extLst>
      <p:ext uri="{BB962C8B-B14F-4D97-AF65-F5344CB8AC3E}">
        <p14:creationId xmlns:p14="http://schemas.microsoft.com/office/powerpoint/2010/main" val="9318376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pouring liquid into a tube&#10;&#10;Description automatically generated">
            <a:extLst>
              <a:ext uri="{FF2B5EF4-FFF2-40B4-BE49-F238E27FC236}">
                <a16:creationId xmlns:a16="http://schemas.microsoft.com/office/drawing/2014/main" id="{4A703F17-62B9-4E7D-AC1A-A670294AFE50}"/>
              </a:ext>
            </a:extLst>
          </p:cNvPr>
          <p:cNvPicPr>
            <a:picLocks noChangeAspect="1"/>
          </p:cNvPicPr>
          <p:nvPr/>
        </p:nvPicPr>
        <p:blipFill rotWithShape="1">
          <a:blip r:embed="rId3"/>
          <a:srcRect t="9762" b="7812"/>
          <a:stretch/>
        </p:blipFill>
        <p:spPr>
          <a:xfrm>
            <a:off x="0" y="186126"/>
            <a:ext cx="12192000" cy="6699584"/>
          </a:xfrm>
          <a:prstGeom prst="rect">
            <a:avLst/>
          </a:prstGeom>
        </p:spPr>
      </p:pic>
      <p:sp>
        <p:nvSpPr>
          <p:cNvPr id="5" name="TextBox 4">
            <a:extLst>
              <a:ext uri="{FF2B5EF4-FFF2-40B4-BE49-F238E27FC236}">
                <a16:creationId xmlns:a16="http://schemas.microsoft.com/office/drawing/2014/main" id="{85CF94AD-5CC0-46A0-169A-57EE4A40ED54}"/>
              </a:ext>
            </a:extLst>
          </p:cNvPr>
          <p:cNvSpPr txBox="1"/>
          <p:nvPr/>
        </p:nvSpPr>
        <p:spPr>
          <a:xfrm>
            <a:off x="0" y="186126"/>
            <a:ext cx="12192000" cy="2308324"/>
          </a:xfrm>
          <a:prstGeom prst="rect">
            <a:avLst/>
          </a:prstGeom>
          <a:solidFill>
            <a:schemeClr val="bg1">
              <a:alpha val="70000"/>
            </a:schemeClr>
          </a:solidFill>
        </p:spPr>
        <p:txBody>
          <a:bodyPr wrap="square" rtlCol="0">
            <a:spAutoFit/>
          </a:bodyPr>
          <a:lstStyle/>
          <a:p>
            <a:pPr algn="ctr"/>
            <a:endParaRPr lang="en-US" sz="2800" dirty="0">
              <a:latin typeface="Helvetica Light" panose="020B0403020202020204" pitchFamily="34" charset="0"/>
              <a:ea typeface="Verdana" panose="020B0604030504040204" pitchFamily="34" charset="0"/>
              <a:cs typeface="Verdana" panose="020B0604030504040204" pitchFamily="34" charset="0"/>
            </a:endParaRPr>
          </a:p>
          <a:p>
            <a:pPr algn="ctr"/>
            <a:r>
              <a:rPr lang="en-US" sz="4400" dirty="0">
                <a:latin typeface="Helvetica Light" panose="020B0403020202020204" pitchFamily="34" charset="0"/>
                <a:ea typeface="Verdana" panose="020B0604030504040204" pitchFamily="34" charset="0"/>
                <a:cs typeface="Verdana" panose="020B0604030504040204" pitchFamily="34" charset="0"/>
              </a:rPr>
              <a:t>Active Learning</a:t>
            </a:r>
          </a:p>
          <a:p>
            <a:pPr algn="ctr"/>
            <a:r>
              <a:rPr lang="en-US" sz="4400" dirty="0">
                <a:latin typeface="Helvetica Light" panose="020B0403020202020204" pitchFamily="34" charset="0"/>
                <a:ea typeface="Verdana" panose="020B0604030504040204" pitchFamily="34" charset="0"/>
                <a:cs typeface="Verdana" panose="020B0604030504040204" pitchFamily="34" charset="0"/>
              </a:rPr>
              <a:t>Processing</a:t>
            </a:r>
          </a:p>
          <a:p>
            <a:pPr algn="ctr"/>
            <a:endParaRPr lang="en-US" sz="2800" dirty="0">
              <a:latin typeface="Helvetica Light" panose="020B040302020202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206063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63728CDB-E751-4282-8AE7-9494103ACEAC}"/>
              </a:ext>
            </a:extLst>
          </p:cNvPr>
          <p:cNvSpPr/>
          <p:nvPr/>
        </p:nvSpPr>
        <p:spPr>
          <a:xfrm>
            <a:off x="2471424" y="843832"/>
            <a:ext cx="6965184" cy="1316736"/>
          </a:xfrm>
          <a:prstGeom prst="roundRect">
            <a:avLst/>
          </a:prstGeom>
          <a:solidFill>
            <a:schemeClr val="accent1">
              <a:lumMod val="20000"/>
              <a:lumOff val="80000"/>
              <a:alpha val="20000"/>
            </a:schemeClr>
          </a:solidFill>
          <a:ln>
            <a:solidFill>
              <a:srgbClr val="FFD5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U-Turn Arrow 74">
            <a:extLst>
              <a:ext uri="{FF2B5EF4-FFF2-40B4-BE49-F238E27FC236}">
                <a16:creationId xmlns:a16="http://schemas.microsoft.com/office/drawing/2014/main" id="{6A3A5B6B-61EB-DC20-1F8B-C346900DF9B7}"/>
              </a:ext>
            </a:extLst>
          </p:cNvPr>
          <p:cNvSpPr/>
          <p:nvPr/>
        </p:nvSpPr>
        <p:spPr>
          <a:xfrm>
            <a:off x="8363489" y="579502"/>
            <a:ext cx="2276305" cy="519950"/>
          </a:xfrm>
          <a:prstGeom prst="uturnArrow">
            <a:avLst>
              <a:gd name="adj1" fmla="val 4657"/>
              <a:gd name="adj2" fmla="val 16241"/>
              <a:gd name="adj3" fmla="val 31183"/>
              <a:gd name="adj4" fmla="val 19018"/>
              <a:gd name="adj5" fmla="val 100000"/>
            </a:avLst>
          </a:prstGeom>
          <a:solidFill>
            <a:srgbClr val="FFD579"/>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U-Turn Arrow 70">
            <a:extLst>
              <a:ext uri="{FF2B5EF4-FFF2-40B4-BE49-F238E27FC236}">
                <a16:creationId xmlns:a16="http://schemas.microsoft.com/office/drawing/2014/main" id="{ABED7B2C-8F97-FE08-1C48-F70842E51920}"/>
              </a:ext>
            </a:extLst>
          </p:cNvPr>
          <p:cNvSpPr/>
          <p:nvPr/>
        </p:nvSpPr>
        <p:spPr>
          <a:xfrm>
            <a:off x="6084944" y="582241"/>
            <a:ext cx="2382841" cy="519950"/>
          </a:xfrm>
          <a:prstGeom prst="uturnArrow">
            <a:avLst>
              <a:gd name="adj1" fmla="val 4657"/>
              <a:gd name="adj2" fmla="val 16241"/>
              <a:gd name="adj3" fmla="val 31183"/>
              <a:gd name="adj4" fmla="val 19018"/>
              <a:gd name="adj5" fmla="val 100000"/>
            </a:avLst>
          </a:prstGeom>
          <a:solidFill>
            <a:srgbClr val="FFD579"/>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TextBox 54">
            <a:extLst>
              <a:ext uri="{FF2B5EF4-FFF2-40B4-BE49-F238E27FC236}">
                <a16:creationId xmlns:a16="http://schemas.microsoft.com/office/drawing/2014/main" id="{90DEF564-2BFC-8E2E-4130-E5A2B449DB63}"/>
              </a:ext>
            </a:extLst>
          </p:cNvPr>
          <p:cNvSpPr txBox="1"/>
          <p:nvPr/>
        </p:nvSpPr>
        <p:spPr>
          <a:xfrm>
            <a:off x="3647121" y="264846"/>
            <a:ext cx="2448879" cy="369332"/>
          </a:xfrm>
          <a:prstGeom prst="rect">
            <a:avLst/>
          </a:prstGeom>
          <a:noFill/>
        </p:spPr>
        <p:txBody>
          <a:bodyPr wrap="square" rtlCol="0">
            <a:spAutoFit/>
          </a:bodyPr>
          <a:lstStyle/>
          <a:p>
            <a:pPr algn="ctr"/>
            <a:r>
              <a:rPr lang="en-US" dirty="0">
                <a:latin typeface="Helvetica Light" panose="020B0403020202020204" pitchFamily="34" charset="0"/>
              </a:rPr>
              <a:t>Foster</a:t>
            </a:r>
          </a:p>
        </p:txBody>
      </p:sp>
      <p:sp>
        <p:nvSpPr>
          <p:cNvPr id="20" name="TextBox 19">
            <a:extLst>
              <a:ext uri="{FF2B5EF4-FFF2-40B4-BE49-F238E27FC236}">
                <a16:creationId xmlns:a16="http://schemas.microsoft.com/office/drawing/2014/main" id="{1BEE70F7-CE0F-F7FB-C5C1-7437D3A8F485}"/>
              </a:ext>
            </a:extLst>
          </p:cNvPr>
          <p:cNvSpPr txBox="1"/>
          <p:nvPr/>
        </p:nvSpPr>
        <p:spPr>
          <a:xfrm>
            <a:off x="7359471" y="1059579"/>
            <a:ext cx="2011680" cy="892552"/>
          </a:xfrm>
          <a:prstGeom prst="rect">
            <a:avLst/>
          </a:prstGeom>
          <a:noFill/>
        </p:spPr>
        <p:txBody>
          <a:bodyPr wrap="square" rtlCol="0">
            <a:spAutoFit/>
          </a:bodyPr>
          <a:lstStyle/>
          <a:p>
            <a:pPr algn="ctr"/>
            <a:r>
              <a:rPr lang="en-US" sz="2600" dirty="0">
                <a:latin typeface="Helvetica Light" panose="020B0403020202020204" pitchFamily="34" charset="0"/>
              </a:rPr>
              <a:t>Meaning &amp;</a:t>
            </a:r>
            <a:br>
              <a:rPr lang="en-US" sz="2600" dirty="0">
                <a:latin typeface="Helvetica Light" panose="020B0403020202020204" pitchFamily="34" charset="0"/>
              </a:rPr>
            </a:br>
            <a:r>
              <a:rPr lang="en-US" sz="2600" dirty="0">
                <a:latin typeface="Helvetica Light" panose="020B0403020202020204" pitchFamily="34" charset="0"/>
              </a:rPr>
              <a:t>Memory</a:t>
            </a:r>
          </a:p>
        </p:txBody>
      </p:sp>
      <p:sp>
        <p:nvSpPr>
          <p:cNvPr id="21" name="TextBox 20">
            <a:extLst>
              <a:ext uri="{FF2B5EF4-FFF2-40B4-BE49-F238E27FC236}">
                <a16:creationId xmlns:a16="http://schemas.microsoft.com/office/drawing/2014/main" id="{A0D85489-55F2-F246-B8FC-7EC84E730A48}"/>
              </a:ext>
            </a:extLst>
          </p:cNvPr>
          <p:cNvSpPr txBox="1"/>
          <p:nvPr/>
        </p:nvSpPr>
        <p:spPr>
          <a:xfrm>
            <a:off x="459744" y="1059579"/>
            <a:ext cx="2011680" cy="892552"/>
          </a:xfrm>
          <a:prstGeom prst="rect">
            <a:avLst/>
          </a:prstGeom>
          <a:noFill/>
        </p:spPr>
        <p:txBody>
          <a:bodyPr wrap="square" rtlCol="0">
            <a:spAutoFit/>
          </a:bodyPr>
          <a:lstStyle/>
          <a:p>
            <a:pPr algn="ctr"/>
            <a:r>
              <a:rPr lang="en-US" sz="2600" dirty="0">
                <a:latin typeface="Helvetica Light" panose="020B0403020202020204" pitchFamily="34" charset="0"/>
              </a:rPr>
              <a:t>Learning</a:t>
            </a:r>
          </a:p>
          <a:p>
            <a:pPr algn="ctr"/>
            <a:r>
              <a:rPr lang="en-US" sz="2600" dirty="0">
                <a:latin typeface="Helvetica Light" panose="020B0403020202020204" pitchFamily="34" charset="0"/>
              </a:rPr>
              <a:t>Outcomes</a:t>
            </a:r>
          </a:p>
        </p:txBody>
      </p:sp>
      <p:sp>
        <p:nvSpPr>
          <p:cNvPr id="22" name="TextBox 21">
            <a:extLst>
              <a:ext uri="{FF2B5EF4-FFF2-40B4-BE49-F238E27FC236}">
                <a16:creationId xmlns:a16="http://schemas.microsoft.com/office/drawing/2014/main" id="{7AB856C9-511A-AFE3-D981-E290DB46565E}"/>
              </a:ext>
            </a:extLst>
          </p:cNvPr>
          <p:cNvSpPr txBox="1"/>
          <p:nvPr/>
        </p:nvSpPr>
        <p:spPr>
          <a:xfrm>
            <a:off x="2647356" y="1059579"/>
            <a:ext cx="2011680" cy="892552"/>
          </a:xfrm>
          <a:prstGeom prst="rect">
            <a:avLst/>
          </a:prstGeom>
          <a:noFill/>
        </p:spPr>
        <p:txBody>
          <a:bodyPr wrap="square" lIns="0" rIns="0" rtlCol="0">
            <a:spAutoFit/>
          </a:bodyPr>
          <a:lstStyle/>
          <a:p>
            <a:pPr algn="ctr"/>
            <a:r>
              <a:rPr lang="en-US" sz="2600" dirty="0">
                <a:latin typeface="Helvetica Light" panose="020B0403020202020204" pitchFamily="34" charset="0"/>
              </a:rPr>
              <a:t>Instructional</a:t>
            </a:r>
          </a:p>
          <a:p>
            <a:pPr algn="ctr"/>
            <a:r>
              <a:rPr lang="en-US" sz="2600" dirty="0">
                <a:latin typeface="Helvetica Light" panose="020B0403020202020204" pitchFamily="34" charset="0"/>
              </a:rPr>
              <a:t>Strategies</a:t>
            </a:r>
          </a:p>
        </p:txBody>
      </p:sp>
      <p:sp>
        <p:nvSpPr>
          <p:cNvPr id="23" name="TextBox 22">
            <a:extLst>
              <a:ext uri="{FF2B5EF4-FFF2-40B4-BE49-F238E27FC236}">
                <a16:creationId xmlns:a16="http://schemas.microsoft.com/office/drawing/2014/main" id="{4C0E35A3-EE6B-8C92-8050-526C8CBAADE6}"/>
              </a:ext>
            </a:extLst>
          </p:cNvPr>
          <p:cNvSpPr txBox="1"/>
          <p:nvPr/>
        </p:nvSpPr>
        <p:spPr>
          <a:xfrm>
            <a:off x="5046728" y="1059579"/>
            <a:ext cx="2103120" cy="984885"/>
          </a:xfrm>
          <a:prstGeom prst="rect">
            <a:avLst/>
          </a:prstGeom>
          <a:noFill/>
        </p:spPr>
        <p:txBody>
          <a:bodyPr wrap="square" lIns="0" rIns="0" rtlCol="0">
            <a:spAutoFit/>
          </a:bodyPr>
          <a:lstStyle/>
          <a:p>
            <a:pPr algn="ctr"/>
            <a:r>
              <a:rPr lang="en-US" sz="3200" dirty="0">
                <a:solidFill>
                  <a:srgbClr val="FFD579"/>
                </a:solidFill>
                <a:latin typeface="Helvetica Light" panose="020B0403020202020204" pitchFamily="34" charset="0"/>
                <a:ea typeface="Roboto Thin" panose="02000000000000000000" pitchFamily="2" charset="0"/>
                <a:cs typeface="Roboto Thin" panose="02000000000000000000" pitchFamily="2" charset="0"/>
              </a:rPr>
              <a:t>Processing</a:t>
            </a:r>
          </a:p>
          <a:p>
            <a:pPr algn="ctr"/>
            <a:endParaRPr lang="en-US" sz="2600" dirty="0">
              <a:latin typeface="Helvetica Light" panose="020B0403020202020204" pitchFamily="34" charset="0"/>
            </a:endParaRPr>
          </a:p>
        </p:txBody>
      </p:sp>
      <p:sp>
        <p:nvSpPr>
          <p:cNvPr id="24" name="TextBox 23">
            <a:extLst>
              <a:ext uri="{FF2B5EF4-FFF2-40B4-BE49-F238E27FC236}">
                <a16:creationId xmlns:a16="http://schemas.microsoft.com/office/drawing/2014/main" id="{93943CB2-7884-8C8B-3CD9-F160792860A2}"/>
              </a:ext>
            </a:extLst>
          </p:cNvPr>
          <p:cNvSpPr txBox="1"/>
          <p:nvPr/>
        </p:nvSpPr>
        <p:spPr>
          <a:xfrm>
            <a:off x="9556715" y="1059579"/>
            <a:ext cx="2011680" cy="892552"/>
          </a:xfrm>
          <a:prstGeom prst="rect">
            <a:avLst/>
          </a:prstGeom>
          <a:noFill/>
        </p:spPr>
        <p:txBody>
          <a:bodyPr wrap="square" lIns="0" rIns="0" rtlCol="0">
            <a:spAutoFit/>
          </a:bodyPr>
          <a:lstStyle/>
          <a:p>
            <a:pPr algn="ctr"/>
            <a:r>
              <a:rPr lang="en-US" sz="2600" dirty="0">
                <a:latin typeface="Helvetica Light" panose="020B0403020202020204" pitchFamily="34" charset="0"/>
              </a:rPr>
              <a:t>Learning &amp;</a:t>
            </a:r>
          </a:p>
          <a:p>
            <a:pPr algn="ctr"/>
            <a:r>
              <a:rPr lang="en-US" sz="2600" dirty="0">
                <a:latin typeface="Helvetica Light" panose="020B0403020202020204" pitchFamily="34" charset="0"/>
              </a:rPr>
              <a:t>Performance</a:t>
            </a:r>
          </a:p>
        </p:txBody>
      </p:sp>
      <p:sp>
        <p:nvSpPr>
          <p:cNvPr id="56" name="TextBox 55">
            <a:extLst>
              <a:ext uri="{FF2B5EF4-FFF2-40B4-BE49-F238E27FC236}">
                <a16:creationId xmlns:a16="http://schemas.microsoft.com/office/drawing/2014/main" id="{77AF754F-7BBF-D70F-D543-201A97C63C4A}"/>
              </a:ext>
            </a:extLst>
          </p:cNvPr>
          <p:cNvSpPr txBox="1"/>
          <p:nvPr/>
        </p:nvSpPr>
        <p:spPr>
          <a:xfrm>
            <a:off x="1490373" y="259420"/>
            <a:ext cx="2205732" cy="369332"/>
          </a:xfrm>
          <a:prstGeom prst="rect">
            <a:avLst/>
          </a:prstGeom>
          <a:noFill/>
        </p:spPr>
        <p:txBody>
          <a:bodyPr wrap="square" rtlCol="0">
            <a:spAutoFit/>
          </a:bodyPr>
          <a:lstStyle/>
          <a:p>
            <a:pPr algn="ctr"/>
            <a:r>
              <a:rPr lang="en-US" dirty="0">
                <a:latin typeface="Helvetica Light" panose="020B0403020202020204" pitchFamily="34" charset="0"/>
              </a:rPr>
              <a:t>Inform</a:t>
            </a:r>
          </a:p>
        </p:txBody>
      </p:sp>
      <p:sp>
        <p:nvSpPr>
          <p:cNvPr id="70" name="U-Turn Arrow 69">
            <a:extLst>
              <a:ext uri="{FF2B5EF4-FFF2-40B4-BE49-F238E27FC236}">
                <a16:creationId xmlns:a16="http://schemas.microsoft.com/office/drawing/2014/main" id="{8607CE7E-EEE9-4134-D9CE-FCFE4A0FB252}"/>
              </a:ext>
            </a:extLst>
          </p:cNvPr>
          <p:cNvSpPr/>
          <p:nvPr/>
        </p:nvSpPr>
        <p:spPr>
          <a:xfrm>
            <a:off x="3630365" y="576947"/>
            <a:ext cx="2549053" cy="519950"/>
          </a:xfrm>
          <a:prstGeom prst="uturnArrow">
            <a:avLst>
              <a:gd name="adj1" fmla="val 4657"/>
              <a:gd name="adj2" fmla="val 16241"/>
              <a:gd name="adj3" fmla="val 31183"/>
              <a:gd name="adj4" fmla="val 19018"/>
              <a:gd name="adj5" fmla="val 100000"/>
            </a:avLst>
          </a:prstGeom>
          <a:solidFill>
            <a:srgbClr val="FFD579"/>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U-Turn Arrow 68">
            <a:extLst>
              <a:ext uri="{FF2B5EF4-FFF2-40B4-BE49-F238E27FC236}">
                <a16:creationId xmlns:a16="http://schemas.microsoft.com/office/drawing/2014/main" id="{5672139C-7A6E-CB2A-3554-F0554A842D2D}"/>
              </a:ext>
            </a:extLst>
          </p:cNvPr>
          <p:cNvSpPr/>
          <p:nvPr/>
        </p:nvSpPr>
        <p:spPr>
          <a:xfrm>
            <a:off x="1457253" y="587798"/>
            <a:ext cx="2266964" cy="519950"/>
          </a:xfrm>
          <a:prstGeom prst="uturnArrow">
            <a:avLst>
              <a:gd name="adj1" fmla="val 4657"/>
              <a:gd name="adj2" fmla="val 16241"/>
              <a:gd name="adj3" fmla="val 31183"/>
              <a:gd name="adj4" fmla="val 19018"/>
              <a:gd name="adj5" fmla="val 100000"/>
            </a:avLst>
          </a:prstGeom>
          <a:solidFill>
            <a:srgbClr val="FFD579"/>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TextBox 73">
            <a:extLst>
              <a:ext uri="{FF2B5EF4-FFF2-40B4-BE49-F238E27FC236}">
                <a16:creationId xmlns:a16="http://schemas.microsoft.com/office/drawing/2014/main" id="{5BE44EE2-2986-D7D4-D122-5FE4FD0D29DF}"/>
              </a:ext>
            </a:extLst>
          </p:cNvPr>
          <p:cNvSpPr txBox="1"/>
          <p:nvPr/>
        </p:nvSpPr>
        <p:spPr>
          <a:xfrm>
            <a:off x="6112755" y="253995"/>
            <a:ext cx="2251597" cy="369332"/>
          </a:xfrm>
          <a:prstGeom prst="rect">
            <a:avLst/>
          </a:prstGeom>
          <a:noFill/>
        </p:spPr>
        <p:txBody>
          <a:bodyPr wrap="square" rtlCol="0">
            <a:spAutoFit/>
          </a:bodyPr>
          <a:lstStyle/>
          <a:p>
            <a:pPr algn="ctr"/>
            <a:r>
              <a:rPr lang="en-US" dirty="0">
                <a:latin typeface="Helvetica Light" panose="020B0403020202020204" pitchFamily="34" charset="0"/>
              </a:rPr>
              <a:t>Foster</a:t>
            </a:r>
          </a:p>
        </p:txBody>
      </p:sp>
      <p:sp>
        <p:nvSpPr>
          <p:cNvPr id="76" name="TextBox 75">
            <a:extLst>
              <a:ext uri="{FF2B5EF4-FFF2-40B4-BE49-F238E27FC236}">
                <a16:creationId xmlns:a16="http://schemas.microsoft.com/office/drawing/2014/main" id="{20D6A2BC-4A88-2659-0803-9165883DB05B}"/>
              </a:ext>
            </a:extLst>
          </p:cNvPr>
          <p:cNvSpPr txBox="1"/>
          <p:nvPr/>
        </p:nvSpPr>
        <p:spPr>
          <a:xfrm>
            <a:off x="8381107" y="260632"/>
            <a:ext cx="2167314" cy="369332"/>
          </a:xfrm>
          <a:prstGeom prst="rect">
            <a:avLst/>
          </a:prstGeom>
          <a:noFill/>
        </p:spPr>
        <p:txBody>
          <a:bodyPr wrap="square" rtlCol="0">
            <a:spAutoFit/>
          </a:bodyPr>
          <a:lstStyle/>
          <a:p>
            <a:pPr algn="ctr"/>
            <a:r>
              <a:rPr lang="en-US" dirty="0">
                <a:latin typeface="Helvetica Light" panose="020B0403020202020204" pitchFamily="34" charset="0"/>
              </a:rPr>
              <a:t>Foster</a:t>
            </a:r>
          </a:p>
        </p:txBody>
      </p:sp>
      <p:sp>
        <p:nvSpPr>
          <p:cNvPr id="4" name="TextBox 3">
            <a:extLst>
              <a:ext uri="{FF2B5EF4-FFF2-40B4-BE49-F238E27FC236}">
                <a16:creationId xmlns:a16="http://schemas.microsoft.com/office/drawing/2014/main" id="{0A6DC471-07C1-F1D9-6FEB-2AB97322CD99}"/>
              </a:ext>
            </a:extLst>
          </p:cNvPr>
          <p:cNvSpPr txBox="1"/>
          <p:nvPr/>
        </p:nvSpPr>
        <p:spPr>
          <a:xfrm>
            <a:off x="923924" y="2512917"/>
            <a:ext cx="11645664" cy="4031873"/>
          </a:xfrm>
          <a:prstGeom prst="rect">
            <a:avLst/>
          </a:prstGeom>
          <a:noFill/>
        </p:spPr>
        <p:txBody>
          <a:bodyPr wrap="square" rtlCol="0">
            <a:spAutoFit/>
          </a:bodyPr>
          <a:lstStyle/>
          <a:p>
            <a:pPr marL="457200" indent="-457200">
              <a:buFont typeface="Arial" panose="020B0604020202020204" pitchFamily="34" charset="0"/>
              <a:buChar char="•"/>
            </a:pPr>
            <a:r>
              <a:rPr lang="en-US" sz="3200" dirty="0">
                <a:latin typeface="Helvetica Light" panose="020B0403020202020204" pitchFamily="34" charset="0"/>
              </a:rPr>
              <a:t>Meaningful Learning</a:t>
            </a:r>
          </a:p>
          <a:p>
            <a:pPr marL="457200" indent="-457200">
              <a:buFont typeface="Arial" panose="020B0604020202020204" pitchFamily="34" charset="0"/>
              <a:buChar char="•"/>
            </a:pPr>
            <a:r>
              <a:rPr lang="en-US" sz="3200" dirty="0">
                <a:latin typeface="Helvetica Light" panose="020B0403020202020204" pitchFamily="34" charset="0"/>
              </a:rPr>
              <a:t>Elaborative Learning			Connecting &amp; Integrating</a:t>
            </a:r>
          </a:p>
          <a:p>
            <a:pPr marL="457200" indent="-457200">
              <a:buFont typeface="Arial" panose="020B0604020202020204" pitchFamily="34" charset="0"/>
              <a:buChar char="•"/>
            </a:pPr>
            <a:r>
              <a:rPr lang="en-US" sz="3200" dirty="0">
                <a:latin typeface="Helvetica Light" panose="020B0403020202020204" pitchFamily="34" charset="0"/>
              </a:rPr>
              <a:t>Integrative Learning</a:t>
            </a:r>
          </a:p>
          <a:p>
            <a:endParaRPr lang="en-US" sz="3200" dirty="0">
              <a:latin typeface="Helvetica Light" panose="020B0403020202020204" pitchFamily="34" charset="0"/>
            </a:endParaRPr>
          </a:p>
          <a:p>
            <a:pPr marL="457200" indent="-457200">
              <a:buFont typeface="Arial" panose="020B0604020202020204" pitchFamily="34" charset="0"/>
              <a:buChar char="•"/>
            </a:pPr>
            <a:r>
              <a:rPr lang="en-US" sz="3200" dirty="0">
                <a:latin typeface="Helvetica Light" panose="020B0403020202020204" pitchFamily="34" charset="0"/>
              </a:rPr>
              <a:t>Retrieval Practice</a:t>
            </a:r>
          </a:p>
          <a:p>
            <a:pPr marL="457200" indent="-457200">
              <a:buFont typeface="Arial" panose="020B0604020202020204" pitchFamily="34" charset="0"/>
              <a:buChar char="•"/>
            </a:pPr>
            <a:r>
              <a:rPr lang="en-US" sz="3200" dirty="0">
                <a:latin typeface="Helvetica Light" panose="020B0403020202020204" pitchFamily="34" charset="0"/>
              </a:rPr>
              <a:t>Spaced Practice					Reactivation &amp; Strengthening </a:t>
            </a:r>
          </a:p>
          <a:p>
            <a:pPr marL="457200" indent="-457200">
              <a:buFont typeface="Arial" panose="020B0604020202020204" pitchFamily="34" charset="0"/>
              <a:buChar char="•"/>
            </a:pPr>
            <a:r>
              <a:rPr lang="en-US" sz="3200" dirty="0">
                <a:latin typeface="Helvetica Light" panose="020B0403020202020204" pitchFamily="34" charset="0"/>
              </a:rPr>
              <a:t>Generative Practice</a:t>
            </a:r>
          </a:p>
          <a:p>
            <a:pPr marL="457200" indent="-457200">
              <a:buFont typeface="Arial" panose="020B0604020202020204" pitchFamily="34" charset="0"/>
              <a:buChar char="•"/>
            </a:pPr>
            <a:r>
              <a:rPr lang="en-US" sz="3200" dirty="0">
                <a:latin typeface="Helvetica Light" panose="020B0403020202020204" pitchFamily="34" charset="0"/>
              </a:rPr>
              <a:t>Interleaving</a:t>
            </a:r>
          </a:p>
        </p:txBody>
      </p:sp>
      <p:sp>
        <p:nvSpPr>
          <p:cNvPr id="2" name="TextBox 1">
            <a:extLst>
              <a:ext uri="{FF2B5EF4-FFF2-40B4-BE49-F238E27FC236}">
                <a16:creationId xmlns:a16="http://schemas.microsoft.com/office/drawing/2014/main" id="{0E9D9196-1B80-61B3-5925-E0BD73F64309}"/>
              </a:ext>
            </a:extLst>
          </p:cNvPr>
          <p:cNvSpPr txBox="1"/>
          <p:nvPr/>
        </p:nvSpPr>
        <p:spPr>
          <a:xfrm rot="16200000">
            <a:off x="-462559" y="2957406"/>
            <a:ext cx="2016628" cy="584775"/>
          </a:xfrm>
          <a:prstGeom prst="rect">
            <a:avLst/>
          </a:prstGeom>
          <a:noFill/>
        </p:spPr>
        <p:txBody>
          <a:bodyPr wrap="square" rtlCol="0">
            <a:spAutoFit/>
          </a:bodyPr>
          <a:lstStyle/>
          <a:p>
            <a:pPr algn="ctr"/>
            <a:r>
              <a:rPr lang="en-US" sz="3200" dirty="0">
                <a:solidFill>
                  <a:srgbClr val="FFD579"/>
                </a:solidFill>
                <a:latin typeface="Helvetica Light" panose="020B0403020202020204" pitchFamily="34" charset="0"/>
              </a:rPr>
              <a:t>Meaning</a:t>
            </a:r>
          </a:p>
        </p:txBody>
      </p:sp>
      <p:sp>
        <p:nvSpPr>
          <p:cNvPr id="3" name="TextBox 2">
            <a:extLst>
              <a:ext uri="{FF2B5EF4-FFF2-40B4-BE49-F238E27FC236}">
                <a16:creationId xmlns:a16="http://schemas.microsoft.com/office/drawing/2014/main" id="{6BFEE45D-40DB-1D50-D5DC-F0937868230E}"/>
              </a:ext>
            </a:extLst>
          </p:cNvPr>
          <p:cNvSpPr txBox="1"/>
          <p:nvPr/>
        </p:nvSpPr>
        <p:spPr>
          <a:xfrm rot="16200000">
            <a:off x="-473935" y="5143328"/>
            <a:ext cx="2016628" cy="584775"/>
          </a:xfrm>
          <a:prstGeom prst="rect">
            <a:avLst/>
          </a:prstGeom>
          <a:noFill/>
        </p:spPr>
        <p:txBody>
          <a:bodyPr wrap="square" rtlCol="0">
            <a:spAutoFit/>
          </a:bodyPr>
          <a:lstStyle/>
          <a:p>
            <a:pPr algn="ctr"/>
            <a:r>
              <a:rPr lang="en-US" sz="3200" dirty="0">
                <a:solidFill>
                  <a:srgbClr val="FFD579"/>
                </a:solidFill>
                <a:latin typeface="Helvetica Light" panose="020B0403020202020204" pitchFamily="34" charset="0"/>
              </a:rPr>
              <a:t>Memory</a:t>
            </a:r>
          </a:p>
        </p:txBody>
      </p:sp>
      <p:sp>
        <p:nvSpPr>
          <p:cNvPr id="5" name="Rectangle 4">
            <a:extLst>
              <a:ext uri="{FF2B5EF4-FFF2-40B4-BE49-F238E27FC236}">
                <a16:creationId xmlns:a16="http://schemas.microsoft.com/office/drawing/2014/main" id="{AB7484E1-B257-5558-1C0C-1D61EF951891}"/>
              </a:ext>
            </a:extLst>
          </p:cNvPr>
          <p:cNvSpPr/>
          <p:nvPr/>
        </p:nvSpPr>
        <p:spPr>
          <a:xfrm>
            <a:off x="9144" y="199322"/>
            <a:ext cx="12182856" cy="2184606"/>
          </a:xfrm>
          <a:prstGeom prst="rect">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687158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63728CDB-E751-4282-8AE7-9494103ACEAC}"/>
              </a:ext>
            </a:extLst>
          </p:cNvPr>
          <p:cNvSpPr/>
          <p:nvPr/>
        </p:nvSpPr>
        <p:spPr>
          <a:xfrm>
            <a:off x="2471424" y="843832"/>
            <a:ext cx="6965184" cy="1316736"/>
          </a:xfrm>
          <a:prstGeom prst="roundRect">
            <a:avLst/>
          </a:prstGeom>
          <a:solidFill>
            <a:schemeClr val="accent1">
              <a:lumMod val="20000"/>
              <a:lumOff val="80000"/>
              <a:alpha val="20000"/>
            </a:schemeClr>
          </a:solidFill>
          <a:ln>
            <a:solidFill>
              <a:srgbClr val="FFD5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U-Turn Arrow 74">
            <a:extLst>
              <a:ext uri="{FF2B5EF4-FFF2-40B4-BE49-F238E27FC236}">
                <a16:creationId xmlns:a16="http://schemas.microsoft.com/office/drawing/2014/main" id="{6A3A5B6B-61EB-DC20-1F8B-C346900DF9B7}"/>
              </a:ext>
            </a:extLst>
          </p:cNvPr>
          <p:cNvSpPr/>
          <p:nvPr/>
        </p:nvSpPr>
        <p:spPr>
          <a:xfrm>
            <a:off x="8363489" y="579502"/>
            <a:ext cx="2276305" cy="519950"/>
          </a:xfrm>
          <a:prstGeom prst="uturnArrow">
            <a:avLst>
              <a:gd name="adj1" fmla="val 4657"/>
              <a:gd name="adj2" fmla="val 16241"/>
              <a:gd name="adj3" fmla="val 31183"/>
              <a:gd name="adj4" fmla="val 19018"/>
              <a:gd name="adj5" fmla="val 100000"/>
            </a:avLst>
          </a:prstGeom>
          <a:solidFill>
            <a:srgbClr val="FFD579"/>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U-Turn Arrow 70">
            <a:extLst>
              <a:ext uri="{FF2B5EF4-FFF2-40B4-BE49-F238E27FC236}">
                <a16:creationId xmlns:a16="http://schemas.microsoft.com/office/drawing/2014/main" id="{ABED7B2C-8F97-FE08-1C48-F70842E51920}"/>
              </a:ext>
            </a:extLst>
          </p:cNvPr>
          <p:cNvSpPr/>
          <p:nvPr/>
        </p:nvSpPr>
        <p:spPr>
          <a:xfrm>
            <a:off x="6084944" y="582241"/>
            <a:ext cx="2382841" cy="519950"/>
          </a:xfrm>
          <a:prstGeom prst="uturnArrow">
            <a:avLst>
              <a:gd name="adj1" fmla="val 4657"/>
              <a:gd name="adj2" fmla="val 16241"/>
              <a:gd name="adj3" fmla="val 31183"/>
              <a:gd name="adj4" fmla="val 19018"/>
              <a:gd name="adj5" fmla="val 100000"/>
            </a:avLst>
          </a:prstGeom>
          <a:solidFill>
            <a:srgbClr val="FFD579"/>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TextBox 54">
            <a:extLst>
              <a:ext uri="{FF2B5EF4-FFF2-40B4-BE49-F238E27FC236}">
                <a16:creationId xmlns:a16="http://schemas.microsoft.com/office/drawing/2014/main" id="{90DEF564-2BFC-8E2E-4130-E5A2B449DB63}"/>
              </a:ext>
            </a:extLst>
          </p:cNvPr>
          <p:cNvSpPr txBox="1"/>
          <p:nvPr/>
        </p:nvSpPr>
        <p:spPr>
          <a:xfrm>
            <a:off x="3647121" y="264846"/>
            <a:ext cx="2448879" cy="369332"/>
          </a:xfrm>
          <a:prstGeom prst="rect">
            <a:avLst/>
          </a:prstGeom>
          <a:noFill/>
        </p:spPr>
        <p:txBody>
          <a:bodyPr wrap="square" rtlCol="0">
            <a:spAutoFit/>
          </a:bodyPr>
          <a:lstStyle/>
          <a:p>
            <a:pPr algn="ctr"/>
            <a:r>
              <a:rPr lang="en-US" dirty="0">
                <a:latin typeface="Helvetica Light" panose="020B0403020202020204" pitchFamily="34" charset="0"/>
              </a:rPr>
              <a:t>Foster</a:t>
            </a:r>
          </a:p>
        </p:txBody>
      </p:sp>
      <p:sp>
        <p:nvSpPr>
          <p:cNvPr id="20" name="TextBox 19">
            <a:extLst>
              <a:ext uri="{FF2B5EF4-FFF2-40B4-BE49-F238E27FC236}">
                <a16:creationId xmlns:a16="http://schemas.microsoft.com/office/drawing/2014/main" id="{1BEE70F7-CE0F-F7FB-C5C1-7437D3A8F485}"/>
              </a:ext>
            </a:extLst>
          </p:cNvPr>
          <p:cNvSpPr txBox="1"/>
          <p:nvPr/>
        </p:nvSpPr>
        <p:spPr>
          <a:xfrm>
            <a:off x="7359471" y="1059579"/>
            <a:ext cx="2011680" cy="892552"/>
          </a:xfrm>
          <a:prstGeom prst="rect">
            <a:avLst/>
          </a:prstGeom>
          <a:noFill/>
        </p:spPr>
        <p:txBody>
          <a:bodyPr wrap="square" rtlCol="0">
            <a:spAutoFit/>
          </a:bodyPr>
          <a:lstStyle/>
          <a:p>
            <a:pPr algn="ctr"/>
            <a:r>
              <a:rPr lang="en-US" sz="2600" dirty="0">
                <a:latin typeface="Helvetica Light" panose="020B0403020202020204" pitchFamily="34" charset="0"/>
              </a:rPr>
              <a:t>Meaning &amp;</a:t>
            </a:r>
            <a:br>
              <a:rPr lang="en-US" sz="2600" dirty="0">
                <a:latin typeface="Helvetica Light" panose="020B0403020202020204" pitchFamily="34" charset="0"/>
              </a:rPr>
            </a:br>
            <a:r>
              <a:rPr lang="en-US" sz="2600" dirty="0">
                <a:latin typeface="Helvetica Light" panose="020B0403020202020204" pitchFamily="34" charset="0"/>
              </a:rPr>
              <a:t>Memory</a:t>
            </a:r>
          </a:p>
        </p:txBody>
      </p:sp>
      <p:sp>
        <p:nvSpPr>
          <p:cNvPr id="21" name="TextBox 20">
            <a:extLst>
              <a:ext uri="{FF2B5EF4-FFF2-40B4-BE49-F238E27FC236}">
                <a16:creationId xmlns:a16="http://schemas.microsoft.com/office/drawing/2014/main" id="{A0D85489-55F2-F246-B8FC-7EC84E730A48}"/>
              </a:ext>
            </a:extLst>
          </p:cNvPr>
          <p:cNvSpPr txBox="1"/>
          <p:nvPr/>
        </p:nvSpPr>
        <p:spPr>
          <a:xfrm>
            <a:off x="459744" y="1059579"/>
            <a:ext cx="2011680" cy="892552"/>
          </a:xfrm>
          <a:prstGeom prst="rect">
            <a:avLst/>
          </a:prstGeom>
          <a:noFill/>
        </p:spPr>
        <p:txBody>
          <a:bodyPr wrap="square" rtlCol="0">
            <a:spAutoFit/>
          </a:bodyPr>
          <a:lstStyle/>
          <a:p>
            <a:pPr algn="ctr"/>
            <a:r>
              <a:rPr lang="en-US" sz="2600" dirty="0">
                <a:latin typeface="Helvetica Light" panose="020B0403020202020204" pitchFamily="34" charset="0"/>
              </a:rPr>
              <a:t>Learning</a:t>
            </a:r>
          </a:p>
          <a:p>
            <a:pPr algn="ctr"/>
            <a:r>
              <a:rPr lang="en-US" sz="2600" dirty="0">
                <a:latin typeface="Helvetica Light" panose="020B0403020202020204" pitchFamily="34" charset="0"/>
              </a:rPr>
              <a:t>Outcomes</a:t>
            </a:r>
          </a:p>
        </p:txBody>
      </p:sp>
      <p:sp>
        <p:nvSpPr>
          <p:cNvPr id="22" name="TextBox 21">
            <a:extLst>
              <a:ext uri="{FF2B5EF4-FFF2-40B4-BE49-F238E27FC236}">
                <a16:creationId xmlns:a16="http://schemas.microsoft.com/office/drawing/2014/main" id="{7AB856C9-511A-AFE3-D981-E290DB46565E}"/>
              </a:ext>
            </a:extLst>
          </p:cNvPr>
          <p:cNvSpPr txBox="1"/>
          <p:nvPr/>
        </p:nvSpPr>
        <p:spPr>
          <a:xfrm>
            <a:off x="2647356" y="1059579"/>
            <a:ext cx="2011680" cy="892552"/>
          </a:xfrm>
          <a:prstGeom prst="rect">
            <a:avLst/>
          </a:prstGeom>
          <a:noFill/>
        </p:spPr>
        <p:txBody>
          <a:bodyPr wrap="square" lIns="0" rIns="0" rtlCol="0">
            <a:spAutoFit/>
          </a:bodyPr>
          <a:lstStyle/>
          <a:p>
            <a:pPr algn="ctr"/>
            <a:r>
              <a:rPr lang="en-US" sz="2600" dirty="0">
                <a:latin typeface="Helvetica Light" panose="020B0403020202020204" pitchFamily="34" charset="0"/>
              </a:rPr>
              <a:t>Instructional</a:t>
            </a:r>
          </a:p>
          <a:p>
            <a:pPr algn="ctr"/>
            <a:r>
              <a:rPr lang="en-US" sz="2600" dirty="0">
                <a:latin typeface="Helvetica Light" panose="020B0403020202020204" pitchFamily="34" charset="0"/>
              </a:rPr>
              <a:t>Strategies</a:t>
            </a:r>
          </a:p>
        </p:txBody>
      </p:sp>
      <p:sp>
        <p:nvSpPr>
          <p:cNvPr id="23" name="TextBox 22">
            <a:extLst>
              <a:ext uri="{FF2B5EF4-FFF2-40B4-BE49-F238E27FC236}">
                <a16:creationId xmlns:a16="http://schemas.microsoft.com/office/drawing/2014/main" id="{4C0E35A3-EE6B-8C92-8050-526C8CBAADE6}"/>
              </a:ext>
            </a:extLst>
          </p:cNvPr>
          <p:cNvSpPr txBox="1"/>
          <p:nvPr/>
        </p:nvSpPr>
        <p:spPr>
          <a:xfrm>
            <a:off x="5046728" y="1059579"/>
            <a:ext cx="2103120" cy="984885"/>
          </a:xfrm>
          <a:prstGeom prst="rect">
            <a:avLst/>
          </a:prstGeom>
          <a:noFill/>
        </p:spPr>
        <p:txBody>
          <a:bodyPr wrap="square" lIns="0" rIns="0" rtlCol="0">
            <a:spAutoFit/>
          </a:bodyPr>
          <a:lstStyle/>
          <a:p>
            <a:pPr algn="ctr"/>
            <a:r>
              <a:rPr lang="en-US" sz="3200" dirty="0">
                <a:solidFill>
                  <a:srgbClr val="FFD579"/>
                </a:solidFill>
                <a:latin typeface="Helvetica Light" panose="020B0403020202020204" pitchFamily="34" charset="0"/>
                <a:ea typeface="Roboto Thin" panose="02000000000000000000" pitchFamily="2" charset="0"/>
                <a:cs typeface="Roboto Thin" panose="02000000000000000000" pitchFamily="2" charset="0"/>
              </a:rPr>
              <a:t>Processing</a:t>
            </a:r>
          </a:p>
          <a:p>
            <a:pPr algn="ctr"/>
            <a:endParaRPr lang="en-US" sz="2600" dirty="0">
              <a:latin typeface="Helvetica Light" panose="020B0403020202020204" pitchFamily="34" charset="0"/>
            </a:endParaRPr>
          </a:p>
        </p:txBody>
      </p:sp>
      <p:sp>
        <p:nvSpPr>
          <p:cNvPr id="24" name="TextBox 23">
            <a:extLst>
              <a:ext uri="{FF2B5EF4-FFF2-40B4-BE49-F238E27FC236}">
                <a16:creationId xmlns:a16="http://schemas.microsoft.com/office/drawing/2014/main" id="{93943CB2-7884-8C8B-3CD9-F160792860A2}"/>
              </a:ext>
            </a:extLst>
          </p:cNvPr>
          <p:cNvSpPr txBox="1"/>
          <p:nvPr/>
        </p:nvSpPr>
        <p:spPr>
          <a:xfrm>
            <a:off x="9556715" y="1059579"/>
            <a:ext cx="2011680" cy="892552"/>
          </a:xfrm>
          <a:prstGeom prst="rect">
            <a:avLst/>
          </a:prstGeom>
          <a:noFill/>
        </p:spPr>
        <p:txBody>
          <a:bodyPr wrap="square" lIns="0" rIns="0" rtlCol="0">
            <a:spAutoFit/>
          </a:bodyPr>
          <a:lstStyle/>
          <a:p>
            <a:pPr algn="ctr"/>
            <a:r>
              <a:rPr lang="en-US" sz="2600" dirty="0">
                <a:latin typeface="Helvetica Light" panose="020B0403020202020204" pitchFamily="34" charset="0"/>
              </a:rPr>
              <a:t>Learning &amp;</a:t>
            </a:r>
          </a:p>
          <a:p>
            <a:pPr algn="ctr"/>
            <a:r>
              <a:rPr lang="en-US" sz="2600" dirty="0">
                <a:latin typeface="Helvetica Light" panose="020B0403020202020204" pitchFamily="34" charset="0"/>
              </a:rPr>
              <a:t>Performance</a:t>
            </a:r>
          </a:p>
        </p:txBody>
      </p:sp>
      <p:sp>
        <p:nvSpPr>
          <p:cNvPr id="56" name="TextBox 55">
            <a:extLst>
              <a:ext uri="{FF2B5EF4-FFF2-40B4-BE49-F238E27FC236}">
                <a16:creationId xmlns:a16="http://schemas.microsoft.com/office/drawing/2014/main" id="{77AF754F-7BBF-D70F-D543-201A97C63C4A}"/>
              </a:ext>
            </a:extLst>
          </p:cNvPr>
          <p:cNvSpPr txBox="1"/>
          <p:nvPr/>
        </p:nvSpPr>
        <p:spPr>
          <a:xfrm>
            <a:off x="1490373" y="259420"/>
            <a:ext cx="2205732" cy="369332"/>
          </a:xfrm>
          <a:prstGeom prst="rect">
            <a:avLst/>
          </a:prstGeom>
          <a:noFill/>
        </p:spPr>
        <p:txBody>
          <a:bodyPr wrap="square" rtlCol="0">
            <a:spAutoFit/>
          </a:bodyPr>
          <a:lstStyle/>
          <a:p>
            <a:pPr algn="ctr"/>
            <a:r>
              <a:rPr lang="en-US" dirty="0">
                <a:latin typeface="Helvetica Light" panose="020B0403020202020204" pitchFamily="34" charset="0"/>
              </a:rPr>
              <a:t>Inform</a:t>
            </a:r>
          </a:p>
        </p:txBody>
      </p:sp>
      <p:sp>
        <p:nvSpPr>
          <p:cNvPr id="70" name="U-Turn Arrow 69">
            <a:extLst>
              <a:ext uri="{FF2B5EF4-FFF2-40B4-BE49-F238E27FC236}">
                <a16:creationId xmlns:a16="http://schemas.microsoft.com/office/drawing/2014/main" id="{8607CE7E-EEE9-4134-D9CE-FCFE4A0FB252}"/>
              </a:ext>
            </a:extLst>
          </p:cNvPr>
          <p:cNvSpPr/>
          <p:nvPr/>
        </p:nvSpPr>
        <p:spPr>
          <a:xfrm>
            <a:off x="3630365" y="576947"/>
            <a:ext cx="2549053" cy="519950"/>
          </a:xfrm>
          <a:prstGeom prst="uturnArrow">
            <a:avLst>
              <a:gd name="adj1" fmla="val 4657"/>
              <a:gd name="adj2" fmla="val 16241"/>
              <a:gd name="adj3" fmla="val 31183"/>
              <a:gd name="adj4" fmla="val 19018"/>
              <a:gd name="adj5" fmla="val 100000"/>
            </a:avLst>
          </a:prstGeom>
          <a:solidFill>
            <a:srgbClr val="FFD579"/>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U-Turn Arrow 68">
            <a:extLst>
              <a:ext uri="{FF2B5EF4-FFF2-40B4-BE49-F238E27FC236}">
                <a16:creationId xmlns:a16="http://schemas.microsoft.com/office/drawing/2014/main" id="{5672139C-7A6E-CB2A-3554-F0554A842D2D}"/>
              </a:ext>
            </a:extLst>
          </p:cNvPr>
          <p:cNvSpPr/>
          <p:nvPr/>
        </p:nvSpPr>
        <p:spPr>
          <a:xfrm>
            <a:off x="1457253" y="587798"/>
            <a:ext cx="2266964" cy="519950"/>
          </a:xfrm>
          <a:prstGeom prst="uturnArrow">
            <a:avLst>
              <a:gd name="adj1" fmla="val 4657"/>
              <a:gd name="adj2" fmla="val 16241"/>
              <a:gd name="adj3" fmla="val 31183"/>
              <a:gd name="adj4" fmla="val 19018"/>
              <a:gd name="adj5" fmla="val 100000"/>
            </a:avLst>
          </a:prstGeom>
          <a:solidFill>
            <a:srgbClr val="FFD579"/>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TextBox 73">
            <a:extLst>
              <a:ext uri="{FF2B5EF4-FFF2-40B4-BE49-F238E27FC236}">
                <a16:creationId xmlns:a16="http://schemas.microsoft.com/office/drawing/2014/main" id="{5BE44EE2-2986-D7D4-D122-5FE4FD0D29DF}"/>
              </a:ext>
            </a:extLst>
          </p:cNvPr>
          <p:cNvSpPr txBox="1"/>
          <p:nvPr/>
        </p:nvSpPr>
        <p:spPr>
          <a:xfrm>
            <a:off x="6112755" y="253995"/>
            <a:ext cx="2251597" cy="369332"/>
          </a:xfrm>
          <a:prstGeom prst="rect">
            <a:avLst/>
          </a:prstGeom>
          <a:noFill/>
        </p:spPr>
        <p:txBody>
          <a:bodyPr wrap="square" rtlCol="0">
            <a:spAutoFit/>
          </a:bodyPr>
          <a:lstStyle/>
          <a:p>
            <a:pPr algn="ctr"/>
            <a:r>
              <a:rPr lang="en-US" dirty="0">
                <a:latin typeface="Helvetica Light" panose="020B0403020202020204" pitchFamily="34" charset="0"/>
              </a:rPr>
              <a:t>Foster</a:t>
            </a:r>
          </a:p>
        </p:txBody>
      </p:sp>
      <p:sp>
        <p:nvSpPr>
          <p:cNvPr id="76" name="TextBox 75">
            <a:extLst>
              <a:ext uri="{FF2B5EF4-FFF2-40B4-BE49-F238E27FC236}">
                <a16:creationId xmlns:a16="http://schemas.microsoft.com/office/drawing/2014/main" id="{20D6A2BC-4A88-2659-0803-9165883DB05B}"/>
              </a:ext>
            </a:extLst>
          </p:cNvPr>
          <p:cNvSpPr txBox="1"/>
          <p:nvPr/>
        </p:nvSpPr>
        <p:spPr>
          <a:xfrm>
            <a:off x="8381107" y="260632"/>
            <a:ext cx="2167314" cy="369332"/>
          </a:xfrm>
          <a:prstGeom prst="rect">
            <a:avLst/>
          </a:prstGeom>
          <a:noFill/>
        </p:spPr>
        <p:txBody>
          <a:bodyPr wrap="square" rtlCol="0">
            <a:spAutoFit/>
          </a:bodyPr>
          <a:lstStyle/>
          <a:p>
            <a:pPr algn="ctr"/>
            <a:r>
              <a:rPr lang="en-US" dirty="0">
                <a:latin typeface="Helvetica Light" panose="020B0403020202020204" pitchFamily="34" charset="0"/>
              </a:rPr>
              <a:t>Foster</a:t>
            </a:r>
          </a:p>
        </p:txBody>
      </p:sp>
      <p:sp>
        <p:nvSpPr>
          <p:cNvPr id="15" name="Rectangle 14">
            <a:extLst>
              <a:ext uri="{FF2B5EF4-FFF2-40B4-BE49-F238E27FC236}">
                <a16:creationId xmlns:a16="http://schemas.microsoft.com/office/drawing/2014/main" id="{B04DF37B-3352-0351-FCDB-BEA897144DA1}"/>
              </a:ext>
            </a:extLst>
          </p:cNvPr>
          <p:cNvSpPr/>
          <p:nvPr/>
        </p:nvSpPr>
        <p:spPr>
          <a:xfrm>
            <a:off x="5167086" y="2583543"/>
            <a:ext cx="1012332" cy="12787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A606E29-A88D-31F3-2D68-DEA014F131C7}"/>
              </a:ext>
            </a:extLst>
          </p:cNvPr>
          <p:cNvSpPr/>
          <p:nvPr/>
        </p:nvSpPr>
        <p:spPr>
          <a:xfrm>
            <a:off x="3528767" y="5158937"/>
            <a:ext cx="1259388" cy="8991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4A2C89E-8E2C-231F-F9BF-F61F5E28B773}"/>
              </a:ext>
            </a:extLst>
          </p:cNvPr>
          <p:cNvSpPr/>
          <p:nvPr/>
        </p:nvSpPr>
        <p:spPr>
          <a:xfrm>
            <a:off x="6570123" y="5109055"/>
            <a:ext cx="1259388" cy="8991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92C24F3-D93C-31D5-E7B7-6596C12CC480}"/>
              </a:ext>
            </a:extLst>
          </p:cNvPr>
          <p:cNvSpPr/>
          <p:nvPr/>
        </p:nvSpPr>
        <p:spPr>
          <a:xfrm>
            <a:off x="6795093" y="5275969"/>
            <a:ext cx="1259388" cy="8991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iangle 18">
            <a:extLst>
              <a:ext uri="{FF2B5EF4-FFF2-40B4-BE49-F238E27FC236}">
                <a16:creationId xmlns:a16="http://schemas.microsoft.com/office/drawing/2014/main" id="{D264FEEB-196B-09E6-C061-98E1BAECBF3F}"/>
              </a:ext>
            </a:extLst>
          </p:cNvPr>
          <p:cNvSpPr>
            <a:spLocks noChangeAspect="1"/>
          </p:cNvSpPr>
          <p:nvPr/>
        </p:nvSpPr>
        <p:spPr>
          <a:xfrm flipV="1">
            <a:off x="4281712" y="2525492"/>
            <a:ext cx="3657600" cy="3662137"/>
          </a:xfrm>
          <a:prstGeom prst="triangle">
            <a:avLst/>
          </a:prstGeom>
          <a:noFill/>
          <a:ln w="25400">
            <a:solidFill>
              <a:srgbClr val="FFD5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B1D4E42-3BC3-459A-3C6B-1CC239A03E5D}"/>
              </a:ext>
            </a:extLst>
          </p:cNvPr>
          <p:cNvSpPr txBox="1"/>
          <p:nvPr/>
        </p:nvSpPr>
        <p:spPr>
          <a:xfrm>
            <a:off x="4407561" y="6186646"/>
            <a:ext cx="3398573" cy="584775"/>
          </a:xfrm>
          <a:prstGeom prst="rect">
            <a:avLst/>
          </a:prstGeom>
          <a:solidFill>
            <a:schemeClr val="bg1"/>
          </a:solidFill>
        </p:spPr>
        <p:txBody>
          <a:bodyPr wrap="square" rtlCol="0">
            <a:spAutoFit/>
          </a:bodyPr>
          <a:lstStyle/>
          <a:p>
            <a:r>
              <a:rPr lang="en-US" sz="3200" dirty="0">
                <a:latin typeface="Helvetica Light" panose="020B0403020202020204" pitchFamily="34" charset="0"/>
              </a:rPr>
              <a:t>Spaced Retrieval</a:t>
            </a:r>
          </a:p>
        </p:txBody>
      </p:sp>
      <p:sp>
        <p:nvSpPr>
          <p:cNvPr id="6" name="TextBox 5">
            <a:extLst>
              <a:ext uri="{FF2B5EF4-FFF2-40B4-BE49-F238E27FC236}">
                <a16:creationId xmlns:a16="http://schemas.microsoft.com/office/drawing/2014/main" id="{A071DE49-2D43-2649-662B-3ADF53C44D36}"/>
              </a:ext>
            </a:extLst>
          </p:cNvPr>
          <p:cNvSpPr txBox="1"/>
          <p:nvPr/>
        </p:nvSpPr>
        <p:spPr>
          <a:xfrm>
            <a:off x="8020381" y="2402311"/>
            <a:ext cx="2445153" cy="1077218"/>
          </a:xfrm>
          <a:prstGeom prst="rect">
            <a:avLst/>
          </a:prstGeom>
          <a:solidFill>
            <a:schemeClr val="bg1"/>
          </a:solidFill>
        </p:spPr>
        <p:txBody>
          <a:bodyPr wrap="square" rtlCol="0">
            <a:spAutoFit/>
          </a:bodyPr>
          <a:lstStyle/>
          <a:p>
            <a:r>
              <a:rPr lang="en-US" sz="3200" dirty="0">
                <a:latin typeface="Helvetica Light" panose="020B0403020202020204" pitchFamily="34" charset="0"/>
              </a:rPr>
              <a:t>Knowledge</a:t>
            </a:r>
          </a:p>
          <a:p>
            <a:r>
              <a:rPr lang="en-US" sz="3200" dirty="0">
                <a:latin typeface="Helvetica Light" panose="020B0403020202020204" pitchFamily="34" charset="0"/>
              </a:rPr>
              <a:t>Integration</a:t>
            </a:r>
          </a:p>
        </p:txBody>
      </p:sp>
      <p:sp>
        <p:nvSpPr>
          <p:cNvPr id="7" name="TextBox 6">
            <a:extLst>
              <a:ext uri="{FF2B5EF4-FFF2-40B4-BE49-F238E27FC236}">
                <a16:creationId xmlns:a16="http://schemas.microsoft.com/office/drawing/2014/main" id="{C9156E95-9970-9929-8E9B-968E84AC7F0B}"/>
              </a:ext>
            </a:extLst>
          </p:cNvPr>
          <p:cNvSpPr txBox="1"/>
          <p:nvPr/>
        </p:nvSpPr>
        <p:spPr>
          <a:xfrm>
            <a:off x="1814985" y="2396454"/>
            <a:ext cx="2394163" cy="1077218"/>
          </a:xfrm>
          <a:prstGeom prst="rect">
            <a:avLst/>
          </a:prstGeom>
          <a:solidFill>
            <a:schemeClr val="bg1"/>
          </a:solidFill>
        </p:spPr>
        <p:txBody>
          <a:bodyPr wrap="square" rtlCol="0">
            <a:spAutoFit/>
          </a:bodyPr>
          <a:lstStyle/>
          <a:p>
            <a:pPr algn="r"/>
            <a:r>
              <a:rPr lang="en-US" sz="3200" dirty="0">
                <a:latin typeface="Helvetica Light" panose="020B0403020202020204" pitchFamily="34" charset="0"/>
              </a:rPr>
              <a:t>Meaning</a:t>
            </a:r>
          </a:p>
          <a:p>
            <a:pPr algn="r"/>
            <a:r>
              <a:rPr lang="en-US" sz="3200" dirty="0">
                <a:latin typeface="Helvetica Light" panose="020B0403020202020204" pitchFamily="34" charset="0"/>
              </a:rPr>
              <a:t>Generation</a:t>
            </a:r>
          </a:p>
        </p:txBody>
      </p:sp>
      <p:sp>
        <p:nvSpPr>
          <p:cNvPr id="28" name="Rectangle 27">
            <a:extLst>
              <a:ext uri="{FF2B5EF4-FFF2-40B4-BE49-F238E27FC236}">
                <a16:creationId xmlns:a16="http://schemas.microsoft.com/office/drawing/2014/main" id="{7000B15C-D107-34BF-0A5A-B45C99A1E948}"/>
              </a:ext>
            </a:extLst>
          </p:cNvPr>
          <p:cNvSpPr/>
          <p:nvPr/>
        </p:nvSpPr>
        <p:spPr>
          <a:xfrm>
            <a:off x="9144" y="199322"/>
            <a:ext cx="12182856" cy="2184606"/>
          </a:xfrm>
          <a:prstGeom prst="rect">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109578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63728CDB-E751-4282-8AE7-9494103ACEAC}"/>
              </a:ext>
            </a:extLst>
          </p:cNvPr>
          <p:cNvSpPr/>
          <p:nvPr/>
        </p:nvSpPr>
        <p:spPr>
          <a:xfrm>
            <a:off x="2471424" y="843832"/>
            <a:ext cx="6965184" cy="1316736"/>
          </a:xfrm>
          <a:prstGeom prst="roundRect">
            <a:avLst/>
          </a:prstGeom>
          <a:solidFill>
            <a:schemeClr val="accent1">
              <a:lumMod val="20000"/>
              <a:lumOff val="80000"/>
              <a:alpha val="20000"/>
            </a:schemeClr>
          </a:solidFill>
          <a:ln>
            <a:solidFill>
              <a:srgbClr val="FFD5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U-Turn Arrow 74">
            <a:extLst>
              <a:ext uri="{FF2B5EF4-FFF2-40B4-BE49-F238E27FC236}">
                <a16:creationId xmlns:a16="http://schemas.microsoft.com/office/drawing/2014/main" id="{6A3A5B6B-61EB-DC20-1F8B-C346900DF9B7}"/>
              </a:ext>
            </a:extLst>
          </p:cNvPr>
          <p:cNvSpPr/>
          <p:nvPr/>
        </p:nvSpPr>
        <p:spPr>
          <a:xfrm>
            <a:off x="8363489" y="579502"/>
            <a:ext cx="2276305" cy="519950"/>
          </a:xfrm>
          <a:prstGeom prst="uturnArrow">
            <a:avLst>
              <a:gd name="adj1" fmla="val 4657"/>
              <a:gd name="adj2" fmla="val 16241"/>
              <a:gd name="adj3" fmla="val 31183"/>
              <a:gd name="adj4" fmla="val 19018"/>
              <a:gd name="adj5" fmla="val 100000"/>
            </a:avLst>
          </a:prstGeom>
          <a:solidFill>
            <a:srgbClr val="FFD579"/>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U-Turn Arrow 70">
            <a:extLst>
              <a:ext uri="{FF2B5EF4-FFF2-40B4-BE49-F238E27FC236}">
                <a16:creationId xmlns:a16="http://schemas.microsoft.com/office/drawing/2014/main" id="{ABED7B2C-8F97-FE08-1C48-F70842E51920}"/>
              </a:ext>
            </a:extLst>
          </p:cNvPr>
          <p:cNvSpPr/>
          <p:nvPr/>
        </p:nvSpPr>
        <p:spPr>
          <a:xfrm>
            <a:off x="6084944" y="582241"/>
            <a:ext cx="2382841" cy="519950"/>
          </a:xfrm>
          <a:prstGeom prst="uturnArrow">
            <a:avLst>
              <a:gd name="adj1" fmla="val 4657"/>
              <a:gd name="adj2" fmla="val 16241"/>
              <a:gd name="adj3" fmla="val 31183"/>
              <a:gd name="adj4" fmla="val 19018"/>
              <a:gd name="adj5" fmla="val 100000"/>
            </a:avLst>
          </a:prstGeom>
          <a:solidFill>
            <a:srgbClr val="FFD579"/>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TextBox 54">
            <a:extLst>
              <a:ext uri="{FF2B5EF4-FFF2-40B4-BE49-F238E27FC236}">
                <a16:creationId xmlns:a16="http://schemas.microsoft.com/office/drawing/2014/main" id="{90DEF564-2BFC-8E2E-4130-E5A2B449DB63}"/>
              </a:ext>
            </a:extLst>
          </p:cNvPr>
          <p:cNvSpPr txBox="1"/>
          <p:nvPr/>
        </p:nvSpPr>
        <p:spPr>
          <a:xfrm>
            <a:off x="3647121" y="264846"/>
            <a:ext cx="2448879" cy="369332"/>
          </a:xfrm>
          <a:prstGeom prst="rect">
            <a:avLst/>
          </a:prstGeom>
          <a:noFill/>
        </p:spPr>
        <p:txBody>
          <a:bodyPr wrap="square" rtlCol="0">
            <a:spAutoFit/>
          </a:bodyPr>
          <a:lstStyle/>
          <a:p>
            <a:pPr algn="ctr"/>
            <a:r>
              <a:rPr lang="en-US" dirty="0">
                <a:latin typeface="Helvetica Light" panose="020B0403020202020204" pitchFamily="34" charset="0"/>
              </a:rPr>
              <a:t>Foster</a:t>
            </a:r>
          </a:p>
        </p:txBody>
      </p:sp>
      <p:sp>
        <p:nvSpPr>
          <p:cNvPr id="20" name="TextBox 19">
            <a:extLst>
              <a:ext uri="{FF2B5EF4-FFF2-40B4-BE49-F238E27FC236}">
                <a16:creationId xmlns:a16="http://schemas.microsoft.com/office/drawing/2014/main" id="{1BEE70F7-CE0F-F7FB-C5C1-7437D3A8F485}"/>
              </a:ext>
            </a:extLst>
          </p:cNvPr>
          <p:cNvSpPr txBox="1"/>
          <p:nvPr/>
        </p:nvSpPr>
        <p:spPr>
          <a:xfrm>
            <a:off x="7359471" y="1059579"/>
            <a:ext cx="2011680" cy="892552"/>
          </a:xfrm>
          <a:prstGeom prst="rect">
            <a:avLst/>
          </a:prstGeom>
          <a:noFill/>
        </p:spPr>
        <p:txBody>
          <a:bodyPr wrap="square" rtlCol="0">
            <a:spAutoFit/>
          </a:bodyPr>
          <a:lstStyle/>
          <a:p>
            <a:pPr algn="ctr"/>
            <a:r>
              <a:rPr lang="en-US" sz="2600" dirty="0">
                <a:latin typeface="Helvetica Light" panose="020B0403020202020204" pitchFamily="34" charset="0"/>
              </a:rPr>
              <a:t>Meaning &amp;</a:t>
            </a:r>
            <a:br>
              <a:rPr lang="en-US" sz="2600" dirty="0">
                <a:latin typeface="Helvetica Light" panose="020B0403020202020204" pitchFamily="34" charset="0"/>
              </a:rPr>
            </a:br>
            <a:r>
              <a:rPr lang="en-US" sz="2600" dirty="0">
                <a:latin typeface="Helvetica Light" panose="020B0403020202020204" pitchFamily="34" charset="0"/>
              </a:rPr>
              <a:t>Memory</a:t>
            </a:r>
          </a:p>
        </p:txBody>
      </p:sp>
      <p:sp>
        <p:nvSpPr>
          <p:cNvPr id="21" name="TextBox 20">
            <a:extLst>
              <a:ext uri="{FF2B5EF4-FFF2-40B4-BE49-F238E27FC236}">
                <a16:creationId xmlns:a16="http://schemas.microsoft.com/office/drawing/2014/main" id="{A0D85489-55F2-F246-B8FC-7EC84E730A48}"/>
              </a:ext>
            </a:extLst>
          </p:cNvPr>
          <p:cNvSpPr txBox="1"/>
          <p:nvPr/>
        </p:nvSpPr>
        <p:spPr>
          <a:xfrm>
            <a:off x="459744" y="1059579"/>
            <a:ext cx="2011680" cy="892552"/>
          </a:xfrm>
          <a:prstGeom prst="rect">
            <a:avLst/>
          </a:prstGeom>
          <a:noFill/>
        </p:spPr>
        <p:txBody>
          <a:bodyPr wrap="square" rtlCol="0">
            <a:spAutoFit/>
          </a:bodyPr>
          <a:lstStyle/>
          <a:p>
            <a:pPr algn="ctr"/>
            <a:r>
              <a:rPr lang="en-US" sz="2600" dirty="0">
                <a:latin typeface="Helvetica Light" panose="020B0403020202020204" pitchFamily="34" charset="0"/>
              </a:rPr>
              <a:t>Learning</a:t>
            </a:r>
          </a:p>
          <a:p>
            <a:pPr algn="ctr"/>
            <a:r>
              <a:rPr lang="en-US" sz="2600" dirty="0">
                <a:latin typeface="Helvetica Light" panose="020B0403020202020204" pitchFamily="34" charset="0"/>
              </a:rPr>
              <a:t>Outcomes</a:t>
            </a:r>
          </a:p>
        </p:txBody>
      </p:sp>
      <p:sp>
        <p:nvSpPr>
          <p:cNvPr id="22" name="TextBox 21">
            <a:extLst>
              <a:ext uri="{FF2B5EF4-FFF2-40B4-BE49-F238E27FC236}">
                <a16:creationId xmlns:a16="http://schemas.microsoft.com/office/drawing/2014/main" id="{7AB856C9-511A-AFE3-D981-E290DB46565E}"/>
              </a:ext>
            </a:extLst>
          </p:cNvPr>
          <p:cNvSpPr txBox="1"/>
          <p:nvPr/>
        </p:nvSpPr>
        <p:spPr>
          <a:xfrm>
            <a:off x="2647356" y="1059579"/>
            <a:ext cx="2011680" cy="892552"/>
          </a:xfrm>
          <a:prstGeom prst="rect">
            <a:avLst/>
          </a:prstGeom>
          <a:noFill/>
        </p:spPr>
        <p:txBody>
          <a:bodyPr wrap="square" lIns="0" rIns="0" rtlCol="0">
            <a:spAutoFit/>
          </a:bodyPr>
          <a:lstStyle/>
          <a:p>
            <a:pPr algn="ctr"/>
            <a:r>
              <a:rPr lang="en-US" sz="2600" dirty="0">
                <a:latin typeface="Helvetica Light" panose="020B0403020202020204" pitchFamily="34" charset="0"/>
              </a:rPr>
              <a:t>Instructional</a:t>
            </a:r>
          </a:p>
          <a:p>
            <a:pPr algn="ctr"/>
            <a:r>
              <a:rPr lang="en-US" sz="2600" dirty="0">
                <a:latin typeface="Helvetica Light" panose="020B0403020202020204" pitchFamily="34" charset="0"/>
              </a:rPr>
              <a:t>Strategies</a:t>
            </a:r>
          </a:p>
        </p:txBody>
      </p:sp>
      <p:sp>
        <p:nvSpPr>
          <p:cNvPr id="23" name="TextBox 22">
            <a:extLst>
              <a:ext uri="{FF2B5EF4-FFF2-40B4-BE49-F238E27FC236}">
                <a16:creationId xmlns:a16="http://schemas.microsoft.com/office/drawing/2014/main" id="{4C0E35A3-EE6B-8C92-8050-526C8CBAADE6}"/>
              </a:ext>
            </a:extLst>
          </p:cNvPr>
          <p:cNvSpPr txBox="1"/>
          <p:nvPr/>
        </p:nvSpPr>
        <p:spPr>
          <a:xfrm>
            <a:off x="5046728" y="1059579"/>
            <a:ext cx="2103120" cy="984885"/>
          </a:xfrm>
          <a:prstGeom prst="rect">
            <a:avLst/>
          </a:prstGeom>
          <a:noFill/>
        </p:spPr>
        <p:txBody>
          <a:bodyPr wrap="square" lIns="0" rIns="0" rtlCol="0">
            <a:spAutoFit/>
          </a:bodyPr>
          <a:lstStyle/>
          <a:p>
            <a:pPr algn="ctr"/>
            <a:r>
              <a:rPr lang="en-US" sz="3200" dirty="0">
                <a:solidFill>
                  <a:srgbClr val="FFD579"/>
                </a:solidFill>
                <a:latin typeface="Helvetica Light" panose="020B0403020202020204" pitchFamily="34" charset="0"/>
                <a:ea typeface="Roboto Thin" panose="02000000000000000000" pitchFamily="2" charset="0"/>
                <a:cs typeface="Roboto Thin" panose="02000000000000000000" pitchFamily="2" charset="0"/>
              </a:rPr>
              <a:t>Processing</a:t>
            </a:r>
          </a:p>
          <a:p>
            <a:pPr algn="ctr"/>
            <a:endParaRPr lang="en-US" sz="2600" dirty="0">
              <a:latin typeface="Helvetica Light" panose="020B0403020202020204" pitchFamily="34" charset="0"/>
            </a:endParaRPr>
          </a:p>
        </p:txBody>
      </p:sp>
      <p:sp>
        <p:nvSpPr>
          <p:cNvPr id="24" name="TextBox 23">
            <a:extLst>
              <a:ext uri="{FF2B5EF4-FFF2-40B4-BE49-F238E27FC236}">
                <a16:creationId xmlns:a16="http://schemas.microsoft.com/office/drawing/2014/main" id="{93943CB2-7884-8C8B-3CD9-F160792860A2}"/>
              </a:ext>
            </a:extLst>
          </p:cNvPr>
          <p:cNvSpPr txBox="1"/>
          <p:nvPr/>
        </p:nvSpPr>
        <p:spPr>
          <a:xfrm>
            <a:off x="9556715" y="1059579"/>
            <a:ext cx="2011680" cy="892552"/>
          </a:xfrm>
          <a:prstGeom prst="rect">
            <a:avLst/>
          </a:prstGeom>
          <a:noFill/>
        </p:spPr>
        <p:txBody>
          <a:bodyPr wrap="square" lIns="0" rIns="0" rtlCol="0">
            <a:spAutoFit/>
          </a:bodyPr>
          <a:lstStyle/>
          <a:p>
            <a:pPr algn="ctr"/>
            <a:r>
              <a:rPr lang="en-US" sz="2600" dirty="0">
                <a:latin typeface="Helvetica Light" panose="020B0403020202020204" pitchFamily="34" charset="0"/>
              </a:rPr>
              <a:t>Learning &amp;</a:t>
            </a:r>
          </a:p>
          <a:p>
            <a:pPr algn="ctr"/>
            <a:r>
              <a:rPr lang="en-US" sz="2600" dirty="0">
                <a:latin typeface="Helvetica Light" panose="020B0403020202020204" pitchFamily="34" charset="0"/>
              </a:rPr>
              <a:t>Performance</a:t>
            </a:r>
          </a:p>
        </p:txBody>
      </p:sp>
      <p:sp>
        <p:nvSpPr>
          <p:cNvPr id="56" name="TextBox 55">
            <a:extLst>
              <a:ext uri="{FF2B5EF4-FFF2-40B4-BE49-F238E27FC236}">
                <a16:creationId xmlns:a16="http://schemas.microsoft.com/office/drawing/2014/main" id="{77AF754F-7BBF-D70F-D543-201A97C63C4A}"/>
              </a:ext>
            </a:extLst>
          </p:cNvPr>
          <p:cNvSpPr txBox="1"/>
          <p:nvPr/>
        </p:nvSpPr>
        <p:spPr>
          <a:xfrm>
            <a:off x="1490373" y="259420"/>
            <a:ext cx="2205732" cy="369332"/>
          </a:xfrm>
          <a:prstGeom prst="rect">
            <a:avLst/>
          </a:prstGeom>
          <a:noFill/>
        </p:spPr>
        <p:txBody>
          <a:bodyPr wrap="square" rtlCol="0">
            <a:spAutoFit/>
          </a:bodyPr>
          <a:lstStyle/>
          <a:p>
            <a:pPr algn="ctr"/>
            <a:r>
              <a:rPr lang="en-US" dirty="0">
                <a:latin typeface="Helvetica Light" panose="020B0403020202020204" pitchFamily="34" charset="0"/>
              </a:rPr>
              <a:t>Inform</a:t>
            </a:r>
          </a:p>
        </p:txBody>
      </p:sp>
      <p:sp>
        <p:nvSpPr>
          <p:cNvPr id="70" name="U-Turn Arrow 69">
            <a:extLst>
              <a:ext uri="{FF2B5EF4-FFF2-40B4-BE49-F238E27FC236}">
                <a16:creationId xmlns:a16="http://schemas.microsoft.com/office/drawing/2014/main" id="{8607CE7E-EEE9-4134-D9CE-FCFE4A0FB252}"/>
              </a:ext>
            </a:extLst>
          </p:cNvPr>
          <p:cNvSpPr/>
          <p:nvPr/>
        </p:nvSpPr>
        <p:spPr>
          <a:xfrm>
            <a:off x="3630365" y="576947"/>
            <a:ext cx="2549053" cy="519950"/>
          </a:xfrm>
          <a:prstGeom prst="uturnArrow">
            <a:avLst>
              <a:gd name="adj1" fmla="val 4657"/>
              <a:gd name="adj2" fmla="val 16241"/>
              <a:gd name="adj3" fmla="val 31183"/>
              <a:gd name="adj4" fmla="val 19018"/>
              <a:gd name="adj5" fmla="val 100000"/>
            </a:avLst>
          </a:prstGeom>
          <a:solidFill>
            <a:srgbClr val="FFD579"/>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U-Turn Arrow 68">
            <a:extLst>
              <a:ext uri="{FF2B5EF4-FFF2-40B4-BE49-F238E27FC236}">
                <a16:creationId xmlns:a16="http://schemas.microsoft.com/office/drawing/2014/main" id="{5672139C-7A6E-CB2A-3554-F0554A842D2D}"/>
              </a:ext>
            </a:extLst>
          </p:cNvPr>
          <p:cNvSpPr/>
          <p:nvPr/>
        </p:nvSpPr>
        <p:spPr>
          <a:xfrm>
            <a:off x="1457253" y="587798"/>
            <a:ext cx="2266964" cy="519950"/>
          </a:xfrm>
          <a:prstGeom prst="uturnArrow">
            <a:avLst>
              <a:gd name="adj1" fmla="val 4657"/>
              <a:gd name="adj2" fmla="val 16241"/>
              <a:gd name="adj3" fmla="val 31183"/>
              <a:gd name="adj4" fmla="val 19018"/>
              <a:gd name="adj5" fmla="val 100000"/>
            </a:avLst>
          </a:prstGeom>
          <a:solidFill>
            <a:srgbClr val="FFD579"/>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TextBox 73">
            <a:extLst>
              <a:ext uri="{FF2B5EF4-FFF2-40B4-BE49-F238E27FC236}">
                <a16:creationId xmlns:a16="http://schemas.microsoft.com/office/drawing/2014/main" id="{5BE44EE2-2986-D7D4-D122-5FE4FD0D29DF}"/>
              </a:ext>
            </a:extLst>
          </p:cNvPr>
          <p:cNvSpPr txBox="1"/>
          <p:nvPr/>
        </p:nvSpPr>
        <p:spPr>
          <a:xfrm>
            <a:off x="6112755" y="253995"/>
            <a:ext cx="2251597" cy="369332"/>
          </a:xfrm>
          <a:prstGeom prst="rect">
            <a:avLst/>
          </a:prstGeom>
          <a:noFill/>
        </p:spPr>
        <p:txBody>
          <a:bodyPr wrap="square" rtlCol="0">
            <a:spAutoFit/>
          </a:bodyPr>
          <a:lstStyle/>
          <a:p>
            <a:pPr algn="ctr"/>
            <a:r>
              <a:rPr lang="en-US" dirty="0">
                <a:latin typeface="Helvetica Light" panose="020B0403020202020204" pitchFamily="34" charset="0"/>
              </a:rPr>
              <a:t>Foster</a:t>
            </a:r>
          </a:p>
        </p:txBody>
      </p:sp>
      <p:sp>
        <p:nvSpPr>
          <p:cNvPr id="76" name="TextBox 75">
            <a:extLst>
              <a:ext uri="{FF2B5EF4-FFF2-40B4-BE49-F238E27FC236}">
                <a16:creationId xmlns:a16="http://schemas.microsoft.com/office/drawing/2014/main" id="{20D6A2BC-4A88-2659-0803-9165883DB05B}"/>
              </a:ext>
            </a:extLst>
          </p:cNvPr>
          <p:cNvSpPr txBox="1"/>
          <p:nvPr/>
        </p:nvSpPr>
        <p:spPr>
          <a:xfrm>
            <a:off x="8381107" y="260632"/>
            <a:ext cx="2167314" cy="369332"/>
          </a:xfrm>
          <a:prstGeom prst="rect">
            <a:avLst/>
          </a:prstGeom>
          <a:noFill/>
        </p:spPr>
        <p:txBody>
          <a:bodyPr wrap="square" rtlCol="0">
            <a:spAutoFit/>
          </a:bodyPr>
          <a:lstStyle/>
          <a:p>
            <a:pPr algn="ctr"/>
            <a:r>
              <a:rPr lang="en-US" dirty="0">
                <a:latin typeface="Helvetica Light" panose="020B0403020202020204" pitchFamily="34" charset="0"/>
              </a:rPr>
              <a:t>Foster</a:t>
            </a:r>
          </a:p>
        </p:txBody>
      </p:sp>
      <p:sp>
        <p:nvSpPr>
          <p:cNvPr id="15" name="Rectangle 14">
            <a:extLst>
              <a:ext uri="{FF2B5EF4-FFF2-40B4-BE49-F238E27FC236}">
                <a16:creationId xmlns:a16="http://schemas.microsoft.com/office/drawing/2014/main" id="{B04DF37B-3352-0351-FCDB-BEA897144DA1}"/>
              </a:ext>
            </a:extLst>
          </p:cNvPr>
          <p:cNvSpPr/>
          <p:nvPr/>
        </p:nvSpPr>
        <p:spPr>
          <a:xfrm>
            <a:off x="5167086" y="2583543"/>
            <a:ext cx="1012332" cy="12787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A606E29-A88D-31F3-2D68-DEA014F131C7}"/>
              </a:ext>
            </a:extLst>
          </p:cNvPr>
          <p:cNvSpPr/>
          <p:nvPr/>
        </p:nvSpPr>
        <p:spPr>
          <a:xfrm>
            <a:off x="3528767" y="5158937"/>
            <a:ext cx="1259388" cy="8991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4A2C89E-8E2C-231F-F9BF-F61F5E28B773}"/>
              </a:ext>
            </a:extLst>
          </p:cNvPr>
          <p:cNvSpPr/>
          <p:nvPr/>
        </p:nvSpPr>
        <p:spPr>
          <a:xfrm>
            <a:off x="6570123" y="5109055"/>
            <a:ext cx="1259388" cy="8991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92C24F3-D93C-31D5-E7B7-6596C12CC480}"/>
              </a:ext>
            </a:extLst>
          </p:cNvPr>
          <p:cNvSpPr/>
          <p:nvPr/>
        </p:nvSpPr>
        <p:spPr>
          <a:xfrm>
            <a:off x="6795093" y="5275969"/>
            <a:ext cx="1259388" cy="8991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E3314E63-88DF-0D53-66E3-71E8F08ECD66}"/>
              </a:ext>
            </a:extLst>
          </p:cNvPr>
          <p:cNvSpPr>
            <a:spLocks noChangeAspect="1"/>
          </p:cNvSpPr>
          <p:nvPr/>
        </p:nvSpPr>
        <p:spPr>
          <a:xfrm>
            <a:off x="4262599" y="2630716"/>
            <a:ext cx="3657600" cy="3657600"/>
          </a:xfrm>
          <a:prstGeom prst="ellipse">
            <a:avLst/>
          </a:prstGeom>
          <a:noFill/>
          <a:ln w="25400">
            <a:solidFill>
              <a:srgbClr val="FFD5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B1D4E42-3BC3-459A-3C6B-1CC239A03E5D}"/>
              </a:ext>
            </a:extLst>
          </p:cNvPr>
          <p:cNvSpPr txBox="1"/>
          <p:nvPr/>
        </p:nvSpPr>
        <p:spPr>
          <a:xfrm>
            <a:off x="4407561" y="5823789"/>
            <a:ext cx="3398573" cy="584775"/>
          </a:xfrm>
          <a:prstGeom prst="rect">
            <a:avLst/>
          </a:prstGeom>
          <a:solidFill>
            <a:schemeClr val="bg1"/>
          </a:solidFill>
        </p:spPr>
        <p:txBody>
          <a:bodyPr wrap="square" rtlCol="0">
            <a:spAutoFit/>
          </a:bodyPr>
          <a:lstStyle/>
          <a:p>
            <a:r>
              <a:rPr lang="en-US" sz="3200" dirty="0">
                <a:latin typeface="Helvetica Light" panose="020B0403020202020204" pitchFamily="34" charset="0"/>
              </a:rPr>
              <a:t>Spaced Retrieval</a:t>
            </a:r>
          </a:p>
        </p:txBody>
      </p:sp>
      <p:sp>
        <p:nvSpPr>
          <p:cNvPr id="6" name="TextBox 5">
            <a:extLst>
              <a:ext uri="{FF2B5EF4-FFF2-40B4-BE49-F238E27FC236}">
                <a16:creationId xmlns:a16="http://schemas.microsoft.com/office/drawing/2014/main" id="{A071DE49-2D43-2649-662B-3ADF53C44D36}"/>
              </a:ext>
            </a:extLst>
          </p:cNvPr>
          <p:cNvSpPr txBox="1"/>
          <p:nvPr/>
        </p:nvSpPr>
        <p:spPr>
          <a:xfrm>
            <a:off x="7091468" y="2968365"/>
            <a:ext cx="2445153" cy="1077218"/>
          </a:xfrm>
          <a:prstGeom prst="rect">
            <a:avLst/>
          </a:prstGeom>
          <a:solidFill>
            <a:schemeClr val="bg1"/>
          </a:solidFill>
        </p:spPr>
        <p:txBody>
          <a:bodyPr wrap="square" rtlCol="0">
            <a:spAutoFit/>
          </a:bodyPr>
          <a:lstStyle/>
          <a:p>
            <a:r>
              <a:rPr lang="en-US" sz="3200" dirty="0">
                <a:latin typeface="Helvetica Light" panose="020B0403020202020204" pitchFamily="34" charset="0"/>
              </a:rPr>
              <a:t>Knowledge</a:t>
            </a:r>
          </a:p>
          <a:p>
            <a:r>
              <a:rPr lang="en-US" sz="3200" dirty="0">
                <a:latin typeface="Helvetica Light" panose="020B0403020202020204" pitchFamily="34" charset="0"/>
              </a:rPr>
              <a:t>Integration</a:t>
            </a:r>
          </a:p>
        </p:txBody>
      </p:sp>
      <p:sp>
        <p:nvSpPr>
          <p:cNvPr id="7" name="TextBox 6">
            <a:extLst>
              <a:ext uri="{FF2B5EF4-FFF2-40B4-BE49-F238E27FC236}">
                <a16:creationId xmlns:a16="http://schemas.microsoft.com/office/drawing/2014/main" id="{C9156E95-9970-9929-8E9B-968E84AC7F0B}"/>
              </a:ext>
            </a:extLst>
          </p:cNvPr>
          <p:cNvSpPr txBox="1"/>
          <p:nvPr/>
        </p:nvSpPr>
        <p:spPr>
          <a:xfrm>
            <a:off x="2685841" y="2962508"/>
            <a:ext cx="2394163" cy="1077218"/>
          </a:xfrm>
          <a:prstGeom prst="rect">
            <a:avLst/>
          </a:prstGeom>
          <a:solidFill>
            <a:schemeClr val="bg1"/>
          </a:solidFill>
        </p:spPr>
        <p:txBody>
          <a:bodyPr wrap="square" rtlCol="0">
            <a:spAutoFit/>
          </a:bodyPr>
          <a:lstStyle/>
          <a:p>
            <a:pPr algn="r"/>
            <a:r>
              <a:rPr lang="en-US" sz="3200" dirty="0">
                <a:latin typeface="Helvetica Light" panose="020B0403020202020204" pitchFamily="34" charset="0"/>
              </a:rPr>
              <a:t>Meaning</a:t>
            </a:r>
          </a:p>
          <a:p>
            <a:pPr algn="r"/>
            <a:r>
              <a:rPr lang="en-US" sz="3200" dirty="0">
                <a:latin typeface="Helvetica Light" panose="020B0403020202020204" pitchFamily="34" charset="0"/>
              </a:rPr>
              <a:t>Generation</a:t>
            </a:r>
          </a:p>
        </p:txBody>
      </p:sp>
      <p:sp>
        <p:nvSpPr>
          <p:cNvPr id="3" name="Rectangle 2">
            <a:extLst>
              <a:ext uri="{FF2B5EF4-FFF2-40B4-BE49-F238E27FC236}">
                <a16:creationId xmlns:a16="http://schemas.microsoft.com/office/drawing/2014/main" id="{2036BE0B-0631-9866-AEE9-4E307DC3A01A}"/>
              </a:ext>
            </a:extLst>
          </p:cNvPr>
          <p:cNvSpPr/>
          <p:nvPr/>
        </p:nvSpPr>
        <p:spPr>
          <a:xfrm>
            <a:off x="9144" y="199322"/>
            <a:ext cx="12182856" cy="2184606"/>
          </a:xfrm>
          <a:prstGeom prst="rect">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Arrow Connector 7">
            <a:extLst>
              <a:ext uri="{FF2B5EF4-FFF2-40B4-BE49-F238E27FC236}">
                <a16:creationId xmlns:a16="http://schemas.microsoft.com/office/drawing/2014/main" id="{BCCF76C4-00B0-C012-EAE0-55DE5E5300AE}"/>
              </a:ext>
            </a:extLst>
          </p:cNvPr>
          <p:cNvCxnSpPr>
            <a:cxnSpLocks/>
          </p:cNvCxnSpPr>
          <p:nvPr/>
        </p:nvCxnSpPr>
        <p:spPr>
          <a:xfrm rot="6000000">
            <a:off x="7231516" y="5761995"/>
            <a:ext cx="189951" cy="117032"/>
          </a:xfrm>
          <a:prstGeom prst="straightConnector1">
            <a:avLst/>
          </a:prstGeom>
          <a:ln w="25400">
            <a:solidFill>
              <a:srgbClr val="FFD579"/>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C42CD2F0-0160-A093-E056-53FA96FDEBDD}"/>
              </a:ext>
            </a:extLst>
          </p:cNvPr>
          <p:cNvCxnSpPr>
            <a:cxnSpLocks/>
          </p:cNvCxnSpPr>
          <p:nvPr/>
        </p:nvCxnSpPr>
        <p:spPr>
          <a:xfrm rot="13620000">
            <a:off x="7782295" y="4034240"/>
            <a:ext cx="189951" cy="117032"/>
          </a:xfrm>
          <a:prstGeom prst="straightConnector1">
            <a:avLst/>
          </a:prstGeom>
          <a:ln w="25400">
            <a:solidFill>
              <a:srgbClr val="FFD579"/>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5E6A0239-88FD-D942-3AB9-E1D00BE0542E}"/>
              </a:ext>
            </a:extLst>
          </p:cNvPr>
          <p:cNvCxnSpPr>
            <a:cxnSpLocks/>
          </p:cNvCxnSpPr>
          <p:nvPr/>
        </p:nvCxnSpPr>
        <p:spPr>
          <a:xfrm rot="120000">
            <a:off x="7019442" y="2887131"/>
            <a:ext cx="189951" cy="117032"/>
          </a:xfrm>
          <a:prstGeom prst="straightConnector1">
            <a:avLst/>
          </a:prstGeom>
          <a:ln w="25400">
            <a:solidFill>
              <a:srgbClr val="FFD579"/>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A157D2F2-DB80-9BF7-D898-992A9CFA168F}"/>
              </a:ext>
            </a:extLst>
          </p:cNvPr>
          <p:cNvCxnSpPr>
            <a:cxnSpLocks/>
          </p:cNvCxnSpPr>
          <p:nvPr/>
        </p:nvCxnSpPr>
        <p:spPr>
          <a:xfrm rot="6720000">
            <a:off x="4939940" y="2911518"/>
            <a:ext cx="189951" cy="117032"/>
          </a:xfrm>
          <a:prstGeom prst="straightConnector1">
            <a:avLst/>
          </a:prstGeom>
          <a:ln w="25400">
            <a:solidFill>
              <a:srgbClr val="FFD579"/>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EFABA077-514B-BD93-AAAF-D78FEDCF324F}"/>
              </a:ext>
            </a:extLst>
          </p:cNvPr>
          <p:cNvCxnSpPr>
            <a:cxnSpLocks/>
          </p:cNvCxnSpPr>
          <p:nvPr/>
        </p:nvCxnSpPr>
        <p:spPr>
          <a:xfrm rot="15120000">
            <a:off x="4210254" y="4018468"/>
            <a:ext cx="189951" cy="117032"/>
          </a:xfrm>
          <a:prstGeom prst="straightConnector1">
            <a:avLst/>
          </a:prstGeom>
          <a:ln w="25400">
            <a:solidFill>
              <a:srgbClr val="FFD579"/>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B83958C8-FCD6-1E76-A2B5-48897CC67649}"/>
              </a:ext>
            </a:extLst>
          </p:cNvPr>
          <p:cNvCxnSpPr>
            <a:cxnSpLocks/>
          </p:cNvCxnSpPr>
          <p:nvPr/>
        </p:nvCxnSpPr>
        <p:spPr>
          <a:xfrm rot="720000">
            <a:off x="4770902" y="5752488"/>
            <a:ext cx="189951" cy="117032"/>
          </a:xfrm>
          <a:prstGeom prst="straightConnector1">
            <a:avLst/>
          </a:prstGeom>
          <a:ln w="25400">
            <a:solidFill>
              <a:srgbClr val="FFD579"/>
            </a:solidFill>
            <a:tailEnd type="triangle"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724982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63728CDB-E751-4282-8AE7-9494103ACEAC}"/>
              </a:ext>
            </a:extLst>
          </p:cNvPr>
          <p:cNvSpPr/>
          <p:nvPr/>
        </p:nvSpPr>
        <p:spPr>
          <a:xfrm>
            <a:off x="2471424" y="843832"/>
            <a:ext cx="6965184" cy="1316736"/>
          </a:xfrm>
          <a:prstGeom prst="roundRect">
            <a:avLst/>
          </a:prstGeom>
          <a:solidFill>
            <a:schemeClr val="accent1">
              <a:lumMod val="20000"/>
              <a:lumOff val="80000"/>
              <a:alpha val="20000"/>
            </a:schemeClr>
          </a:solidFill>
          <a:ln>
            <a:solidFill>
              <a:srgbClr val="FFD5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U-Turn Arrow 74">
            <a:extLst>
              <a:ext uri="{FF2B5EF4-FFF2-40B4-BE49-F238E27FC236}">
                <a16:creationId xmlns:a16="http://schemas.microsoft.com/office/drawing/2014/main" id="{6A3A5B6B-61EB-DC20-1F8B-C346900DF9B7}"/>
              </a:ext>
            </a:extLst>
          </p:cNvPr>
          <p:cNvSpPr/>
          <p:nvPr/>
        </p:nvSpPr>
        <p:spPr>
          <a:xfrm>
            <a:off x="8363489" y="579502"/>
            <a:ext cx="2276305" cy="519950"/>
          </a:xfrm>
          <a:prstGeom prst="uturnArrow">
            <a:avLst>
              <a:gd name="adj1" fmla="val 4657"/>
              <a:gd name="adj2" fmla="val 16241"/>
              <a:gd name="adj3" fmla="val 31183"/>
              <a:gd name="adj4" fmla="val 19018"/>
              <a:gd name="adj5" fmla="val 100000"/>
            </a:avLst>
          </a:prstGeom>
          <a:solidFill>
            <a:srgbClr val="FFD579"/>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U-Turn Arrow 70">
            <a:extLst>
              <a:ext uri="{FF2B5EF4-FFF2-40B4-BE49-F238E27FC236}">
                <a16:creationId xmlns:a16="http://schemas.microsoft.com/office/drawing/2014/main" id="{ABED7B2C-8F97-FE08-1C48-F70842E51920}"/>
              </a:ext>
            </a:extLst>
          </p:cNvPr>
          <p:cNvSpPr/>
          <p:nvPr/>
        </p:nvSpPr>
        <p:spPr>
          <a:xfrm>
            <a:off x="6084944" y="582241"/>
            <a:ext cx="2382841" cy="519950"/>
          </a:xfrm>
          <a:prstGeom prst="uturnArrow">
            <a:avLst>
              <a:gd name="adj1" fmla="val 4657"/>
              <a:gd name="adj2" fmla="val 16241"/>
              <a:gd name="adj3" fmla="val 31183"/>
              <a:gd name="adj4" fmla="val 19018"/>
              <a:gd name="adj5" fmla="val 100000"/>
            </a:avLst>
          </a:prstGeom>
          <a:solidFill>
            <a:srgbClr val="FFD579"/>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TextBox 54">
            <a:extLst>
              <a:ext uri="{FF2B5EF4-FFF2-40B4-BE49-F238E27FC236}">
                <a16:creationId xmlns:a16="http://schemas.microsoft.com/office/drawing/2014/main" id="{90DEF564-2BFC-8E2E-4130-E5A2B449DB63}"/>
              </a:ext>
            </a:extLst>
          </p:cNvPr>
          <p:cNvSpPr txBox="1"/>
          <p:nvPr/>
        </p:nvSpPr>
        <p:spPr>
          <a:xfrm>
            <a:off x="3647121" y="264846"/>
            <a:ext cx="2448879" cy="369332"/>
          </a:xfrm>
          <a:prstGeom prst="rect">
            <a:avLst/>
          </a:prstGeom>
          <a:noFill/>
        </p:spPr>
        <p:txBody>
          <a:bodyPr wrap="square" rtlCol="0">
            <a:spAutoFit/>
          </a:bodyPr>
          <a:lstStyle/>
          <a:p>
            <a:pPr algn="ctr"/>
            <a:r>
              <a:rPr lang="en-US" dirty="0">
                <a:latin typeface="Helvetica Light" panose="020B0403020202020204" pitchFamily="34" charset="0"/>
              </a:rPr>
              <a:t>Foster</a:t>
            </a:r>
          </a:p>
        </p:txBody>
      </p:sp>
      <p:sp>
        <p:nvSpPr>
          <p:cNvPr id="20" name="TextBox 19">
            <a:extLst>
              <a:ext uri="{FF2B5EF4-FFF2-40B4-BE49-F238E27FC236}">
                <a16:creationId xmlns:a16="http://schemas.microsoft.com/office/drawing/2014/main" id="{1BEE70F7-CE0F-F7FB-C5C1-7437D3A8F485}"/>
              </a:ext>
            </a:extLst>
          </p:cNvPr>
          <p:cNvSpPr txBox="1"/>
          <p:nvPr/>
        </p:nvSpPr>
        <p:spPr>
          <a:xfrm>
            <a:off x="7359471" y="1059579"/>
            <a:ext cx="2011680" cy="892552"/>
          </a:xfrm>
          <a:prstGeom prst="rect">
            <a:avLst/>
          </a:prstGeom>
          <a:noFill/>
        </p:spPr>
        <p:txBody>
          <a:bodyPr wrap="square" rtlCol="0">
            <a:spAutoFit/>
          </a:bodyPr>
          <a:lstStyle/>
          <a:p>
            <a:pPr algn="ctr"/>
            <a:r>
              <a:rPr lang="en-US" sz="2600" dirty="0">
                <a:latin typeface="Helvetica Light" panose="020B0403020202020204" pitchFamily="34" charset="0"/>
              </a:rPr>
              <a:t>Meaning &amp;</a:t>
            </a:r>
            <a:br>
              <a:rPr lang="en-US" sz="2600" dirty="0">
                <a:latin typeface="Helvetica Light" panose="020B0403020202020204" pitchFamily="34" charset="0"/>
              </a:rPr>
            </a:br>
            <a:r>
              <a:rPr lang="en-US" sz="2600" dirty="0">
                <a:latin typeface="Helvetica Light" panose="020B0403020202020204" pitchFamily="34" charset="0"/>
              </a:rPr>
              <a:t>Memory</a:t>
            </a:r>
          </a:p>
        </p:txBody>
      </p:sp>
      <p:sp>
        <p:nvSpPr>
          <p:cNvPr id="21" name="TextBox 20">
            <a:extLst>
              <a:ext uri="{FF2B5EF4-FFF2-40B4-BE49-F238E27FC236}">
                <a16:creationId xmlns:a16="http://schemas.microsoft.com/office/drawing/2014/main" id="{A0D85489-55F2-F246-B8FC-7EC84E730A48}"/>
              </a:ext>
            </a:extLst>
          </p:cNvPr>
          <p:cNvSpPr txBox="1"/>
          <p:nvPr/>
        </p:nvSpPr>
        <p:spPr>
          <a:xfrm>
            <a:off x="459744" y="1059579"/>
            <a:ext cx="2011680" cy="892552"/>
          </a:xfrm>
          <a:prstGeom prst="rect">
            <a:avLst/>
          </a:prstGeom>
          <a:noFill/>
        </p:spPr>
        <p:txBody>
          <a:bodyPr wrap="square" rtlCol="0">
            <a:spAutoFit/>
          </a:bodyPr>
          <a:lstStyle/>
          <a:p>
            <a:pPr algn="ctr"/>
            <a:r>
              <a:rPr lang="en-US" sz="2600" dirty="0">
                <a:latin typeface="Helvetica Light" panose="020B0403020202020204" pitchFamily="34" charset="0"/>
              </a:rPr>
              <a:t>Learning</a:t>
            </a:r>
          </a:p>
          <a:p>
            <a:pPr algn="ctr"/>
            <a:r>
              <a:rPr lang="en-US" sz="2600" dirty="0">
                <a:latin typeface="Helvetica Light" panose="020B0403020202020204" pitchFamily="34" charset="0"/>
              </a:rPr>
              <a:t>Outcomes</a:t>
            </a:r>
          </a:p>
        </p:txBody>
      </p:sp>
      <p:sp>
        <p:nvSpPr>
          <p:cNvPr id="22" name="TextBox 21">
            <a:extLst>
              <a:ext uri="{FF2B5EF4-FFF2-40B4-BE49-F238E27FC236}">
                <a16:creationId xmlns:a16="http://schemas.microsoft.com/office/drawing/2014/main" id="{7AB856C9-511A-AFE3-D981-E290DB46565E}"/>
              </a:ext>
            </a:extLst>
          </p:cNvPr>
          <p:cNvSpPr txBox="1"/>
          <p:nvPr/>
        </p:nvSpPr>
        <p:spPr>
          <a:xfrm>
            <a:off x="2647356" y="1059579"/>
            <a:ext cx="2011680" cy="892552"/>
          </a:xfrm>
          <a:prstGeom prst="rect">
            <a:avLst/>
          </a:prstGeom>
          <a:noFill/>
        </p:spPr>
        <p:txBody>
          <a:bodyPr wrap="square" lIns="0" rIns="0" rtlCol="0">
            <a:spAutoFit/>
          </a:bodyPr>
          <a:lstStyle/>
          <a:p>
            <a:pPr algn="ctr"/>
            <a:r>
              <a:rPr lang="en-US" sz="2600" dirty="0">
                <a:latin typeface="Helvetica Light" panose="020B0403020202020204" pitchFamily="34" charset="0"/>
              </a:rPr>
              <a:t>Instructional</a:t>
            </a:r>
          </a:p>
          <a:p>
            <a:pPr algn="ctr"/>
            <a:r>
              <a:rPr lang="en-US" sz="2600" dirty="0">
                <a:latin typeface="Helvetica Light" panose="020B0403020202020204" pitchFamily="34" charset="0"/>
              </a:rPr>
              <a:t>Strategies</a:t>
            </a:r>
          </a:p>
        </p:txBody>
      </p:sp>
      <p:sp>
        <p:nvSpPr>
          <p:cNvPr id="23" name="TextBox 22">
            <a:extLst>
              <a:ext uri="{FF2B5EF4-FFF2-40B4-BE49-F238E27FC236}">
                <a16:creationId xmlns:a16="http://schemas.microsoft.com/office/drawing/2014/main" id="{4C0E35A3-EE6B-8C92-8050-526C8CBAADE6}"/>
              </a:ext>
            </a:extLst>
          </p:cNvPr>
          <p:cNvSpPr txBox="1"/>
          <p:nvPr/>
        </p:nvSpPr>
        <p:spPr>
          <a:xfrm>
            <a:off x="5046728" y="1059579"/>
            <a:ext cx="2103120" cy="984885"/>
          </a:xfrm>
          <a:prstGeom prst="rect">
            <a:avLst/>
          </a:prstGeom>
          <a:noFill/>
        </p:spPr>
        <p:txBody>
          <a:bodyPr wrap="square" lIns="0" rIns="0" rtlCol="0">
            <a:spAutoFit/>
          </a:bodyPr>
          <a:lstStyle/>
          <a:p>
            <a:pPr algn="ctr"/>
            <a:r>
              <a:rPr lang="en-US" sz="3200" dirty="0">
                <a:solidFill>
                  <a:srgbClr val="FFD579"/>
                </a:solidFill>
                <a:latin typeface="Helvetica Light" panose="020B0403020202020204" pitchFamily="34" charset="0"/>
                <a:ea typeface="Roboto Thin" panose="02000000000000000000" pitchFamily="2" charset="0"/>
                <a:cs typeface="Roboto Thin" panose="02000000000000000000" pitchFamily="2" charset="0"/>
              </a:rPr>
              <a:t>Processing</a:t>
            </a:r>
          </a:p>
          <a:p>
            <a:pPr algn="ctr"/>
            <a:endParaRPr lang="en-US" sz="2600" dirty="0">
              <a:latin typeface="Helvetica Light" panose="020B0403020202020204" pitchFamily="34" charset="0"/>
            </a:endParaRPr>
          </a:p>
        </p:txBody>
      </p:sp>
      <p:sp>
        <p:nvSpPr>
          <p:cNvPr id="24" name="TextBox 23">
            <a:extLst>
              <a:ext uri="{FF2B5EF4-FFF2-40B4-BE49-F238E27FC236}">
                <a16:creationId xmlns:a16="http://schemas.microsoft.com/office/drawing/2014/main" id="{93943CB2-7884-8C8B-3CD9-F160792860A2}"/>
              </a:ext>
            </a:extLst>
          </p:cNvPr>
          <p:cNvSpPr txBox="1"/>
          <p:nvPr/>
        </p:nvSpPr>
        <p:spPr>
          <a:xfrm>
            <a:off x="9556715" y="1059579"/>
            <a:ext cx="2011680" cy="892552"/>
          </a:xfrm>
          <a:prstGeom prst="rect">
            <a:avLst/>
          </a:prstGeom>
          <a:noFill/>
        </p:spPr>
        <p:txBody>
          <a:bodyPr wrap="square" lIns="0" rIns="0" rtlCol="0">
            <a:spAutoFit/>
          </a:bodyPr>
          <a:lstStyle/>
          <a:p>
            <a:pPr algn="ctr"/>
            <a:r>
              <a:rPr lang="en-US" sz="2600" dirty="0">
                <a:latin typeface="Helvetica Light" panose="020B0403020202020204" pitchFamily="34" charset="0"/>
              </a:rPr>
              <a:t>Learning &amp;</a:t>
            </a:r>
          </a:p>
          <a:p>
            <a:pPr algn="ctr"/>
            <a:r>
              <a:rPr lang="en-US" sz="2600" dirty="0">
                <a:latin typeface="Helvetica Light" panose="020B0403020202020204" pitchFamily="34" charset="0"/>
              </a:rPr>
              <a:t>Performance</a:t>
            </a:r>
          </a:p>
        </p:txBody>
      </p:sp>
      <p:sp>
        <p:nvSpPr>
          <p:cNvPr id="56" name="TextBox 55">
            <a:extLst>
              <a:ext uri="{FF2B5EF4-FFF2-40B4-BE49-F238E27FC236}">
                <a16:creationId xmlns:a16="http://schemas.microsoft.com/office/drawing/2014/main" id="{77AF754F-7BBF-D70F-D543-201A97C63C4A}"/>
              </a:ext>
            </a:extLst>
          </p:cNvPr>
          <p:cNvSpPr txBox="1"/>
          <p:nvPr/>
        </p:nvSpPr>
        <p:spPr>
          <a:xfrm>
            <a:off x="1490373" y="259420"/>
            <a:ext cx="2205732" cy="369332"/>
          </a:xfrm>
          <a:prstGeom prst="rect">
            <a:avLst/>
          </a:prstGeom>
          <a:noFill/>
        </p:spPr>
        <p:txBody>
          <a:bodyPr wrap="square" rtlCol="0">
            <a:spAutoFit/>
          </a:bodyPr>
          <a:lstStyle/>
          <a:p>
            <a:pPr algn="ctr"/>
            <a:r>
              <a:rPr lang="en-US" dirty="0">
                <a:latin typeface="Helvetica Light" panose="020B0403020202020204" pitchFamily="34" charset="0"/>
              </a:rPr>
              <a:t>Inform</a:t>
            </a:r>
          </a:p>
        </p:txBody>
      </p:sp>
      <p:sp>
        <p:nvSpPr>
          <p:cNvPr id="70" name="U-Turn Arrow 69">
            <a:extLst>
              <a:ext uri="{FF2B5EF4-FFF2-40B4-BE49-F238E27FC236}">
                <a16:creationId xmlns:a16="http://schemas.microsoft.com/office/drawing/2014/main" id="{8607CE7E-EEE9-4134-D9CE-FCFE4A0FB252}"/>
              </a:ext>
            </a:extLst>
          </p:cNvPr>
          <p:cNvSpPr/>
          <p:nvPr/>
        </p:nvSpPr>
        <p:spPr>
          <a:xfrm>
            <a:off x="3630365" y="576947"/>
            <a:ext cx="2549053" cy="519950"/>
          </a:xfrm>
          <a:prstGeom prst="uturnArrow">
            <a:avLst>
              <a:gd name="adj1" fmla="val 4657"/>
              <a:gd name="adj2" fmla="val 16241"/>
              <a:gd name="adj3" fmla="val 31183"/>
              <a:gd name="adj4" fmla="val 19018"/>
              <a:gd name="adj5" fmla="val 100000"/>
            </a:avLst>
          </a:prstGeom>
          <a:solidFill>
            <a:srgbClr val="FFD579"/>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U-Turn Arrow 68">
            <a:extLst>
              <a:ext uri="{FF2B5EF4-FFF2-40B4-BE49-F238E27FC236}">
                <a16:creationId xmlns:a16="http://schemas.microsoft.com/office/drawing/2014/main" id="{5672139C-7A6E-CB2A-3554-F0554A842D2D}"/>
              </a:ext>
            </a:extLst>
          </p:cNvPr>
          <p:cNvSpPr/>
          <p:nvPr/>
        </p:nvSpPr>
        <p:spPr>
          <a:xfrm>
            <a:off x="1457253" y="587798"/>
            <a:ext cx="2266964" cy="519950"/>
          </a:xfrm>
          <a:prstGeom prst="uturnArrow">
            <a:avLst>
              <a:gd name="adj1" fmla="val 4657"/>
              <a:gd name="adj2" fmla="val 16241"/>
              <a:gd name="adj3" fmla="val 31183"/>
              <a:gd name="adj4" fmla="val 19018"/>
              <a:gd name="adj5" fmla="val 100000"/>
            </a:avLst>
          </a:prstGeom>
          <a:solidFill>
            <a:srgbClr val="FFD579"/>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TextBox 73">
            <a:extLst>
              <a:ext uri="{FF2B5EF4-FFF2-40B4-BE49-F238E27FC236}">
                <a16:creationId xmlns:a16="http://schemas.microsoft.com/office/drawing/2014/main" id="{5BE44EE2-2986-D7D4-D122-5FE4FD0D29DF}"/>
              </a:ext>
            </a:extLst>
          </p:cNvPr>
          <p:cNvSpPr txBox="1"/>
          <p:nvPr/>
        </p:nvSpPr>
        <p:spPr>
          <a:xfrm>
            <a:off x="6112755" y="253995"/>
            <a:ext cx="2251597" cy="369332"/>
          </a:xfrm>
          <a:prstGeom prst="rect">
            <a:avLst/>
          </a:prstGeom>
          <a:noFill/>
        </p:spPr>
        <p:txBody>
          <a:bodyPr wrap="square" rtlCol="0">
            <a:spAutoFit/>
          </a:bodyPr>
          <a:lstStyle/>
          <a:p>
            <a:pPr algn="ctr"/>
            <a:r>
              <a:rPr lang="en-US" dirty="0">
                <a:latin typeface="Helvetica Light" panose="020B0403020202020204" pitchFamily="34" charset="0"/>
              </a:rPr>
              <a:t>Foster</a:t>
            </a:r>
          </a:p>
        </p:txBody>
      </p:sp>
      <p:sp>
        <p:nvSpPr>
          <p:cNvPr id="76" name="TextBox 75">
            <a:extLst>
              <a:ext uri="{FF2B5EF4-FFF2-40B4-BE49-F238E27FC236}">
                <a16:creationId xmlns:a16="http://schemas.microsoft.com/office/drawing/2014/main" id="{20D6A2BC-4A88-2659-0803-9165883DB05B}"/>
              </a:ext>
            </a:extLst>
          </p:cNvPr>
          <p:cNvSpPr txBox="1"/>
          <p:nvPr/>
        </p:nvSpPr>
        <p:spPr>
          <a:xfrm>
            <a:off x="8381107" y="260632"/>
            <a:ext cx="2167314" cy="369332"/>
          </a:xfrm>
          <a:prstGeom prst="rect">
            <a:avLst/>
          </a:prstGeom>
          <a:noFill/>
        </p:spPr>
        <p:txBody>
          <a:bodyPr wrap="square" rtlCol="0">
            <a:spAutoFit/>
          </a:bodyPr>
          <a:lstStyle/>
          <a:p>
            <a:pPr algn="ctr"/>
            <a:r>
              <a:rPr lang="en-US" dirty="0">
                <a:latin typeface="Helvetica Light" panose="020B0403020202020204" pitchFamily="34" charset="0"/>
              </a:rPr>
              <a:t>Foster</a:t>
            </a:r>
          </a:p>
        </p:txBody>
      </p:sp>
      <p:sp>
        <p:nvSpPr>
          <p:cNvPr id="15" name="Rectangle 14">
            <a:extLst>
              <a:ext uri="{FF2B5EF4-FFF2-40B4-BE49-F238E27FC236}">
                <a16:creationId xmlns:a16="http://schemas.microsoft.com/office/drawing/2014/main" id="{B04DF37B-3352-0351-FCDB-BEA897144DA1}"/>
              </a:ext>
            </a:extLst>
          </p:cNvPr>
          <p:cNvSpPr/>
          <p:nvPr/>
        </p:nvSpPr>
        <p:spPr>
          <a:xfrm>
            <a:off x="5167086" y="2583543"/>
            <a:ext cx="1012332" cy="12787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A606E29-A88D-31F3-2D68-DEA014F131C7}"/>
              </a:ext>
            </a:extLst>
          </p:cNvPr>
          <p:cNvSpPr/>
          <p:nvPr/>
        </p:nvSpPr>
        <p:spPr>
          <a:xfrm>
            <a:off x="3528767" y="5158937"/>
            <a:ext cx="1259388" cy="8991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4A2C89E-8E2C-231F-F9BF-F61F5E28B773}"/>
              </a:ext>
            </a:extLst>
          </p:cNvPr>
          <p:cNvSpPr/>
          <p:nvPr/>
        </p:nvSpPr>
        <p:spPr>
          <a:xfrm>
            <a:off x="6570123" y="5109055"/>
            <a:ext cx="1259388" cy="8991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92C24F3-D93C-31D5-E7B7-6596C12CC480}"/>
              </a:ext>
            </a:extLst>
          </p:cNvPr>
          <p:cNvSpPr/>
          <p:nvPr/>
        </p:nvSpPr>
        <p:spPr>
          <a:xfrm>
            <a:off x="6795093" y="5275969"/>
            <a:ext cx="1259388" cy="8991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E3314E63-88DF-0D53-66E3-71E8F08ECD66}"/>
              </a:ext>
            </a:extLst>
          </p:cNvPr>
          <p:cNvSpPr>
            <a:spLocks noChangeAspect="1"/>
          </p:cNvSpPr>
          <p:nvPr/>
        </p:nvSpPr>
        <p:spPr>
          <a:xfrm>
            <a:off x="4262599" y="2630716"/>
            <a:ext cx="3657600" cy="3657600"/>
          </a:xfrm>
          <a:prstGeom prst="ellipse">
            <a:avLst/>
          </a:prstGeom>
          <a:noFill/>
          <a:ln w="25400">
            <a:solidFill>
              <a:srgbClr val="FFD5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B1D4E42-3BC3-459A-3C6B-1CC239A03E5D}"/>
              </a:ext>
            </a:extLst>
          </p:cNvPr>
          <p:cNvSpPr txBox="1"/>
          <p:nvPr/>
        </p:nvSpPr>
        <p:spPr>
          <a:xfrm>
            <a:off x="4407561" y="5823789"/>
            <a:ext cx="3398573" cy="584775"/>
          </a:xfrm>
          <a:prstGeom prst="rect">
            <a:avLst/>
          </a:prstGeom>
          <a:solidFill>
            <a:schemeClr val="bg1"/>
          </a:solidFill>
        </p:spPr>
        <p:txBody>
          <a:bodyPr wrap="square" rtlCol="0">
            <a:spAutoFit/>
          </a:bodyPr>
          <a:lstStyle/>
          <a:p>
            <a:r>
              <a:rPr lang="en-US" sz="3200" dirty="0">
                <a:latin typeface="Helvetica Light" panose="020B0403020202020204" pitchFamily="34" charset="0"/>
              </a:rPr>
              <a:t>Spaced Retrieval</a:t>
            </a:r>
          </a:p>
        </p:txBody>
      </p:sp>
      <p:sp>
        <p:nvSpPr>
          <p:cNvPr id="6" name="TextBox 5">
            <a:extLst>
              <a:ext uri="{FF2B5EF4-FFF2-40B4-BE49-F238E27FC236}">
                <a16:creationId xmlns:a16="http://schemas.microsoft.com/office/drawing/2014/main" id="{A071DE49-2D43-2649-662B-3ADF53C44D36}"/>
              </a:ext>
            </a:extLst>
          </p:cNvPr>
          <p:cNvSpPr txBox="1"/>
          <p:nvPr/>
        </p:nvSpPr>
        <p:spPr>
          <a:xfrm>
            <a:off x="7091468" y="2968365"/>
            <a:ext cx="2445153" cy="1077218"/>
          </a:xfrm>
          <a:prstGeom prst="rect">
            <a:avLst/>
          </a:prstGeom>
          <a:solidFill>
            <a:schemeClr val="bg1"/>
          </a:solidFill>
        </p:spPr>
        <p:txBody>
          <a:bodyPr wrap="square" rtlCol="0">
            <a:spAutoFit/>
          </a:bodyPr>
          <a:lstStyle/>
          <a:p>
            <a:r>
              <a:rPr lang="en-US" sz="3200" dirty="0">
                <a:latin typeface="Helvetica Light" panose="020B0403020202020204" pitchFamily="34" charset="0"/>
              </a:rPr>
              <a:t>Knowledge</a:t>
            </a:r>
          </a:p>
          <a:p>
            <a:r>
              <a:rPr lang="en-US" sz="3200" dirty="0">
                <a:latin typeface="Helvetica Light" panose="020B0403020202020204" pitchFamily="34" charset="0"/>
              </a:rPr>
              <a:t>Integration</a:t>
            </a:r>
          </a:p>
        </p:txBody>
      </p:sp>
      <p:sp>
        <p:nvSpPr>
          <p:cNvPr id="7" name="TextBox 6">
            <a:extLst>
              <a:ext uri="{FF2B5EF4-FFF2-40B4-BE49-F238E27FC236}">
                <a16:creationId xmlns:a16="http://schemas.microsoft.com/office/drawing/2014/main" id="{C9156E95-9970-9929-8E9B-968E84AC7F0B}"/>
              </a:ext>
            </a:extLst>
          </p:cNvPr>
          <p:cNvSpPr txBox="1"/>
          <p:nvPr/>
        </p:nvSpPr>
        <p:spPr>
          <a:xfrm>
            <a:off x="2685841" y="2962508"/>
            <a:ext cx="2394163" cy="1077218"/>
          </a:xfrm>
          <a:prstGeom prst="rect">
            <a:avLst/>
          </a:prstGeom>
          <a:solidFill>
            <a:schemeClr val="bg1"/>
          </a:solidFill>
        </p:spPr>
        <p:txBody>
          <a:bodyPr wrap="square" rtlCol="0">
            <a:spAutoFit/>
          </a:bodyPr>
          <a:lstStyle/>
          <a:p>
            <a:pPr algn="r"/>
            <a:r>
              <a:rPr lang="en-US" sz="3200" dirty="0">
                <a:latin typeface="Helvetica Light" panose="020B0403020202020204" pitchFamily="34" charset="0"/>
              </a:rPr>
              <a:t>Meaning</a:t>
            </a:r>
          </a:p>
          <a:p>
            <a:pPr algn="r"/>
            <a:r>
              <a:rPr lang="en-US" sz="3200" dirty="0">
                <a:latin typeface="Helvetica Light" panose="020B0403020202020204" pitchFamily="34" charset="0"/>
              </a:rPr>
              <a:t>Generation</a:t>
            </a:r>
          </a:p>
        </p:txBody>
      </p:sp>
      <p:sp>
        <p:nvSpPr>
          <p:cNvPr id="3" name="Rectangle 2">
            <a:extLst>
              <a:ext uri="{FF2B5EF4-FFF2-40B4-BE49-F238E27FC236}">
                <a16:creationId xmlns:a16="http://schemas.microsoft.com/office/drawing/2014/main" id="{2036BE0B-0631-9866-AEE9-4E307DC3A01A}"/>
              </a:ext>
            </a:extLst>
          </p:cNvPr>
          <p:cNvSpPr/>
          <p:nvPr/>
        </p:nvSpPr>
        <p:spPr>
          <a:xfrm>
            <a:off x="9144" y="199322"/>
            <a:ext cx="12182856" cy="2184606"/>
          </a:xfrm>
          <a:prstGeom prst="rect">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Arrow Connector 7">
            <a:extLst>
              <a:ext uri="{FF2B5EF4-FFF2-40B4-BE49-F238E27FC236}">
                <a16:creationId xmlns:a16="http://schemas.microsoft.com/office/drawing/2014/main" id="{BCCF76C4-00B0-C012-EAE0-55DE5E5300AE}"/>
              </a:ext>
            </a:extLst>
          </p:cNvPr>
          <p:cNvCxnSpPr>
            <a:cxnSpLocks/>
          </p:cNvCxnSpPr>
          <p:nvPr/>
        </p:nvCxnSpPr>
        <p:spPr>
          <a:xfrm rot="6000000">
            <a:off x="7231516" y="5761995"/>
            <a:ext cx="189951" cy="117032"/>
          </a:xfrm>
          <a:prstGeom prst="straightConnector1">
            <a:avLst/>
          </a:prstGeom>
          <a:ln w="25400">
            <a:solidFill>
              <a:srgbClr val="FFD579"/>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C42CD2F0-0160-A093-E056-53FA96FDEBDD}"/>
              </a:ext>
            </a:extLst>
          </p:cNvPr>
          <p:cNvCxnSpPr>
            <a:cxnSpLocks/>
          </p:cNvCxnSpPr>
          <p:nvPr/>
        </p:nvCxnSpPr>
        <p:spPr>
          <a:xfrm rot="13620000">
            <a:off x="7782295" y="4034240"/>
            <a:ext cx="189951" cy="117032"/>
          </a:xfrm>
          <a:prstGeom prst="straightConnector1">
            <a:avLst/>
          </a:prstGeom>
          <a:ln w="25400">
            <a:solidFill>
              <a:srgbClr val="FFD579"/>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5E6A0239-88FD-D942-3AB9-E1D00BE0542E}"/>
              </a:ext>
            </a:extLst>
          </p:cNvPr>
          <p:cNvCxnSpPr>
            <a:cxnSpLocks/>
          </p:cNvCxnSpPr>
          <p:nvPr/>
        </p:nvCxnSpPr>
        <p:spPr>
          <a:xfrm rot="120000">
            <a:off x="7019442" y="2887131"/>
            <a:ext cx="189951" cy="117032"/>
          </a:xfrm>
          <a:prstGeom prst="straightConnector1">
            <a:avLst/>
          </a:prstGeom>
          <a:ln w="25400">
            <a:solidFill>
              <a:srgbClr val="FFD579"/>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A157D2F2-DB80-9BF7-D898-992A9CFA168F}"/>
              </a:ext>
            </a:extLst>
          </p:cNvPr>
          <p:cNvCxnSpPr>
            <a:cxnSpLocks/>
          </p:cNvCxnSpPr>
          <p:nvPr/>
        </p:nvCxnSpPr>
        <p:spPr>
          <a:xfrm rot="6720000">
            <a:off x="4939940" y="2911518"/>
            <a:ext cx="189951" cy="117032"/>
          </a:xfrm>
          <a:prstGeom prst="straightConnector1">
            <a:avLst/>
          </a:prstGeom>
          <a:ln w="25400">
            <a:solidFill>
              <a:srgbClr val="FFD579"/>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EFABA077-514B-BD93-AAAF-D78FEDCF324F}"/>
              </a:ext>
            </a:extLst>
          </p:cNvPr>
          <p:cNvCxnSpPr>
            <a:cxnSpLocks/>
          </p:cNvCxnSpPr>
          <p:nvPr/>
        </p:nvCxnSpPr>
        <p:spPr>
          <a:xfrm rot="15120000">
            <a:off x="4210254" y="4018468"/>
            <a:ext cx="189951" cy="117032"/>
          </a:xfrm>
          <a:prstGeom prst="straightConnector1">
            <a:avLst/>
          </a:prstGeom>
          <a:ln w="25400">
            <a:solidFill>
              <a:srgbClr val="FFD579"/>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B83958C8-FCD6-1E76-A2B5-48897CC67649}"/>
              </a:ext>
            </a:extLst>
          </p:cNvPr>
          <p:cNvCxnSpPr>
            <a:cxnSpLocks/>
          </p:cNvCxnSpPr>
          <p:nvPr/>
        </p:nvCxnSpPr>
        <p:spPr>
          <a:xfrm rot="720000">
            <a:off x="4770902" y="5752488"/>
            <a:ext cx="189951" cy="117032"/>
          </a:xfrm>
          <a:prstGeom prst="straightConnector1">
            <a:avLst/>
          </a:prstGeom>
          <a:ln w="25400">
            <a:solidFill>
              <a:srgbClr val="FFD579"/>
            </a:solidFill>
            <a:tailEnd type="triangle" w="lg" len="lg"/>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8E8522BF-10F3-04C6-EC74-9800AC9A66D1}"/>
              </a:ext>
            </a:extLst>
          </p:cNvPr>
          <p:cNvSpPr txBox="1"/>
          <p:nvPr/>
        </p:nvSpPr>
        <p:spPr>
          <a:xfrm>
            <a:off x="4290832" y="6262767"/>
            <a:ext cx="3627233" cy="584775"/>
          </a:xfrm>
          <a:prstGeom prst="rect">
            <a:avLst/>
          </a:prstGeom>
          <a:noFill/>
        </p:spPr>
        <p:txBody>
          <a:bodyPr wrap="square" rtlCol="0">
            <a:spAutoFit/>
          </a:bodyPr>
          <a:lstStyle/>
          <a:p>
            <a:pPr algn="ctr"/>
            <a:r>
              <a:rPr lang="en-US" sz="3200" dirty="0">
                <a:solidFill>
                  <a:srgbClr val="FFD579"/>
                </a:solidFill>
                <a:latin typeface="Helvetica Light" panose="020B0403020202020204" pitchFamily="34" charset="0"/>
              </a:rPr>
              <a:t>Memory</a:t>
            </a:r>
          </a:p>
        </p:txBody>
      </p:sp>
      <p:sp>
        <p:nvSpPr>
          <p:cNvPr id="10" name="TextBox 9">
            <a:extLst>
              <a:ext uri="{FF2B5EF4-FFF2-40B4-BE49-F238E27FC236}">
                <a16:creationId xmlns:a16="http://schemas.microsoft.com/office/drawing/2014/main" id="{82C40F90-8368-25F5-A869-94F41C316DC8}"/>
              </a:ext>
            </a:extLst>
          </p:cNvPr>
          <p:cNvSpPr txBox="1"/>
          <p:nvPr/>
        </p:nvSpPr>
        <p:spPr>
          <a:xfrm rot="-2700000">
            <a:off x="1330051" y="3051908"/>
            <a:ext cx="2477901" cy="584775"/>
          </a:xfrm>
          <a:prstGeom prst="rect">
            <a:avLst/>
          </a:prstGeom>
          <a:noFill/>
        </p:spPr>
        <p:txBody>
          <a:bodyPr wrap="square" rtlCol="0">
            <a:spAutoFit/>
          </a:bodyPr>
          <a:lstStyle/>
          <a:p>
            <a:pPr algn="ctr"/>
            <a:r>
              <a:rPr lang="en-US" sz="3200" dirty="0">
                <a:solidFill>
                  <a:srgbClr val="FFD579"/>
                </a:solidFill>
                <a:latin typeface="Helvetica Light" panose="020B0403020202020204" pitchFamily="34" charset="0"/>
              </a:rPr>
              <a:t>Meaning</a:t>
            </a:r>
          </a:p>
        </p:txBody>
      </p:sp>
      <p:sp>
        <p:nvSpPr>
          <p:cNvPr id="19" name="TextBox 18">
            <a:extLst>
              <a:ext uri="{FF2B5EF4-FFF2-40B4-BE49-F238E27FC236}">
                <a16:creationId xmlns:a16="http://schemas.microsoft.com/office/drawing/2014/main" id="{F5975334-76E7-5A2B-E060-C13D4B37AC06}"/>
              </a:ext>
            </a:extLst>
          </p:cNvPr>
          <p:cNvSpPr txBox="1"/>
          <p:nvPr/>
        </p:nvSpPr>
        <p:spPr>
          <a:xfrm rot="2700000">
            <a:off x="8652465" y="3080514"/>
            <a:ext cx="2652221" cy="584775"/>
          </a:xfrm>
          <a:prstGeom prst="rect">
            <a:avLst/>
          </a:prstGeom>
          <a:noFill/>
        </p:spPr>
        <p:txBody>
          <a:bodyPr wrap="square" rtlCol="0">
            <a:spAutoFit/>
          </a:bodyPr>
          <a:lstStyle/>
          <a:p>
            <a:pPr algn="ctr"/>
            <a:r>
              <a:rPr lang="en-US" sz="3200" dirty="0">
                <a:solidFill>
                  <a:srgbClr val="FFD579"/>
                </a:solidFill>
                <a:latin typeface="Helvetica Light" panose="020B0403020202020204" pitchFamily="34" charset="0"/>
              </a:rPr>
              <a:t>Meaning</a:t>
            </a:r>
          </a:p>
        </p:txBody>
      </p:sp>
      <p:pic>
        <p:nvPicPr>
          <p:cNvPr id="28" name="Graphic 27" descr="Sunglasses face outline with solid fill">
            <a:extLst>
              <a:ext uri="{FF2B5EF4-FFF2-40B4-BE49-F238E27FC236}">
                <a16:creationId xmlns:a16="http://schemas.microsoft.com/office/drawing/2014/main" id="{6F43D944-7228-EE00-7F33-36BE1DBA59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81597" y="3567544"/>
            <a:ext cx="1828800" cy="1828800"/>
          </a:xfrm>
          <a:prstGeom prst="rect">
            <a:avLst/>
          </a:prstGeom>
        </p:spPr>
      </p:pic>
    </p:spTree>
    <p:extLst>
      <p:ext uri="{BB962C8B-B14F-4D97-AF65-F5344CB8AC3E}">
        <p14:creationId xmlns:p14="http://schemas.microsoft.com/office/powerpoint/2010/main" val="25206558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ppt_x</p:attrName>
                                        </p:attrNameLst>
                                      </p:cBhvr>
                                      <p:tavLst>
                                        <p:tav tm="0">
                                          <p:val>
                                            <p:strVal val="#ppt_x-#ppt_w*1.125000"/>
                                          </p:val>
                                        </p:tav>
                                        <p:tav tm="100000">
                                          <p:val>
                                            <p:strVal val="#ppt_x"/>
                                          </p:val>
                                        </p:tav>
                                      </p:tavLst>
                                    </p:anim>
                                    <p:animEffect transition="in" filter="wipe(right)">
                                      <p:cBhvr>
                                        <p:cTn id="8" dur="500"/>
                                        <p:tgtEl>
                                          <p:spTgt spid="10"/>
                                        </p:tgtEl>
                                      </p:cBhvr>
                                    </p:animEffect>
                                  </p:childTnLst>
                                </p:cTn>
                              </p:par>
                              <p:par>
                                <p:cTn id="9" presetID="12" presetClass="entr" presetSubtype="2"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p:tgtEl>
                                          <p:spTgt spid="19"/>
                                        </p:tgtEl>
                                        <p:attrNameLst>
                                          <p:attrName>ppt_x</p:attrName>
                                        </p:attrNameLst>
                                      </p:cBhvr>
                                      <p:tavLst>
                                        <p:tav tm="0">
                                          <p:val>
                                            <p:strVal val="#ppt_x+#ppt_w*1.125000"/>
                                          </p:val>
                                        </p:tav>
                                        <p:tav tm="100000">
                                          <p:val>
                                            <p:strVal val="#ppt_x"/>
                                          </p:val>
                                        </p:tav>
                                      </p:tavLst>
                                    </p:anim>
                                    <p:animEffect transition="in" filter="wipe(left)">
                                      <p:cBhvr>
                                        <p:cTn id="12" dur="500"/>
                                        <p:tgtEl>
                                          <p:spTgt spid="19"/>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p:tgtEl>
                                          <p:spTgt spid="4"/>
                                        </p:tgtEl>
                                        <p:attrNameLst>
                                          <p:attrName>ppt_y</p:attrName>
                                        </p:attrNameLst>
                                      </p:cBhvr>
                                      <p:tavLst>
                                        <p:tav tm="0">
                                          <p:val>
                                            <p:strVal val="#ppt_y+#ppt_h*1.125000"/>
                                          </p:val>
                                        </p:tav>
                                        <p:tav tm="100000">
                                          <p:val>
                                            <p:strVal val="#ppt_y"/>
                                          </p:val>
                                        </p:tav>
                                      </p:tavLst>
                                    </p:anim>
                                    <p:animEffect transition="in" filter="wipe(up)">
                                      <p:cBhvr>
                                        <p:cTn id="16" dur="500"/>
                                        <p:tgtEl>
                                          <p:spTgt spid="4"/>
                                        </p:tgtEl>
                                      </p:cBhvr>
                                    </p:animEffect>
                                  </p:childTnLst>
                                </p:cTn>
                              </p:par>
                            </p:childTnLst>
                          </p:cTn>
                        </p:par>
                        <p:par>
                          <p:cTn id="17" fill="hold">
                            <p:stCondLst>
                              <p:cond delay="500"/>
                            </p:stCondLst>
                            <p:childTnLst>
                              <p:par>
                                <p:cTn id="18" presetID="10" presetClass="entr" presetSubtype="0" fill="hold" nodeType="afterEffect">
                                  <p:stCondLst>
                                    <p:cond delay="200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sitting in a lecture hall&#10;&#10;Description automatically generated">
            <a:extLst>
              <a:ext uri="{FF2B5EF4-FFF2-40B4-BE49-F238E27FC236}">
                <a16:creationId xmlns:a16="http://schemas.microsoft.com/office/drawing/2014/main" id="{46B3F752-8DF5-6FC7-70BE-28BBF537B845}"/>
              </a:ext>
            </a:extLst>
          </p:cNvPr>
          <p:cNvPicPr>
            <a:picLocks noChangeAspect="1"/>
          </p:cNvPicPr>
          <p:nvPr/>
        </p:nvPicPr>
        <p:blipFill rotWithShape="1">
          <a:blip r:embed="rId3">
            <a:alphaModFix amt="15000"/>
          </a:blip>
          <a:srcRect t="6061" b="12019"/>
          <a:stretch/>
        </p:blipFill>
        <p:spPr>
          <a:xfrm>
            <a:off x="0" y="190501"/>
            <a:ext cx="12191999" cy="6667500"/>
          </a:xfrm>
          <a:prstGeom prst="rect">
            <a:avLst/>
          </a:prstGeom>
        </p:spPr>
      </p:pic>
      <p:sp>
        <p:nvSpPr>
          <p:cNvPr id="9" name="Rounded Rectangle 8">
            <a:extLst>
              <a:ext uri="{FF2B5EF4-FFF2-40B4-BE49-F238E27FC236}">
                <a16:creationId xmlns:a16="http://schemas.microsoft.com/office/drawing/2014/main" id="{63728CDB-E751-4282-8AE7-9494103ACEAC}"/>
              </a:ext>
            </a:extLst>
          </p:cNvPr>
          <p:cNvSpPr/>
          <p:nvPr/>
        </p:nvSpPr>
        <p:spPr>
          <a:xfrm>
            <a:off x="2471424" y="842427"/>
            <a:ext cx="6965184" cy="1316736"/>
          </a:xfrm>
          <a:prstGeom prst="roundRect">
            <a:avLst/>
          </a:prstGeom>
          <a:solidFill>
            <a:schemeClr val="accent1">
              <a:lumMod val="20000"/>
              <a:lumOff val="80000"/>
              <a:alpha val="20000"/>
            </a:schemeClr>
          </a:solidFill>
          <a:ln>
            <a:solidFill>
              <a:srgbClr val="FFD5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U-Turn Arrow 74">
            <a:extLst>
              <a:ext uri="{FF2B5EF4-FFF2-40B4-BE49-F238E27FC236}">
                <a16:creationId xmlns:a16="http://schemas.microsoft.com/office/drawing/2014/main" id="{6A3A5B6B-61EB-DC20-1F8B-C346900DF9B7}"/>
              </a:ext>
            </a:extLst>
          </p:cNvPr>
          <p:cNvSpPr/>
          <p:nvPr/>
        </p:nvSpPr>
        <p:spPr>
          <a:xfrm>
            <a:off x="8363489" y="578097"/>
            <a:ext cx="2276305" cy="519950"/>
          </a:xfrm>
          <a:prstGeom prst="uturnArrow">
            <a:avLst>
              <a:gd name="adj1" fmla="val 4657"/>
              <a:gd name="adj2" fmla="val 16241"/>
              <a:gd name="adj3" fmla="val 31183"/>
              <a:gd name="adj4" fmla="val 19018"/>
              <a:gd name="adj5" fmla="val 100000"/>
            </a:avLst>
          </a:prstGeom>
          <a:solidFill>
            <a:srgbClr val="FFD579"/>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U-Turn Arrow 70">
            <a:extLst>
              <a:ext uri="{FF2B5EF4-FFF2-40B4-BE49-F238E27FC236}">
                <a16:creationId xmlns:a16="http://schemas.microsoft.com/office/drawing/2014/main" id="{ABED7B2C-8F97-FE08-1C48-F70842E51920}"/>
              </a:ext>
            </a:extLst>
          </p:cNvPr>
          <p:cNvSpPr/>
          <p:nvPr/>
        </p:nvSpPr>
        <p:spPr>
          <a:xfrm>
            <a:off x="6084944" y="580836"/>
            <a:ext cx="2382841" cy="519950"/>
          </a:xfrm>
          <a:prstGeom prst="uturnArrow">
            <a:avLst>
              <a:gd name="adj1" fmla="val 4657"/>
              <a:gd name="adj2" fmla="val 16241"/>
              <a:gd name="adj3" fmla="val 31183"/>
              <a:gd name="adj4" fmla="val 19018"/>
              <a:gd name="adj5" fmla="val 100000"/>
            </a:avLst>
          </a:prstGeom>
          <a:solidFill>
            <a:srgbClr val="FFD579"/>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TextBox 54">
            <a:extLst>
              <a:ext uri="{FF2B5EF4-FFF2-40B4-BE49-F238E27FC236}">
                <a16:creationId xmlns:a16="http://schemas.microsoft.com/office/drawing/2014/main" id="{90DEF564-2BFC-8E2E-4130-E5A2B449DB63}"/>
              </a:ext>
            </a:extLst>
          </p:cNvPr>
          <p:cNvSpPr txBox="1"/>
          <p:nvPr/>
        </p:nvSpPr>
        <p:spPr>
          <a:xfrm>
            <a:off x="3647121" y="263441"/>
            <a:ext cx="2448879" cy="369332"/>
          </a:xfrm>
          <a:prstGeom prst="rect">
            <a:avLst/>
          </a:prstGeom>
          <a:noFill/>
        </p:spPr>
        <p:txBody>
          <a:bodyPr wrap="square" rtlCol="0">
            <a:spAutoFit/>
          </a:bodyPr>
          <a:lstStyle/>
          <a:p>
            <a:pPr algn="ctr"/>
            <a:r>
              <a:rPr lang="en-US" dirty="0">
                <a:latin typeface="Helvetica Light" panose="020B0403020202020204" pitchFamily="34" charset="0"/>
              </a:rPr>
              <a:t>Foster</a:t>
            </a:r>
          </a:p>
        </p:txBody>
      </p:sp>
      <p:sp>
        <p:nvSpPr>
          <p:cNvPr id="20" name="TextBox 19">
            <a:extLst>
              <a:ext uri="{FF2B5EF4-FFF2-40B4-BE49-F238E27FC236}">
                <a16:creationId xmlns:a16="http://schemas.microsoft.com/office/drawing/2014/main" id="{1BEE70F7-CE0F-F7FB-C5C1-7437D3A8F485}"/>
              </a:ext>
            </a:extLst>
          </p:cNvPr>
          <p:cNvSpPr txBox="1"/>
          <p:nvPr/>
        </p:nvSpPr>
        <p:spPr>
          <a:xfrm>
            <a:off x="7359471" y="1058174"/>
            <a:ext cx="2011680" cy="892552"/>
          </a:xfrm>
          <a:prstGeom prst="rect">
            <a:avLst/>
          </a:prstGeom>
          <a:noFill/>
        </p:spPr>
        <p:txBody>
          <a:bodyPr wrap="square" rtlCol="0">
            <a:spAutoFit/>
          </a:bodyPr>
          <a:lstStyle/>
          <a:p>
            <a:pPr algn="ctr"/>
            <a:r>
              <a:rPr lang="en-US" sz="2600" dirty="0">
                <a:latin typeface="Helvetica Light" panose="020B0403020202020204" pitchFamily="34" charset="0"/>
              </a:rPr>
              <a:t>Meaning &amp;</a:t>
            </a:r>
            <a:br>
              <a:rPr lang="en-US" sz="2600" dirty="0">
                <a:latin typeface="Helvetica Light" panose="020B0403020202020204" pitchFamily="34" charset="0"/>
              </a:rPr>
            </a:br>
            <a:r>
              <a:rPr lang="en-US" sz="2600" dirty="0">
                <a:latin typeface="Helvetica Light" panose="020B0403020202020204" pitchFamily="34" charset="0"/>
              </a:rPr>
              <a:t>Memory</a:t>
            </a:r>
          </a:p>
        </p:txBody>
      </p:sp>
      <p:sp>
        <p:nvSpPr>
          <p:cNvPr id="21" name="TextBox 20">
            <a:extLst>
              <a:ext uri="{FF2B5EF4-FFF2-40B4-BE49-F238E27FC236}">
                <a16:creationId xmlns:a16="http://schemas.microsoft.com/office/drawing/2014/main" id="{A0D85489-55F2-F246-B8FC-7EC84E730A48}"/>
              </a:ext>
            </a:extLst>
          </p:cNvPr>
          <p:cNvSpPr txBox="1"/>
          <p:nvPr/>
        </p:nvSpPr>
        <p:spPr>
          <a:xfrm>
            <a:off x="459744" y="1058174"/>
            <a:ext cx="2011680" cy="892552"/>
          </a:xfrm>
          <a:prstGeom prst="rect">
            <a:avLst/>
          </a:prstGeom>
          <a:noFill/>
        </p:spPr>
        <p:txBody>
          <a:bodyPr wrap="square" rtlCol="0">
            <a:spAutoFit/>
          </a:bodyPr>
          <a:lstStyle/>
          <a:p>
            <a:pPr algn="ctr"/>
            <a:r>
              <a:rPr lang="en-US" sz="2600" dirty="0">
                <a:latin typeface="Helvetica Light" panose="020B0403020202020204" pitchFamily="34" charset="0"/>
              </a:rPr>
              <a:t>Learning</a:t>
            </a:r>
          </a:p>
          <a:p>
            <a:pPr algn="ctr"/>
            <a:r>
              <a:rPr lang="en-US" sz="2600" dirty="0">
                <a:latin typeface="Helvetica Light" panose="020B0403020202020204" pitchFamily="34" charset="0"/>
              </a:rPr>
              <a:t>Outcomes</a:t>
            </a:r>
          </a:p>
        </p:txBody>
      </p:sp>
      <p:sp>
        <p:nvSpPr>
          <p:cNvPr id="22" name="TextBox 21">
            <a:extLst>
              <a:ext uri="{FF2B5EF4-FFF2-40B4-BE49-F238E27FC236}">
                <a16:creationId xmlns:a16="http://schemas.microsoft.com/office/drawing/2014/main" id="{7AB856C9-511A-AFE3-D981-E290DB46565E}"/>
              </a:ext>
            </a:extLst>
          </p:cNvPr>
          <p:cNvSpPr txBox="1"/>
          <p:nvPr/>
        </p:nvSpPr>
        <p:spPr>
          <a:xfrm>
            <a:off x="2647356" y="1058174"/>
            <a:ext cx="2011680" cy="892552"/>
          </a:xfrm>
          <a:prstGeom prst="rect">
            <a:avLst/>
          </a:prstGeom>
          <a:noFill/>
        </p:spPr>
        <p:txBody>
          <a:bodyPr wrap="square" lIns="0" rIns="0" rtlCol="0">
            <a:spAutoFit/>
          </a:bodyPr>
          <a:lstStyle/>
          <a:p>
            <a:pPr algn="ctr"/>
            <a:r>
              <a:rPr lang="en-US" sz="2600" dirty="0">
                <a:latin typeface="Helvetica Light" panose="020B0403020202020204" pitchFamily="34" charset="0"/>
              </a:rPr>
              <a:t>Instructional</a:t>
            </a:r>
          </a:p>
          <a:p>
            <a:pPr algn="ctr"/>
            <a:r>
              <a:rPr lang="en-US" sz="2600" dirty="0">
                <a:latin typeface="Helvetica Light" panose="020B0403020202020204" pitchFamily="34" charset="0"/>
              </a:rPr>
              <a:t>Strategies</a:t>
            </a:r>
          </a:p>
        </p:txBody>
      </p:sp>
      <p:sp>
        <p:nvSpPr>
          <p:cNvPr id="23" name="TextBox 22">
            <a:extLst>
              <a:ext uri="{FF2B5EF4-FFF2-40B4-BE49-F238E27FC236}">
                <a16:creationId xmlns:a16="http://schemas.microsoft.com/office/drawing/2014/main" id="{4C0E35A3-EE6B-8C92-8050-526C8CBAADE6}"/>
              </a:ext>
            </a:extLst>
          </p:cNvPr>
          <p:cNvSpPr txBox="1"/>
          <p:nvPr/>
        </p:nvSpPr>
        <p:spPr>
          <a:xfrm>
            <a:off x="5046728" y="1058174"/>
            <a:ext cx="2103120" cy="984885"/>
          </a:xfrm>
          <a:prstGeom prst="rect">
            <a:avLst/>
          </a:prstGeom>
          <a:noFill/>
        </p:spPr>
        <p:txBody>
          <a:bodyPr wrap="square" lIns="0" rIns="0" rtlCol="0">
            <a:spAutoFit/>
          </a:bodyPr>
          <a:lstStyle/>
          <a:p>
            <a:pPr algn="ctr"/>
            <a:r>
              <a:rPr lang="en-US" sz="3200" dirty="0">
                <a:solidFill>
                  <a:srgbClr val="FFD579"/>
                </a:solidFill>
                <a:latin typeface="Helvetica Light" panose="020B0403020202020204" pitchFamily="34" charset="0"/>
                <a:ea typeface="Roboto Thin" panose="02000000000000000000" pitchFamily="2" charset="0"/>
                <a:cs typeface="Roboto Thin" panose="02000000000000000000" pitchFamily="2" charset="0"/>
              </a:rPr>
              <a:t>Processing</a:t>
            </a:r>
          </a:p>
          <a:p>
            <a:pPr algn="ctr"/>
            <a:endParaRPr lang="en-US" sz="2600" dirty="0">
              <a:latin typeface="Helvetica Light" panose="020B0403020202020204" pitchFamily="34" charset="0"/>
            </a:endParaRPr>
          </a:p>
        </p:txBody>
      </p:sp>
      <p:sp>
        <p:nvSpPr>
          <p:cNvPr id="24" name="TextBox 23">
            <a:extLst>
              <a:ext uri="{FF2B5EF4-FFF2-40B4-BE49-F238E27FC236}">
                <a16:creationId xmlns:a16="http://schemas.microsoft.com/office/drawing/2014/main" id="{93943CB2-7884-8C8B-3CD9-F160792860A2}"/>
              </a:ext>
            </a:extLst>
          </p:cNvPr>
          <p:cNvSpPr txBox="1"/>
          <p:nvPr/>
        </p:nvSpPr>
        <p:spPr>
          <a:xfrm>
            <a:off x="9556715" y="1058174"/>
            <a:ext cx="2011680" cy="892552"/>
          </a:xfrm>
          <a:prstGeom prst="rect">
            <a:avLst/>
          </a:prstGeom>
          <a:noFill/>
        </p:spPr>
        <p:txBody>
          <a:bodyPr wrap="square" lIns="0" rIns="0" rtlCol="0">
            <a:spAutoFit/>
          </a:bodyPr>
          <a:lstStyle/>
          <a:p>
            <a:pPr algn="ctr"/>
            <a:r>
              <a:rPr lang="en-US" sz="2600" dirty="0">
                <a:latin typeface="Helvetica Light" panose="020B0403020202020204" pitchFamily="34" charset="0"/>
              </a:rPr>
              <a:t>Learning &amp;</a:t>
            </a:r>
          </a:p>
          <a:p>
            <a:pPr algn="ctr"/>
            <a:r>
              <a:rPr lang="en-US" sz="2600" dirty="0">
                <a:latin typeface="Helvetica Light" panose="020B0403020202020204" pitchFamily="34" charset="0"/>
              </a:rPr>
              <a:t>Performance</a:t>
            </a:r>
          </a:p>
        </p:txBody>
      </p:sp>
      <p:sp>
        <p:nvSpPr>
          <p:cNvPr id="56" name="TextBox 55">
            <a:extLst>
              <a:ext uri="{FF2B5EF4-FFF2-40B4-BE49-F238E27FC236}">
                <a16:creationId xmlns:a16="http://schemas.microsoft.com/office/drawing/2014/main" id="{77AF754F-7BBF-D70F-D543-201A97C63C4A}"/>
              </a:ext>
            </a:extLst>
          </p:cNvPr>
          <p:cNvSpPr txBox="1"/>
          <p:nvPr/>
        </p:nvSpPr>
        <p:spPr>
          <a:xfrm>
            <a:off x="1490373" y="258015"/>
            <a:ext cx="2205732" cy="369332"/>
          </a:xfrm>
          <a:prstGeom prst="rect">
            <a:avLst/>
          </a:prstGeom>
          <a:noFill/>
        </p:spPr>
        <p:txBody>
          <a:bodyPr wrap="square" rtlCol="0">
            <a:spAutoFit/>
          </a:bodyPr>
          <a:lstStyle/>
          <a:p>
            <a:pPr algn="ctr"/>
            <a:r>
              <a:rPr lang="en-US" dirty="0">
                <a:latin typeface="Helvetica Light" panose="020B0403020202020204" pitchFamily="34" charset="0"/>
              </a:rPr>
              <a:t>Inform</a:t>
            </a:r>
          </a:p>
        </p:txBody>
      </p:sp>
      <p:sp>
        <p:nvSpPr>
          <p:cNvPr id="70" name="U-Turn Arrow 69">
            <a:extLst>
              <a:ext uri="{FF2B5EF4-FFF2-40B4-BE49-F238E27FC236}">
                <a16:creationId xmlns:a16="http://schemas.microsoft.com/office/drawing/2014/main" id="{8607CE7E-EEE9-4134-D9CE-FCFE4A0FB252}"/>
              </a:ext>
            </a:extLst>
          </p:cNvPr>
          <p:cNvSpPr/>
          <p:nvPr/>
        </p:nvSpPr>
        <p:spPr>
          <a:xfrm>
            <a:off x="3630365" y="575542"/>
            <a:ext cx="2549053" cy="519950"/>
          </a:xfrm>
          <a:prstGeom prst="uturnArrow">
            <a:avLst>
              <a:gd name="adj1" fmla="val 4657"/>
              <a:gd name="adj2" fmla="val 16241"/>
              <a:gd name="adj3" fmla="val 31183"/>
              <a:gd name="adj4" fmla="val 19018"/>
              <a:gd name="adj5" fmla="val 100000"/>
            </a:avLst>
          </a:prstGeom>
          <a:solidFill>
            <a:srgbClr val="FFD579"/>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U-Turn Arrow 68">
            <a:extLst>
              <a:ext uri="{FF2B5EF4-FFF2-40B4-BE49-F238E27FC236}">
                <a16:creationId xmlns:a16="http://schemas.microsoft.com/office/drawing/2014/main" id="{5672139C-7A6E-CB2A-3554-F0554A842D2D}"/>
              </a:ext>
            </a:extLst>
          </p:cNvPr>
          <p:cNvSpPr/>
          <p:nvPr/>
        </p:nvSpPr>
        <p:spPr>
          <a:xfrm>
            <a:off x="1457253" y="586393"/>
            <a:ext cx="2266964" cy="519950"/>
          </a:xfrm>
          <a:prstGeom prst="uturnArrow">
            <a:avLst>
              <a:gd name="adj1" fmla="val 4657"/>
              <a:gd name="adj2" fmla="val 16241"/>
              <a:gd name="adj3" fmla="val 31183"/>
              <a:gd name="adj4" fmla="val 19018"/>
              <a:gd name="adj5" fmla="val 100000"/>
            </a:avLst>
          </a:prstGeom>
          <a:solidFill>
            <a:srgbClr val="FFD579"/>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TextBox 73">
            <a:extLst>
              <a:ext uri="{FF2B5EF4-FFF2-40B4-BE49-F238E27FC236}">
                <a16:creationId xmlns:a16="http://schemas.microsoft.com/office/drawing/2014/main" id="{5BE44EE2-2986-D7D4-D122-5FE4FD0D29DF}"/>
              </a:ext>
            </a:extLst>
          </p:cNvPr>
          <p:cNvSpPr txBox="1"/>
          <p:nvPr/>
        </p:nvSpPr>
        <p:spPr>
          <a:xfrm>
            <a:off x="6112755" y="252590"/>
            <a:ext cx="2251597" cy="369332"/>
          </a:xfrm>
          <a:prstGeom prst="rect">
            <a:avLst/>
          </a:prstGeom>
          <a:noFill/>
        </p:spPr>
        <p:txBody>
          <a:bodyPr wrap="square" rtlCol="0">
            <a:spAutoFit/>
          </a:bodyPr>
          <a:lstStyle/>
          <a:p>
            <a:pPr algn="ctr"/>
            <a:r>
              <a:rPr lang="en-US" dirty="0">
                <a:latin typeface="Helvetica Light" panose="020B0403020202020204" pitchFamily="34" charset="0"/>
              </a:rPr>
              <a:t>Foster</a:t>
            </a:r>
          </a:p>
        </p:txBody>
      </p:sp>
      <p:sp>
        <p:nvSpPr>
          <p:cNvPr id="76" name="TextBox 75">
            <a:extLst>
              <a:ext uri="{FF2B5EF4-FFF2-40B4-BE49-F238E27FC236}">
                <a16:creationId xmlns:a16="http://schemas.microsoft.com/office/drawing/2014/main" id="{20D6A2BC-4A88-2659-0803-9165883DB05B}"/>
              </a:ext>
            </a:extLst>
          </p:cNvPr>
          <p:cNvSpPr txBox="1"/>
          <p:nvPr/>
        </p:nvSpPr>
        <p:spPr>
          <a:xfrm>
            <a:off x="8381107" y="259227"/>
            <a:ext cx="2167314" cy="369332"/>
          </a:xfrm>
          <a:prstGeom prst="rect">
            <a:avLst/>
          </a:prstGeom>
          <a:noFill/>
        </p:spPr>
        <p:txBody>
          <a:bodyPr wrap="square" rtlCol="0">
            <a:spAutoFit/>
          </a:bodyPr>
          <a:lstStyle/>
          <a:p>
            <a:pPr algn="ctr"/>
            <a:r>
              <a:rPr lang="en-US" dirty="0">
                <a:latin typeface="Helvetica Light" panose="020B0403020202020204" pitchFamily="34" charset="0"/>
              </a:rPr>
              <a:t>Foster</a:t>
            </a:r>
          </a:p>
        </p:txBody>
      </p:sp>
      <p:sp>
        <p:nvSpPr>
          <p:cNvPr id="5" name="TextBox 4">
            <a:extLst>
              <a:ext uri="{FF2B5EF4-FFF2-40B4-BE49-F238E27FC236}">
                <a16:creationId xmlns:a16="http://schemas.microsoft.com/office/drawing/2014/main" id="{EA65EB56-5C5B-D7C7-CB7E-D168B93D1A67}"/>
              </a:ext>
            </a:extLst>
          </p:cNvPr>
          <p:cNvSpPr txBox="1"/>
          <p:nvPr/>
        </p:nvSpPr>
        <p:spPr>
          <a:xfrm>
            <a:off x="1260" y="2750404"/>
            <a:ext cx="12192003" cy="3335978"/>
          </a:xfrm>
          <a:prstGeom prst="rect">
            <a:avLst/>
          </a:prstGeom>
          <a:noFill/>
        </p:spPr>
        <p:txBody>
          <a:bodyPr wrap="square" rtlCol="0">
            <a:spAutoFit/>
          </a:bodyPr>
          <a:lstStyle/>
          <a:p>
            <a:pPr algn="ctr">
              <a:lnSpc>
                <a:spcPct val="150000"/>
              </a:lnSpc>
            </a:pPr>
            <a:r>
              <a:rPr lang="en-US" sz="3600" dirty="0">
                <a:latin typeface="Helvetica Light" panose="020B0403020202020204" pitchFamily="34" charset="0"/>
              </a:rPr>
              <a:t>What we </a:t>
            </a:r>
            <a:r>
              <a:rPr lang="en-US" sz="3600" dirty="0">
                <a:solidFill>
                  <a:srgbClr val="FFD579"/>
                </a:solidFill>
                <a:latin typeface="Helvetica Light" panose="020B0403020202020204" pitchFamily="34" charset="0"/>
              </a:rPr>
              <a:t>process</a:t>
            </a:r>
            <a:r>
              <a:rPr lang="en-US" sz="3600" dirty="0">
                <a:latin typeface="Helvetica Light" panose="020B0403020202020204" pitchFamily="34" charset="0"/>
              </a:rPr>
              <a:t> we learn.</a:t>
            </a:r>
          </a:p>
          <a:p>
            <a:pPr algn="ctr">
              <a:lnSpc>
                <a:spcPct val="150000"/>
              </a:lnSpc>
            </a:pPr>
            <a:endParaRPr lang="en-US" sz="3600" dirty="0">
              <a:latin typeface="Helvetica Light" panose="020B0403020202020204" pitchFamily="34" charset="0"/>
            </a:endParaRPr>
          </a:p>
          <a:p>
            <a:pPr algn="ctr">
              <a:lnSpc>
                <a:spcPct val="150000"/>
              </a:lnSpc>
            </a:pPr>
            <a:r>
              <a:rPr lang="en-US" sz="3600" dirty="0">
                <a:latin typeface="Helvetica Light" panose="020B0403020202020204" pitchFamily="34" charset="0"/>
              </a:rPr>
              <a:t>Learning occurs to the extent that processing fosters </a:t>
            </a:r>
          </a:p>
          <a:p>
            <a:pPr algn="ctr">
              <a:lnSpc>
                <a:spcPct val="150000"/>
              </a:lnSpc>
            </a:pPr>
            <a:r>
              <a:rPr lang="en-US" sz="3600" dirty="0">
                <a:solidFill>
                  <a:srgbClr val="FFD579"/>
                </a:solidFill>
                <a:latin typeface="Helvetica Light" panose="020B0403020202020204" pitchFamily="34" charset="0"/>
              </a:rPr>
              <a:t>meaning </a:t>
            </a:r>
            <a:r>
              <a:rPr lang="en-US" sz="3600" dirty="0">
                <a:latin typeface="Helvetica Light" panose="020B0403020202020204" pitchFamily="34" charset="0"/>
              </a:rPr>
              <a:t>and </a:t>
            </a:r>
            <a:r>
              <a:rPr lang="en-US" sz="3600" dirty="0">
                <a:solidFill>
                  <a:srgbClr val="FFD579"/>
                </a:solidFill>
                <a:latin typeface="Helvetica Light" panose="020B0403020202020204" pitchFamily="34" charset="0"/>
              </a:rPr>
              <a:t>memory</a:t>
            </a:r>
            <a:r>
              <a:rPr lang="en-US" sz="3600" dirty="0">
                <a:latin typeface="Helvetica Light" panose="020B0403020202020204" pitchFamily="34" charset="0"/>
              </a:rPr>
              <a:t>.</a:t>
            </a:r>
          </a:p>
        </p:txBody>
      </p:sp>
      <p:sp>
        <p:nvSpPr>
          <p:cNvPr id="12" name="Rectangle 11">
            <a:extLst>
              <a:ext uri="{FF2B5EF4-FFF2-40B4-BE49-F238E27FC236}">
                <a16:creationId xmlns:a16="http://schemas.microsoft.com/office/drawing/2014/main" id="{6535F83E-B778-181E-2F6F-E21BCF65C0DE}"/>
              </a:ext>
            </a:extLst>
          </p:cNvPr>
          <p:cNvSpPr/>
          <p:nvPr/>
        </p:nvSpPr>
        <p:spPr>
          <a:xfrm>
            <a:off x="21327" y="259227"/>
            <a:ext cx="12182856" cy="2374835"/>
          </a:xfrm>
          <a:prstGeom prst="rect">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2925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ark with trees and grass&#10;&#10;Description automatically generated">
            <a:extLst>
              <a:ext uri="{FF2B5EF4-FFF2-40B4-BE49-F238E27FC236}">
                <a16:creationId xmlns:a16="http://schemas.microsoft.com/office/drawing/2014/main" id="{21430598-931B-A668-9DF2-612428902B3C}"/>
              </a:ext>
            </a:extLst>
          </p:cNvPr>
          <p:cNvPicPr>
            <a:picLocks noChangeAspect="1"/>
          </p:cNvPicPr>
          <p:nvPr/>
        </p:nvPicPr>
        <p:blipFill rotWithShape="1">
          <a:blip r:embed="rId2"/>
          <a:srcRect r="32923"/>
          <a:stretch/>
        </p:blipFill>
        <p:spPr>
          <a:xfrm>
            <a:off x="2041626" y="136496"/>
            <a:ext cx="10160336" cy="6732136"/>
          </a:xfrm>
          <a:prstGeom prst="rect">
            <a:avLst/>
          </a:prstGeom>
        </p:spPr>
      </p:pic>
      <p:sp>
        <p:nvSpPr>
          <p:cNvPr id="4" name="Rectangle 3">
            <a:extLst>
              <a:ext uri="{FF2B5EF4-FFF2-40B4-BE49-F238E27FC236}">
                <a16:creationId xmlns:a16="http://schemas.microsoft.com/office/drawing/2014/main" id="{2652B6A7-AAF7-7338-B8D3-D90CD3168BC1}"/>
              </a:ext>
            </a:extLst>
          </p:cNvPr>
          <p:cNvSpPr/>
          <p:nvPr/>
        </p:nvSpPr>
        <p:spPr>
          <a:xfrm>
            <a:off x="-2395" y="127361"/>
            <a:ext cx="12192000" cy="6732136"/>
          </a:xfrm>
          <a:prstGeom prst="rect">
            <a:avLst/>
          </a:prstGeom>
          <a:gradFill flip="none" rotWithShape="1">
            <a:gsLst>
              <a:gs pos="0">
                <a:schemeClr val="tx1">
                  <a:alpha val="10000"/>
                </a:schemeClr>
              </a:gs>
              <a:gs pos="69000">
                <a:schemeClr val="bg1"/>
              </a:gs>
              <a:gs pos="85000">
                <a:schemeClr val="bg1">
                  <a:lumMod val="95000"/>
                  <a:lumOff val="5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ubtitle 2">
            <a:extLst>
              <a:ext uri="{FF2B5EF4-FFF2-40B4-BE49-F238E27FC236}">
                <a16:creationId xmlns:a16="http://schemas.microsoft.com/office/drawing/2014/main" id="{4B619A8C-210E-57E1-EFBA-154ABEF8547E}"/>
              </a:ext>
            </a:extLst>
          </p:cNvPr>
          <p:cNvSpPr>
            <a:spLocks noGrp="1"/>
          </p:cNvSpPr>
          <p:nvPr>
            <p:ph type="subTitle" idx="1"/>
          </p:nvPr>
        </p:nvSpPr>
        <p:spPr>
          <a:xfrm>
            <a:off x="1524000" y="3602038"/>
            <a:ext cx="9144000" cy="1655762"/>
          </a:xfrm>
        </p:spPr>
        <p:txBody>
          <a:bodyPr/>
          <a:lstStyle/>
          <a:p>
            <a:r>
              <a:rPr lang="en-US" dirty="0">
                <a:solidFill>
                  <a:schemeClr val="tx1">
                    <a:lumMod val="95000"/>
                  </a:schemeClr>
                </a:solidFill>
                <a:latin typeface="Verdana" panose="020B0604030504040204" pitchFamily="34" charset="0"/>
                <a:ea typeface="Verdana" panose="020B0604030504040204" pitchFamily="34" charset="0"/>
                <a:cs typeface="Verdana" panose="020B0604030504040204" pitchFamily="34" charset="0"/>
              </a:rPr>
              <a:t>Educate a woman, empower the world.</a:t>
            </a:r>
          </a:p>
        </p:txBody>
      </p:sp>
      <p:sp>
        <p:nvSpPr>
          <p:cNvPr id="6" name="Title 1">
            <a:extLst>
              <a:ext uri="{FF2B5EF4-FFF2-40B4-BE49-F238E27FC236}">
                <a16:creationId xmlns:a16="http://schemas.microsoft.com/office/drawing/2014/main" id="{08623F36-EA2C-4DA3-81BC-A47D754FBA0C}"/>
              </a:ext>
            </a:extLst>
          </p:cNvPr>
          <p:cNvSpPr>
            <a:spLocks noGrp="1"/>
          </p:cNvSpPr>
          <p:nvPr>
            <p:ph type="ctrTitle"/>
          </p:nvPr>
        </p:nvSpPr>
        <p:spPr>
          <a:xfrm>
            <a:off x="0" y="1122363"/>
            <a:ext cx="12192000" cy="2387600"/>
          </a:xfrm>
        </p:spPr>
        <p:txBody>
          <a:bodyPr>
            <a:noAutofit/>
          </a:bodyPr>
          <a:lstStyle/>
          <a:p>
            <a:r>
              <a:rPr lang="en-US" sz="9600" dirty="0">
                <a:solidFill>
                  <a:schemeClr val="tx1">
                    <a:lumMod val="95000"/>
                  </a:schemeClr>
                </a:solidFill>
                <a:latin typeface="Verdana" panose="020B0604030504040204" pitchFamily="34" charset="0"/>
                <a:ea typeface="Verdana" panose="020B0604030504040204" pitchFamily="34" charset="0"/>
                <a:cs typeface="Verdana" panose="020B0604030504040204" pitchFamily="34" charset="0"/>
              </a:rPr>
              <a:t>Active Learning</a:t>
            </a:r>
          </a:p>
        </p:txBody>
      </p:sp>
      <p:sp>
        <p:nvSpPr>
          <p:cNvPr id="7" name="TextBox 6">
            <a:extLst>
              <a:ext uri="{FF2B5EF4-FFF2-40B4-BE49-F238E27FC236}">
                <a16:creationId xmlns:a16="http://schemas.microsoft.com/office/drawing/2014/main" id="{533750DB-A9C3-818D-243C-57EEB1F8CEC8}"/>
              </a:ext>
            </a:extLst>
          </p:cNvPr>
          <p:cNvSpPr txBox="1"/>
          <p:nvPr/>
        </p:nvSpPr>
        <p:spPr>
          <a:xfrm>
            <a:off x="3897407" y="5335634"/>
            <a:ext cx="4420443" cy="116955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white">
                    <a:lumMod val="95000"/>
                  </a:prstClr>
                </a:solidFill>
                <a:effectLst/>
                <a:uLnTx/>
                <a:uFillTx/>
                <a:ea typeface="Verdana" panose="020B0604030504040204" pitchFamily="34" charset="0"/>
                <a:cs typeface="Verdana" panose="020B0604030504040204" pitchFamily="34" charset="0"/>
              </a:rPr>
              <a:t>Peter Doolittle, Professor</a:t>
            </a:r>
          </a:p>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white">
                    <a:lumMod val="95000"/>
                  </a:prstClr>
                </a:solidFill>
                <a:effectLst/>
                <a:uLnTx/>
                <a:uFillTx/>
                <a:ea typeface="Verdana" panose="020B0604030504040204" pitchFamily="34" charset="0"/>
                <a:cs typeface="Verdana" panose="020B0604030504040204" pitchFamily="34" charset="0"/>
              </a:rPr>
              <a:t>Educational Psychology</a:t>
            </a:r>
          </a:p>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white">
                    <a:lumMod val="95000"/>
                  </a:prstClr>
                </a:solidFill>
                <a:effectLst/>
                <a:uLnTx/>
                <a:uFillTx/>
                <a:ea typeface="Verdana" panose="020B0604030504040204" pitchFamily="34" charset="0"/>
                <a:cs typeface="Verdana" panose="020B0604030504040204" pitchFamily="34" charset="0"/>
              </a:rPr>
              <a:t>Virginia Tech • </a:t>
            </a:r>
            <a:r>
              <a:rPr kumimoji="0" lang="en-US" sz="2000" b="0" i="0" u="none" strike="noStrike" kern="1200" cap="none" spc="0" normalizeH="0" baseline="0" noProof="0" dirty="0" err="1">
                <a:ln>
                  <a:noFill/>
                </a:ln>
                <a:solidFill>
                  <a:prstClr val="white">
                    <a:lumMod val="95000"/>
                  </a:prstClr>
                </a:solidFill>
                <a:effectLst/>
                <a:uLnTx/>
                <a:uFillTx/>
                <a:ea typeface="Verdana" panose="020B0604030504040204" pitchFamily="34" charset="0"/>
                <a:cs typeface="Verdana" panose="020B0604030504040204" pitchFamily="34" charset="0"/>
              </a:rPr>
              <a:t>pdoo@vt.edu</a:t>
            </a:r>
            <a:endParaRPr kumimoji="0" lang="en-US" sz="2000" b="0" i="0" u="none" strike="noStrike" kern="1200" cap="none" spc="0" normalizeH="0" baseline="0" noProof="0" dirty="0">
              <a:ln>
                <a:noFill/>
              </a:ln>
              <a:solidFill>
                <a:prstClr val="white">
                  <a:lumMod val="95000"/>
                </a:prstClr>
              </a:solidFill>
              <a:effectLst/>
              <a:uLnTx/>
              <a:uFillTx/>
              <a:ea typeface="Verdana" panose="020B0604030504040204" pitchFamily="34" charset="0"/>
              <a:cs typeface="Verdana" panose="020B0604030504040204" pitchFamily="34" charset="0"/>
            </a:endParaRPr>
          </a:p>
        </p:txBody>
      </p:sp>
      <p:pic>
        <p:nvPicPr>
          <p:cNvPr id="8" name="Picture 7" descr="A close-up of a statue&#10;&#10;Description automatically generated">
            <a:extLst>
              <a:ext uri="{FF2B5EF4-FFF2-40B4-BE49-F238E27FC236}">
                <a16:creationId xmlns:a16="http://schemas.microsoft.com/office/drawing/2014/main" id="{D9AAF1E3-229B-FB9C-BFFA-A7D443687C43}"/>
              </a:ext>
            </a:extLst>
          </p:cNvPr>
          <p:cNvPicPr>
            <a:picLocks noChangeAspect="1"/>
          </p:cNvPicPr>
          <p:nvPr/>
        </p:nvPicPr>
        <p:blipFill>
          <a:blip r:embed="rId3"/>
          <a:stretch>
            <a:fillRect/>
          </a:stretch>
        </p:blipFill>
        <p:spPr>
          <a:xfrm>
            <a:off x="2395" y="4646428"/>
            <a:ext cx="3330507" cy="2222204"/>
          </a:xfrm>
          <a:prstGeom prst="rect">
            <a:avLst/>
          </a:prstGeom>
        </p:spPr>
      </p:pic>
      <p:pic>
        <p:nvPicPr>
          <p:cNvPr id="9" name="Picture 8" descr="A black background with white text&#10;&#10;Description automatically generated">
            <a:extLst>
              <a:ext uri="{FF2B5EF4-FFF2-40B4-BE49-F238E27FC236}">
                <a16:creationId xmlns:a16="http://schemas.microsoft.com/office/drawing/2014/main" id="{4F0DCE48-EE4F-3C4C-A8BF-1142C319FCFB}"/>
              </a:ext>
            </a:extLst>
          </p:cNvPr>
          <p:cNvPicPr>
            <a:picLocks noChangeAspect="1"/>
          </p:cNvPicPr>
          <p:nvPr/>
        </p:nvPicPr>
        <p:blipFill>
          <a:blip r:embed="rId4"/>
          <a:stretch>
            <a:fillRect/>
          </a:stretch>
        </p:blipFill>
        <p:spPr>
          <a:xfrm>
            <a:off x="-145147" y="-231554"/>
            <a:ext cx="3975100" cy="1473200"/>
          </a:xfrm>
          <a:prstGeom prst="rect">
            <a:avLst/>
          </a:prstGeom>
        </p:spPr>
      </p:pic>
      <p:sp>
        <p:nvSpPr>
          <p:cNvPr id="23" name="TextBox 22">
            <a:extLst>
              <a:ext uri="{FF2B5EF4-FFF2-40B4-BE49-F238E27FC236}">
                <a16:creationId xmlns:a16="http://schemas.microsoft.com/office/drawing/2014/main" id="{CCD823B6-C43A-9BEE-2727-6FF7FC4E5E0A}"/>
              </a:ext>
            </a:extLst>
          </p:cNvPr>
          <p:cNvSpPr txBox="1"/>
          <p:nvPr/>
        </p:nvSpPr>
        <p:spPr>
          <a:xfrm>
            <a:off x="9122406" y="6222301"/>
            <a:ext cx="3082835" cy="646331"/>
          </a:xfrm>
          <a:prstGeom prst="rect">
            <a:avLst/>
          </a:prstGeom>
          <a:noFill/>
        </p:spPr>
        <p:txBody>
          <a:bodyPr wrap="square" rtlCol="0">
            <a:spAutoFit/>
          </a:bodyPr>
          <a:lstStyle/>
          <a:p>
            <a:pPr algn="r"/>
            <a:r>
              <a:rPr lang="en-US" dirty="0"/>
              <a:t>All images from</a:t>
            </a:r>
          </a:p>
          <a:p>
            <a:pPr algn="r"/>
            <a:r>
              <a:rPr lang="en-US" dirty="0" err="1"/>
              <a:t>unsplash.com</a:t>
            </a:r>
            <a:r>
              <a:rPr lang="en-US" dirty="0"/>
              <a:t> or </a:t>
            </a:r>
            <a:r>
              <a:rPr lang="en-US" dirty="0" err="1"/>
              <a:t>twu.edu</a:t>
            </a:r>
            <a:endParaRPr lang="en-US" dirty="0"/>
          </a:p>
        </p:txBody>
      </p:sp>
    </p:spTree>
    <p:extLst>
      <p:ext uri="{BB962C8B-B14F-4D97-AF65-F5344CB8AC3E}">
        <p14:creationId xmlns:p14="http://schemas.microsoft.com/office/powerpoint/2010/main" val="1511932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 different, row, lined&#10;&#10;Description automatically generated">
            <a:extLst>
              <a:ext uri="{FF2B5EF4-FFF2-40B4-BE49-F238E27FC236}">
                <a16:creationId xmlns:a16="http://schemas.microsoft.com/office/drawing/2014/main" id="{FE117A2F-CE29-AF29-CE6A-5652B8FF5B06}"/>
              </a:ext>
            </a:extLst>
          </p:cNvPr>
          <p:cNvPicPr>
            <a:picLocks noChangeAspect="1"/>
          </p:cNvPicPr>
          <p:nvPr/>
        </p:nvPicPr>
        <p:blipFill>
          <a:blip r:embed="rId2">
            <a:alphaModFix amt="50000"/>
          </a:blip>
          <a:stretch>
            <a:fillRect/>
          </a:stretch>
        </p:blipFill>
        <p:spPr>
          <a:xfrm>
            <a:off x="1894703" y="184244"/>
            <a:ext cx="10297297" cy="6673755"/>
          </a:xfrm>
          <a:prstGeom prst="rect">
            <a:avLst/>
          </a:prstGeom>
        </p:spPr>
      </p:pic>
      <p:sp>
        <p:nvSpPr>
          <p:cNvPr id="5" name="Rectangle 4">
            <a:extLst>
              <a:ext uri="{FF2B5EF4-FFF2-40B4-BE49-F238E27FC236}">
                <a16:creationId xmlns:a16="http://schemas.microsoft.com/office/drawing/2014/main" id="{C0EB63AB-2ACB-3CAD-3F14-AE7BAD95CADE}"/>
              </a:ext>
            </a:extLst>
          </p:cNvPr>
          <p:cNvSpPr/>
          <p:nvPr/>
        </p:nvSpPr>
        <p:spPr>
          <a:xfrm>
            <a:off x="0" y="184244"/>
            <a:ext cx="12192000" cy="6673755"/>
          </a:xfrm>
          <a:prstGeom prst="rect">
            <a:avLst/>
          </a:prstGeom>
          <a:gradFill flip="none" rotWithShape="1">
            <a:gsLst>
              <a:gs pos="0">
                <a:schemeClr val="tx1">
                  <a:alpha val="10000"/>
                </a:schemeClr>
              </a:gs>
              <a:gs pos="69000">
                <a:schemeClr val="bg1"/>
              </a:gs>
              <a:gs pos="85000">
                <a:schemeClr val="bg1">
                  <a:lumMod val="95000"/>
                  <a:lumOff val="5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02CFDC5-E6A6-4ED6-EA02-BBBCFC1866CF}"/>
              </a:ext>
            </a:extLst>
          </p:cNvPr>
          <p:cNvSpPr>
            <a:spLocks noGrp="1"/>
          </p:cNvSpPr>
          <p:nvPr>
            <p:ph type="title"/>
          </p:nvPr>
        </p:nvSpPr>
        <p:spPr/>
        <p:txBody>
          <a:bodyPr/>
          <a:lstStyle/>
          <a:p>
            <a:r>
              <a:rPr lang="en-US" dirty="0">
                <a:latin typeface="Helvetica Light" panose="020B0403020202020204" pitchFamily="34" charset="0"/>
              </a:rPr>
              <a:t>Anticipation Guide	</a:t>
            </a:r>
          </a:p>
        </p:txBody>
      </p:sp>
      <p:sp>
        <p:nvSpPr>
          <p:cNvPr id="3" name="Content Placeholder 2">
            <a:extLst>
              <a:ext uri="{FF2B5EF4-FFF2-40B4-BE49-F238E27FC236}">
                <a16:creationId xmlns:a16="http://schemas.microsoft.com/office/drawing/2014/main" id="{3F6E8870-4B25-ED61-2C97-CE26596038FC}"/>
              </a:ext>
            </a:extLst>
          </p:cNvPr>
          <p:cNvSpPr>
            <a:spLocks noGrp="1"/>
          </p:cNvSpPr>
          <p:nvPr>
            <p:ph idx="1"/>
          </p:nvPr>
        </p:nvSpPr>
        <p:spPr>
          <a:xfrm>
            <a:off x="838200" y="1825625"/>
            <a:ext cx="10811256" cy="4351338"/>
          </a:xfrm>
        </p:spPr>
        <p:txBody>
          <a:bodyPr>
            <a:normAutofit/>
          </a:bodyPr>
          <a:lstStyle/>
          <a:p>
            <a:pPr marL="514350" indent="-514350">
              <a:lnSpc>
                <a:spcPct val="100000"/>
              </a:lnSpc>
              <a:spcAft>
                <a:spcPts val="2400"/>
              </a:spcAft>
              <a:buFont typeface="+mj-lt"/>
              <a:buAutoNum type="arabicPeriod"/>
            </a:pPr>
            <a:r>
              <a:rPr lang="en-US" sz="3200" dirty="0">
                <a:latin typeface="Helvetica Light" panose="020B0403020202020204" pitchFamily="34" charset="0"/>
              </a:rPr>
              <a:t>Strategies that foster active learning include:               case studies, lectures, and experiments. </a:t>
            </a:r>
            <a:endParaRPr lang="en-US" dirty="0">
              <a:latin typeface="Helvetica Light" panose="020B0403020202020204" pitchFamily="34" charset="0"/>
            </a:endParaRPr>
          </a:p>
          <a:p>
            <a:pPr marL="514350" indent="-514350">
              <a:lnSpc>
                <a:spcPct val="100000"/>
              </a:lnSpc>
              <a:spcAft>
                <a:spcPts val="2400"/>
              </a:spcAft>
              <a:buFont typeface="+mj-lt"/>
              <a:buAutoNum type="arabicPeriod"/>
            </a:pPr>
            <a:r>
              <a:rPr lang="en-US" sz="3200" dirty="0">
                <a:latin typeface="Helvetica Light" panose="020B0403020202020204" pitchFamily="34" charset="0"/>
              </a:rPr>
              <a:t>Effective active-learning instruction makes learning  more effortful, collaborative, and engaging.</a:t>
            </a:r>
          </a:p>
          <a:p>
            <a:pPr marL="514350" indent="-514350">
              <a:lnSpc>
                <a:spcPct val="100000"/>
              </a:lnSpc>
              <a:spcAft>
                <a:spcPts val="2400"/>
              </a:spcAft>
              <a:buFont typeface="+mj-lt"/>
              <a:buAutoNum type="arabicPeriod"/>
            </a:pPr>
            <a:r>
              <a:rPr lang="en-US" sz="3200" dirty="0">
                <a:latin typeface="Helvetica Light" panose="020B0403020202020204" pitchFamily="34" charset="0"/>
              </a:rPr>
              <a:t>We learn more from doing than reading, and more from reading than listening (doing &gt; reading &gt; listening). </a:t>
            </a:r>
          </a:p>
        </p:txBody>
      </p:sp>
      <p:sp>
        <p:nvSpPr>
          <p:cNvPr id="6" name="Rectangle 5">
            <a:extLst>
              <a:ext uri="{FF2B5EF4-FFF2-40B4-BE49-F238E27FC236}">
                <a16:creationId xmlns:a16="http://schemas.microsoft.com/office/drawing/2014/main" id="{426763C0-C983-0B12-EE51-A42E1C7A1B5B}"/>
              </a:ext>
            </a:extLst>
          </p:cNvPr>
          <p:cNvSpPr/>
          <p:nvPr/>
        </p:nvSpPr>
        <p:spPr>
          <a:xfrm>
            <a:off x="1" y="184244"/>
            <a:ext cx="12191999" cy="6673755"/>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5CD49B0-23CD-3AA6-6FA0-8D1E3C1283EA}"/>
              </a:ext>
            </a:extLst>
          </p:cNvPr>
          <p:cNvSpPr txBox="1"/>
          <p:nvPr/>
        </p:nvSpPr>
        <p:spPr>
          <a:xfrm rot="19800000">
            <a:off x="507377" y="2723292"/>
            <a:ext cx="11117146" cy="1015663"/>
          </a:xfrm>
          <a:prstGeom prst="rect">
            <a:avLst/>
          </a:prstGeom>
          <a:noFill/>
        </p:spPr>
        <p:txBody>
          <a:bodyPr wrap="square" rtlCol="0">
            <a:spAutoFit/>
          </a:bodyPr>
          <a:lstStyle/>
          <a:p>
            <a:pPr algn="ctr"/>
            <a:r>
              <a:rPr lang="en-US" sz="6000" dirty="0">
                <a:solidFill>
                  <a:srgbClr val="FFC000"/>
                </a:solidFill>
                <a:ea typeface="Verdana" panose="020B0604030504040204" pitchFamily="34" charset="0"/>
                <a:cs typeface="Verdana" panose="020B0604030504040204" pitchFamily="34" charset="0"/>
              </a:rPr>
              <a:t>It Depends.</a:t>
            </a:r>
          </a:p>
        </p:txBody>
      </p:sp>
      <p:sp>
        <p:nvSpPr>
          <p:cNvPr id="8" name="TextBox 7">
            <a:extLst>
              <a:ext uri="{FF2B5EF4-FFF2-40B4-BE49-F238E27FC236}">
                <a16:creationId xmlns:a16="http://schemas.microsoft.com/office/drawing/2014/main" id="{C7F3600A-5490-106F-8489-0B10002A1E8B}"/>
              </a:ext>
            </a:extLst>
          </p:cNvPr>
          <p:cNvSpPr txBox="1"/>
          <p:nvPr/>
        </p:nvSpPr>
        <p:spPr>
          <a:xfrm>
            <a:off x="0" y="1845845"/>
            <a:ext cx="12192000" cy="1569660"/>
          </a:xfrm>
          <a:prstGeom prst="rect">
            <a:avLst/>
          </a:prstGeom>
          <a:noFill/>
        </p:spPr>
        <p:txBody>
          <a:bodyPr wrap="square" rtlCol="0">
            <a:spAutoFit/>
          </a:bodyPr>
          <a:lstStyle/>
          <a:p>
            <a:pPr algn="ctr"/>
            <a:r>
              <a:rPr lang="en-US" sz="9600" dirty="0"/>
              <a:t>Why?</a:t>
            </a:r>
          </a:p>
        </p:txBody>
      </p:sp>
      <p:sp>
        <p:nvSpPr>
          <p:cNvPr id="9" name="TextBox 8">
            <a:extLst>
              <a:ext uri="{FF2B5EF4-FFF2-40B4-BE49-F238E27FC236}">
                <a16:creationId xmlns:a16="http://schemas.microsoft.com/office/drawing/2014/main" id="{49141EC1-493A-4715-82A3-E3C32BF726F4}"/>
              </a:ext>
            </a:extLst>
          </p:cNvPr>
          <p:cNvSpPr txBox="1"/>
          <p:nvPr/>
        </p:nvSpPr>
        <p:spPr>
          <a:xfrm>
            <a:off x="3448595" y="3788228"/>
            <a:ext cx="5277394" cy="2062103"/>
          </a:xfrm>
          <a:prstGeom prst="rect">
            <a:avLst/>
          </a:prstGeom>
          <a:noFill/>
        </p:spPr>
        <p:txBody>
          <a:bodyPr wrap="square" rtlCol="0">
            <a:spAutoFit/>
          </a:bodyPr>
          <a:lstStyle/>
          <a:p>
            <a:pPr algn="ctr"/>
            <a:r>
              <a:rPr lang="en-US" sz="3200" dirty="0">
                <a:latin typeface="Helvetica Light" panose="020B0403020202020204" pitchFamily="34" charset="0"/>
              </a:rPr>
              <a:t>Interactive Pedagogy</a:t>
            </a:r>
          </a:p>
          <a:p>
            <a:pPr algn="ctr"/>
            <a:endParaRPr lang="en-US" sz="3200" dirty="0">
              <a:latin typeface="Helvetica Light" panose="020B0403020202020204" pitchFamily="34" charset="0"/>
            </a:endParaRPr>
          </a:p>
          <a:p>
            <a:pPr algn="ctr"/>
            <a:r>
              <a:rPr lang="en-US" sz="3200" dirty="0">
                <a:latin typeface="Helvetica Light" panose="020B0403020202020204" pitchFamily="34" charset="0"/>
              </a:rPr>
              <a:t>Priming</a:t>
            </a:r>
          </a:p>
          <a:p>
            <a:pPr algn="ctr"/>
            <a:r>
              <a:rPr lang="en-US" sz="3200" dirty="0">
                <a:latin typeface="Helvetica Light" panose="020B0403020202020204" pitchFamily="34" charset="0"/>
              </a:rPr>
              <a:t>Spread of Activation</a:t>
            </a:r>
          </a:p>
        </p:txBody>
      </p:sp>
    </p:spTree>
    <p:extLst>
      <p:ext uri="{BB962C8B-B14F-4D97-AF65-F5344CB8AC3E}">
        <p14:creationId xmlns:p14="http://schemas.microsoft.com/office/powerpoint/2010/main" val="4177032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7" grpId="1"/>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different, row, lined&#10;&#10;Description automatically generated">
            <a:extLst>
              <a:ext uri="{FF2B5EF4-FFF2-40B4-BE49-F238E27FC236}">
                <a16:creationId xmlns:a16="http://schemas.microsoft.com/office/drawing/2014/main" id="{10AABAD4-A4C9-9A3B-7C3A-97E509D00C74}"/>
              </a:ext>
            </a:extLst>
          </p:cNvPr>
          <p:cNvPicPr>
            <a:picLocks noChangeAspect="1"/>
          </p:cNvPicPr>
          <p:nvPr/>
        </p:nvPicPr>
        <p:blipFill>
          <a:blip r:embed="rId3">
            <a:alphaModFix amt="50000"/>
          </a:blip>
          <a:stretch>
            <a:fillRect/>
          </a:stretch>
        </p:blipFill>
        <p:spPr>
          <a:xfrm>
            <a:off x="1894703" y="184244"/>
            <a:ext cx="10297297" cy="6673755"/>
          </a:xfrm>
          <a:prstGeom prst="rect">
            <a:avLst/>
          </a:prstGeom>
        </p:spPr>
      </p:pic>
      <p:sp>
        <p:nvSpPr>
          <p:cNvPr id="4" name="Rectangle 3">
            <a:extLst>
              <a:ext uri="{FF2B5EF4-FFF2-40B4-BE49-F238E27FC236}">
                <a16:creationId xmlns:a16="http://schemas.microsoft.com/office/drawing/2014/main" id="{EADD04E9-8AED-F111-B6C3-3AE5098DCECF}"/>
              </a:ext>
            </a:extLst>
          </p:cNvPr>
          <p:cNvSpPr/>
          <p:nvPr/>
        </p:nvSpPr>
        <p:spPr>
          <a:xfrm>
            <a:off x="0" y="184245"/>
            <a:ext cx="12192000" cy="6673755"/>
          </a:xfrm>
          <a:prstGeom prst="rect">
            <a:avLst/>
          </a:prstGeom>
          <a:gradFill flip="none" rotWithShape="1">
            <a:gsLst>
              <a:gs pos="0">
                <a:schemeClr val="tx1">
                  <a:alpha val="10000"/>
                </a:schemeClr>
              </a:gs>
              <a:gs pos="69000">
                <a:schemeClr val="bg1"/>
              </a:gs>
              <a:gs pos="85000">
                <a:schemeClr val="bg1">
                  <a:lumMod val="95000"/>
                  <a:lumOff val="5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ontent Placeholder 2">
            <a:extLst>
              <a:ext uri="{FF2B5EF4-FFF2-40B4-BE49-F238E27FC236}">
                <a16:creationId xmlns:a16="http://schemas.microsoft.com/office/drawing/2014/main" id="{CF687897-EA82-EF59-1D23-8C9616DBFDC0}"/>
              </a:ext>
            </a:extLst>
          </p:cNvPr>
          <p:cNvSpPr txBox="1">
            <a:spLocks/>
          </p:cNvSpPr>
          <p:nvPr/>
        </p:nvSpPr>
        <p:spPr>
          <a:xfrm>
            <a:off x="0" y="1825625"/>
            <a:ext cx="12192000" cy="30076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en-US" sz="3600" dirty="0">
                <a:latin typeface="Helvetica Light" panose="020B0403020202020204" pitchFamily="34" charset="0"/>
                <a:ea typeface="Verdana" panose="020B0604030504040204" pitchFamily="34" charset="0"/>
                <a:cs typeface="Verdana" panose="020B0604030504040204" pitchFamily="34" charset="0"/>
              </a:rPr>
              <a:t>What do you remember from last year?</a:t>
            </a:r>
          </a:p>
        </p:txBody>
      </p:sp>
    </p:spTree>
    <p:extLst>
      <p:ext uri="{BB962C8B-B14F-4D97-AF65-F5344CB8AC3E}">
        <p14:creationId xmlns:p14="http://schemas.microsoft.com/office/powerpoint/2010/main" val="145526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DD8830-318F-ED6B-A1A1-F92E723D2603}"/>
              </a:ext>
            </a:extLst>
          </p:cNvPr>
          <p:cNvSpPr txBox="1"/>
          <p:nvPr/>
        </p:nvSpPr>
        <p:spPr>
          <a:xfrm>
            <a:off x="1" y="331675"/>
            <a:ext cx="12192000" cy="523220"/>
          </a:xfrm>
          <a:prstGeom prst="rect">
            <a:avLst/>
          </a:prstGeom>
          <a:noFill/>
        </p:spPr>
        <p:txBody>
          <a:bodyPr wrap="square" rtlCol="0">
            <a:spAutoFit/>
          </a:bodyPr>
          <a:lstStyle/>
          <a:p>
            <a:pPr algn="ctr"/>
            <a:r>
              <a:rPr lang="en-US" sz="2800" dirty="0">
                <a:latin typeface="Helvetica Light" panose="020B0403020202020204" pitchFamily="34" charset="0"/>
                <a:ea typeface="Verdana" panose="020B0604030504040204" pitchFamily="34" charset="0"/>
                <a:cs typeface="Verdana" panose="020B0604030504040204" pitchFamily="34" charset="0"/>
              </a:rPr>
              <a:t>Teaching &amp; Learning</a:t>
            </a:r>
          </a:p>
        </p:txBody>
      </p:sp>
      <p:pic>
        <p:nvPicPr>
          <p:cNvPr id="7" name="Crappiness 1">
            <a:hlinkClick r:id="" action="ppaction://media"/>
            <a:extLst>
              <a:ext uri="{FF2B5EF4-FFF2-40B4-BE49-F238E27FC236}">
                <a16:creationId xmlns:a16="http://schemas.microsoft.com/office/drawing/2014/main" id="{1F09370D-CBB8-3A42-4866-B145ECC7C67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36721" y="1166311"/>
            <a:ext cx="10118558" cy="5691689"/>
          </a:xfrm>
          <a:prstGeom prst="rect">
            <a:avLst/>
          </a:prstGeom>
        </p:spPr>
      </p:pic>
      <p:sp>
        <p:nvSpPr>
          <p:cNvPr id="8" name="TextBox 7">
            <a:extLst>
              <a:ext uri="{FF2B5EF4-FFF2-40B4-BE49-F238E27FC236}">
                <a16:creationId xmlns:a16="http://schemas.microsoft.com/office/drawing/2014/main" id="{929C1EBC-E813-CC17-52AB-529AFE07B06D}"/>
              </a:ext>
            </a:extLst>
          </p:cNvPr>
          <p:cNvSpPr txBox="1"/>
          <p:nvPr/>
        </p:nvSpPr>
        <p:spPr>
          <a:xfrm>
            <a:off x="-8019" y="997419"/>
            <a:ext cx="12192000" cy="769441"/>
          </a:xfrm>
          <a:prstGeom prst="rect">
            <a:avLst/>
          </a:prstGeom>
          <a:noFill/>
        </p:spPr>
        <p:txBody>
          <a:bodyPr wrap="square" rtlCol="0">
            <a:spAutoFit/>
          </a:bodyPr>
          <a:lstStyle/>
          <a:p>
            <a:pPr algn="ctr"/>
            <a:r>
              <a:rPr lang="en-US" sz="4400" dirty="0">
                <a:latin typeface="Helvetica Light" panose="020B0403020202020204" pitchFamily="34" charset="0"/>
                <a:ea typeface="Verdana" panose="020B0604030504040204" pitchFamily="34" charset="0"/>
                <a:cs typeface="Verdana" panose="020B0604030504040204" pitchFamily="34" charset="0"/>
              </a:rPr>
              <a:t>Take Risks with Your Teaching</a:t>
            </a:r>
          </a:p>
        </p:txBody>
      </p:sp>
    </p:spTree>
    <p:extLst>
      <p:ext uri="{BB962C8B-B14F-4D97-AF65-F5344CB8AC3E}">
        <p14:creationId xmlns:p14="http://schemas.microsoft.com/office/powerpoint/2010/main" val="1885783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945"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7"/>
                </p:tgtEl>
              </p:cMediaNode>
            </p:video>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7"/>
                                        </p:tgtEl>
                                      </p:cBhvr>
                                    </p:cmd>
                                  </p:childTnLst>
                                </p:cTn>
                              </p:par>
                            </p:childTnLst>
                          </p:cTn>
                        </p:par>
                      </p:childTnLst>
                    </p:cTn>
                  </p:par>
                </p:childTnLst>
              </p:cTn>
              <p:nextCondLst>
                <p:cond evt="onClick" delay="0">
                  <p:tgtEl>
                    <p:spTgt spid="7"/>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different, row, lined&#10;&#10;Description automatically generated">
            <a:extLst>
              <a:ext uri="{FF2B5EF4-FFF2-40B4-BE49-F238E27FC236}">
                <a16:creationId xmlns:a16="http://schemas.microsoft.com/office/drawing/2014/main" id="{10AABAD4-A4C9-9A3B-7C3A-97E509D00C74}"/>
              </a:ext>
            </a:extLst>
          </p:cNvPr>
          <p:cNvPicPr>
            <a:picLocks noChangeAspect="1"/>
          </p:cNvPicPr>
          <p:nvPr/>
        </p:nvPicPr>
        <p:blipFill>
          <a:blip r:embed="rId3">
            <a:alphaModFix amt="50000"/>
          </a:blip>
          <a:stretch>
            <a:fillRect/>
          </a:stretch>
        </p:blipFill>
        <p:spPr>
          <a:xfrm>
            <a:off x="1894703" y="184244"/>
            <a:ext cx="10297297" cy="6673755"/>
          </a:xfrm>
          <a:prstGeom prst="rect">
            <a:avLst/>
          </a:prstGeom>
        </p:spPr>
      </p:pic>
      <p:sp>
        <p:nvSpPr>
          <p:cNvPr id="4" name="Rectangle 3">
            <a:extLst>
              <a:ext uri="{FF2B5EF4-FFF2-40B4-BE49-F238E27FC236}">
                <a16:creationId xmlns:a16="http://schemas.microsoft.com/office/drawing/2014/main" id="{EADD04E9-8AED-F111-B6C3-3AE5098DCECF}"/>
              </a:ext>
            </a:extLst>
          </p:cNvPr>
          <p:cNvSpPr/>
          <p:nvPr/>
        </p:nvSpPr>
        <p:spPr>
          <a:xfrm>
            <a:off x="0" y="184244"/>
            <a:ext cx="12192000" cy="6673755"/>
          </a:xfrm>
          <a:prstGeom prst="rect">
            <a:avLst/>
          </a:prstGeom>
          <a:gradFill flip="none" rotWithShape="1">
            <a:gsLst>
              <a:gs pos="0">
                <a:schemeClr val="tx1">
                  <a:alpha val="10000"/>
                </a:schemeClr>
              </a:gs>
              <a:gs pos="69000">
                <a:schemeClr val="bg1"/>
              </a:gs>
              <a:gs pos="85000">
                <a:schemeClr val="bg1">
                  <a:lumMod val="95000"/>
                  <a:lumOff val="5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ontent Placeholder 2">
            <a:extLst>
              <a:ext uri="{FF2B5EF4-FFF2-40B4-BE49-F238E27FC236}">
                <a16:creationId xmlns:a16="http://schemas.microsoft.com/office/drawing/2014/main" id="{CF687897-EA82-EF59-1D23-8C9616DBFDC0}"/>
              </a:ext>
            </a:extLst>
          </p:cNvPr>
          <p:cNvSpPr txBox="1">
            <a:spLocks/>
          </p:cNvSpPr>
          <p:nvPr/>
        </p:nvSpPr>
        <p:spPr>
          <a:xfrm>
            <a:off x="0" y="333121"/>
            <a:ext cx="12192000" cy="230949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spcBef>
                <a:spcPts val="0"/>
              </a:spcBef>
              <a:buFont typeface="Arial" panose="020B0604020202020204" pitchFamily="34" charset="0"/>
              <a:buNone/>
            </a:pPr>
            <a:r>
              <a:rPr lang="en-US" sz="4400" dirty="0">
                <a:latin typeface="Helvetica Light" panose="020B0403020202020204" pitchFamily="34" charset="0"/>
                <a:ea typeface="Verdana" panose="020B0604030504040204" pitchFamily="34" charset="0"/>
                <a:cs typeface="Verdana" panose="020B0604030504040204" pitchFamily="34" charset="0"/>
              </a:rPr>
              <a:t>Knowledge</a:t>
            </a:r>
          </a:p>
          <a:p>
            <a:pPr marL="0" indent="0" algn="ctr">
              <a:lnSpc>
                <a:spcPct val="150000"/>
              </a:lnSpc>
              <a:spcBef>
                <a:spcPts val="0"/>
              </a:spcBef>
              <a:buFont typeface="Arial" panose="020B0604020202020204" pitchFamily="34" charset="0"/>
              <a:buNone/>
            </a:pPr>
            <a:r>
              <a:rPr lang="en-US" sz="4400" dirty="0">
                <a:latin typeface="Helvetica Light" panose="020B0403020202020204" pitchFamily="34" charset="0"/>
                <a:ea typeface="Verdana" panose="020B0604030504040204" pitchFamily="34" charset="0"/>
                <a:cs typeface="Verdana" panose="020B0604030504040204" pitchFamily="34" charset="0"/>
              </a:rPr>
              <a:t>Knowledge Structures</a:t>
            </a:r>
          </a:p>
        </p:txBody>
      </p:sp>
      <p:sp>
        <p:nvSpPr>
          <p:cNvPr id="5" name="TextBox 4">
            <a:extLst>
              <a:ext uri="{FF2B5EF4-FFF2-40B4-BE49-F238E27FC236}">
                <a16:creationId xmlns:a16="http://schemas.microsoft.com/office/drawing/2014/main" id="{8DC13399-781D-0A73-009E-A18E2F4FFBD0}"/>
              </a:ext>
            </a:extLst>
          </p:cNvPr>
          <p:cNvSpPr txBox="1"/>
          <p:nvPr/>
        </p:nvSpPr>
        <p:spPr>
          <a:xfrm>
            <a:off x="1074770" y="2992120"/>
            <a:ext cx="2397760" cy="3539430"/>
          </a:xfrm>
          <a:prstGeom prst="rect">
            <a:avLst/>
          </a:prstGeom>
          <a:noFill/>
        </p:spPr>
        <p:txBody>
          <a:bodyPr wrap="square" rtlCol="0">
            <a:spAutoFit/>
          </a:bodyPr>
          <a:lstStyle/>
          <a:p>
            <a:pPr algn="ctr"/>
            <a:r>
              <a:rPr lang="en-US" sz="3200" dirty="0">
                <a:solidFill>
                  <a:srgbClr val="FFD579"/>
                </a:solidFill>
                <a:latin typeface="Helvetica Light" panose="020B0403020202020204" pitchFamily="34" charset="0"/>
              </a:rPr>
              <a:t>Declarative</a:t>
            </a:r>
          </a:p>
          <a:p>
            <a:pPr algn="ctr"/>
            <a:endParaRPr lang="en-US" sz="3200" dirty="0">
              <a:latin typeface="Helvetica Light" panose="020B0403020202020204" pitchFamily="34" charset="0"/>
            </a:endParaRPr>
          </a:p>
          <a:p>
            <a:pPr algn="ctr"/>
            <a:r>
              <a:rPr lang="en-US" sz="3200" dirty="0">
                <a:latin typeface="Helvetica Light" panose="020B0403020202020204" pitchFamily="34" charset="0"/>
              </a:rPr>
              <a:t>Facts</a:t>
            </a:r>
          </a:p>
          <a:p>
            <a:pPr algn="ctr"/>
            <a:r>
              <a:rPr lang="en-US" sz="3200" dirty="0">
                <a:latin typeface="Helvetica Light" panose="020B0403020202020204" pitchFamily="34" charset="0"/>
              </a:rPr>
              <a:t>Concepts</a:t>
            </a:r>
          </a:p>
          <a:p>
            <a:pPr algn="ctr"/>
            <a:endParaRPr lang="en-US" sz="3200" dirty="0">
              <a:latin typeface="Helvetica Light" panose="020B0403020202020204" pitchFamily="34" charset="0"/>
            </a:endParaRPr>
          </a:p>
          <a:p>
            <a:pPr algn="ctr"/>
            <a:r>
              <a:rPr lang="en-US" sz="3200" dirty="0">
                <a:latin typeface="Helvetica Light" panose="020B0403020202020204" pitchFamily="34" charset="0"/>
              </a:rPr>
              <a:t>“Knowing That”</a:t>
            </a:r>
          </a:p>
        </p:txBody>
      </p:sp>
      <p:sp>
        <p:nvSpPr>
          <p:cNvPr id="6" name="TextBox 5">
            <a:extLst>
              <a:ext uri="{FF2B5EF4-FFF2-40B4-BE49-F238E27FC236}">
                <a16:creationId xmlns:a16="http://schemas.microsoft.com/office/drawing/2014/main" id="{09A96F57-8661-400C-ABE2-4B944B0F443F}"/>
              </a:ext>
            </a:extLst>
          </p:cNvPr>
          <p:cNvSpPr txBox="1"/>
          <p:nvPr/>
        </p:nvSpPr>
        <p:spPr>
          <a:xfrm>
            <a:off x="3623003" y="2992120"/>
            <a:ext cx="2397760" cy="3539430"/>
          </a:xfrm>
          <a:prstGeom prst="rect">
            <a:avLst/>
          </a:prstGeom>
          <a:noFill/>
        </p:spPr>
        <p:txBody>
          <a:bodyPr wrap="square" rtlCol="0">
            <a:spAutoFit/>
          </a:bodyPr>
          <a:lstStyle/>
          <a:p>
            <a:pPr algn="ctr"/>
            <a:r>
              <a:rPr lang="en-US" sz="3200" dirty="0">
                <a:solidFill>
                  <a:srgbClr val="FFD579"/>
                </a:solidFill>
                <a:latin typeface="Helvetica Light" panose="020B0403020202020204" pitchFamily="34" charset="0"/>
              </a:rPr>
              <a:t>Procedural</a:t>
            </a:r>
          </a:p>
          <a:p>
            <a:pPr algn="ctr"/>
            <a:endParaRPr lang="en-US" sz="3200" dirty="0">
              <a:latin typeface="Helvetica Light" panose="020B0403020202020204" pitchFamily="34" charset="0"/>
            </a:endParaRPr>
          </a:p>
          <a:p>
            <a:pPr algn="ctr"/>
            <a:r>
              <a:rPr lang="en-US" sz="3200" dirty="0">
                <a:latin typeface="Helvetica Light" panose="020B0403020202020204" pitchFamily="34" charset="0"/>
              </a:rPr>
              <a:t>Processes</a:t>
            </a:r>
          </a:p>
          <a:p>
            <a:pPr algn="ctr"/>
            <a:r>
              <a:rPr lang="en-US" sz="3200" dirty="0">
                <a:latin typeface="Helvetica Light" panose="020B0403020202020204" pitchFamily="34" charset="0"/>
              </a:rPr>
              <a:t>Skills</a:t>
            </a:r>
          </a:p>
          <a:p>
            <a:pPr algn="ctr"/>
            <a:endParaRPr lang="en-US" sz="3200" dirty="0">
              <a:latin typeface="Helvetica Light" panose="020B0403020202020204" pitchFamily="34" charset="0"/>
            </a:endParaRPr>
          </a:p>
          <a:p>
            <a:pPr algn="ctr"/>
            <a:r>
              <a:rPr lang="en-US" sz="3200" dirty="0">
                <a:latin typeface="Helvetica Light" panose="020B0403020202020204" pitchFamily="34" charset="0"/>
              </a:rPr>
              <a:t>“Knowing How”</a:t>
            </a:r>
          </a:p>
        </p:txBody>
      </p:sp>
      <p:sp>
        <p:nvSpPr>
          <p:cNvPr id="7" name="TextBox 6">
            <a:extLst>
              <a:ext uri="{FF2B5EF4-FFF2-40B4-BE49-F238E27FC236}">
                <a16:creationId xmlns:a16="http://schemas.microsoft.com/office/drawing/2014/main" id="{AC1B0108-14C7-B314-471D-530E7A0C67E5}"/>
              </a:ext>
            </a:extLst>
          </p:cNvPr>
          <p:cNvSpPr txBox="1"/>
          <p:nvPr/>
        </p:nvSpPr>
        <p:spPr>
          <a:xfrm>
            <a:off x="6171236" y="2992120"/>
            <a:ext cx="2397760" cy="3539430"/>
          </a:xfrm>
          <a:prstGeom prst="rect">
            <a:avLst/>
          </a:prstGeom>
          <a:noFill/>
        </p:spPr>
        <p:txBody>
          <a:bodyPr wrap="square" rtlCol="0">
            <a:spAutoFit/>
          </a:bodyPr>
          <a:lstStyle/>
          <a:p>
            <a:pPr algn="ctr"/>
            <a:r>
              <a:rPr lang="en-US" sz="3200" dirty="0">
                <a:solidFill>
                  <a:srgbClr val="FFD579"/>
                </a:solidFill>
                <a:latin typeface="Helvetica Light" panose="020B0403020202020204" pitchFamily="34" charset="0"/>
              </a:rPr>
              <a:t>Conditional</a:t>
            </a:r>
          </a:p>
          <a:p>
            <a:pPr algn="ctr"/>
            <a:endParaRPr lang="en-US" sz="3200" dirty="0">
              <a:latin typeface="Helvetica Light" panose="020B0403020202020204" pitchFamily="34" charset="0"/>
            </a:endParaRPr>
          </a:p>
          <a:p>
            <a:pPr algn="ctr"/>
            <a:r>
              <a:rPr lang="en-US" sz="3200" dirty="0">
                <a:latin typeface="Helvetica Light" panose="020B0403020202020204" pitchFamily="34" charset="0"/>
              </a:rPr>
              <a:t>Strategies</a:t>
            </a:r>
          </a:p>
          <a:p>
            <a:pPr algn="ctr"/>
            <a:r>
              <a:rPr lang="en-US" sz="3200" dirty="0">
                <a:latin typeface="Helvetica Light" panose="020B0403020202020204" pitchFamily="34" charset="0"/>
              </a:rPr>
              <a:t>Decisions</a:t>
            </a:r>
          </a:p>
          <a:p>
            <a:pPr algn="ctr"/>
            <a:endParaRPr lang="en-US" sz="3200" dirty="0">
              <a:latin typeface="Helvetica Light" panose="020B0403020202020204" pitchFamily="34" charset="0"/>
            </a:endParaRPr>
          </a:p>
          <a:p>
            <a:pPr algn="ctr"/>
            <a:r>
              <a:rPr lang="en-US" sz="3200" dirty="0">
                <a:latin typeface="Helvetica Light" panose="020B0403020202020204" pitchFamily="34" charset="0"/>
              </a:rPr>
              <a:t>“Knowing When”</a:t>
            </a:r>
          </a:p>
        </p:txBody>
      </p:sp>
      <p:sp>
        <p:nvSpPr>
          <p:cNvPr id="9" name="TextBox 8">
            <a:extLst>
              <a:ext uri="{FF2B5EF4-FFF2-40B4-BE49-F238E27FC236}">
                <a16:creationId xmlns:a16="http://schemas.microsoft.com/office/drawing/2014/main" id="{2D140197-D404-5809-895C-CB10E432F620}"/>
              </a:ext>
            </a:extLst>
          </p:cNvPr>
          <p:cNvSpPr txBox="1"/>
          <p:nvPr/>
        </p:nvSpPr>
        <p:spPr>
          <a:xfrm>
            <a:off x="8719470" y="2992120"/>
            <a:ext cx="2397760" cy="3539430"/>
          </a:xfrm>
          <a:prstGeom prst="rect">
            <a:avLst/>
          </a:prstGeom>
          <a:noFill/>
        </p:spPr>
        <p:txBody>
          <a:bodyPr wrap="square" rtlCol="0">
            <a:spAutoFit/>
          </a:bodyPr>
          <a:lstStyle/>
          <a:p>
            <a:pPr algn="ctr"/>
            <a:r>
              <a:rPr lang="en-US" sz="3200" dirty="0">
                <a:solidFill>
                  <a:srgbClr val="FFD579"/>
                </a:solidFill>
                <a:latin typeface="Helvetica Light" panose="020B0403020202020204" pitchFamily="34" charset="0"/>
              </a:rPr>
              <a:t>Schemas</a:t>
            </a:r>
          </a:p>
          <a:p>
            <a:pPr algn="ctr"/>
            <a:endParaRPr lang="en-US" sz="3200" dirty="0">
              <a:latin typeface="Helvetica Light" panose="020B0403020202020204" pitchFamily="34" charset="0"/>
            </a:endParaRPr>
          </a:p>
          <a:p>
            <a:pPr algn="ctr"/>
            <a:r>
              <a:rPr lang="en-US" sz="3200" dirty="0">
                <a:latin typeface="Helvetica Light" panose="020B0403020202020204" pitchFamily="34" charset="0"/>
              </a:rPr>
              <a:t>Domains</a:t>
            </a:r>
          </a:p>
          <a:p>
            <a:pPr algn="ctr"/>
            <a:endParaRPr lang="en-US" sz="3200" dirty="0">
              <a:latin typeface="Helvetica Light" panose="020B0403020202020204" pitchFamily="34" charset="0"/>
            </a:endParaRPr>
          </a:p>
          <a:p>
            <a:pPr algn="ctr"/>
            <a:r>
              <a:rPr lang="en-US" sz="3200" dirty="0">
                <a:latin typeface="Helvetica Light" panose="020B0403020202020204" pitchFamily="34" charset="0"/>
              </a:rPr>
              <a:t>Models</a:t>
            </a:r>
          </a:p>
          <a:p>
            <a:pPr algn="ctr"/>
            <a:endParaRPr lang="en-US" sz="3200" dirty="0">
              <a:latin typeface="Helvetica Light" panose="020B0403020202020204" pitchFamily="34" charset="0"/>
            </a:endParaRPr>
          </a:p>
          <a:p>
            <a:pPr algn="ctr"/>
            <a:r>
              <a:rPr lang="en-US" sz="3200" dirty="0">
                <a:latin typeface="Helvetica Light" panose="020B0403020202020204" pitchFamily="34" charset="0"/>
              </a:rPr>
              <a:t>Frameworks</a:t>
            </a:r>
          </a:p>
        </p:txBody>
      </p:sp>
    </p:spTree>
    <p:extLst>
      <p:ext uri="{BB962C8B-B14F-4D97-AF65-F5344CB8AC3E}">
        <p14:creationId xmlns:p14="http://schemas.microsoft.com/office/powerpoint/2010/main" val="3897491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different, row, lined&#10;&#10;Description automatically generated">
            <a:extLst>
              <a:ext uri="{FF2B5EF4-FFF2-40B4-BE49-F238E27FC236}">
                <a16:creationId xmlns:a16="http://schemas.microsoft.com/office/drawing/2014/main" id="{10AABAD4-A4C9-9A3B-7C3A-97E509D00C74}"/>
              </a:ext>
            </a:extLst>
          </p:cNvPr>
          <p:cNvPicPr>
            <a:picLocks noChangeAspect="1"/>
          </p:cNvPicPr>
          <p:nvPr/>
        </p:nvPicPr>
        <p:blipFill>
          <a:blip r:embed="rId3">
            <a:alphaModFix amt="50000"/>
          </a:blip>
          <a:stretch>
            <a:fillRect/>
          </a:stretch>
        </p:blipFill>
        <p:spPr>
          <a:xfrm>
            <a:off x="1894703" y="184244"/>
            <a:ext cx="10297297" cy="6673755"/>
          </a:xfrm>
          <a:prstGeom prst="rect">
            <a:avLst/>
          </a:prstGeom>
        </p:spPr>
      </p:pic>
      <p:sp>
        <p:nvSpPr>
          <p:cNvPr id="4" name="Rectangle 3">
            <a:extLst>
              <a:ext uri="{FF2B5EF4-FFF2-40B4-BE49-F238E27FC236}">
                <a16:creationId xmlns:a16="http://schemas.microsoft.com/office/drawing/2014/main" id="{EADD04E9-8AED-F111-B6C3-3AE5098DCECF}"/>
              </a:ext>
            </a:extLst>
          </p:cNvPr>
          <p:cNvSpPr/>
          <p:nvPr/>
        </p:nvSpPr>
        <p:spPr>
          <a:xfrm>
            <a:off x="0" y="184244"/>
            <a:ext cx="12192000" cy="6673755"/>
          </a:xfrm>
          <a:prstGeom prst="rect">
            <a:avLst/>
          </a:prstGeom>
          <a:gradFill flip="none" rotWithShape="1">
            <a:gsLst>
              <a:gs pos="0">
                <a:schemeClr val="tx1">
                  <a:alpha val="10000"/>
                </a:schemeClr>
              </a:gs>
              <a:gs pos="69000">
                <a:schemeClr val="bg1"/>
              </a:gs>
              <a:gs pos="85000">
                <a:schemeClr val="bg1">
                  <a:lumMod val="95000"/>
                  <a:lumOff val="5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8">
            <a:extLst>
              <a:ext uri="{FF2B5EF4-FFF2-40B4-BE49-F238E27FC236}">
                <a16:creationId xmlns:a16="http://schemas.microsoft.com/office/drawing/2014/main" id="{5900A742-1EB4-5564-F355-2E3448E0440E}"/>
              </a:ext>
            </a:extLst>
          </p:cNvPr>
          <p:cNvSpPr>
            <a:spLocks noGrp="1"/>
          </p:cNvSpPr>
          <p:nvPr>
            <p:ph idx="1"/>
          </p:nvPr>
        </p:nvSpPr>
        <p:spPr>
          <a:xfrm>
            <a:off x="838200" y="212526"/>
            <a:ext cx="10515600" cy="6409944"/>
          </a:xfrm>
        </p:spPr>
        <p:txBody>
          <a:bodyPr>
            <a:normAutofit/>
          </a:bodyPr>
          <a:lstStyle/>
          <a:p>
            <a:pPr marL="0" indent="0">
              <a:lnSpc>
                <a:spcPct val="150000"/>
              </a:lnSpc>
              <a:spcAft>
                <a:spcPts val="1200"/>
              </a:spcAft>
              <a:buNone/>
            </a:pPr>
            <a:r>
              <a:rPr lang="en-US" u="none" strike="noStrike" dirty="0">
                <a:solidFill>
                  <a:schemeClr val="tx1">
                    <a:lumMod val="95000"/>
                  </a:schemeClr>
                </a:solidFill>
                <a:effectLst/>
                <a:latin typeface="Helvetica Light" panose="020B0403020202020204" pitchFamily="34" charset="0"/>
              </a:rPr>
              <a:t>I say moreover that you make a great, a very great mistake, if you think that psychology, being the science of the mind's laws, is something from which you can deduce definite . . .  methods of instruction for immediate schoolroom use. </a:t>
            </a:r>
            <a:endParaRPr lang="en-US" sz="1000" dirty="0">
              <a:solidFill>
                <a:schemeClr val="tx1">
                  <a:lumMod val="95000"/>
                </a:schemeClr>
              </a:solidFill>
              <a:latin typeface="Helvetica Light" panose="020B0403020202020204" pitchFamily="34" charset="0"/>
            </a:endParaRPr>
          </a:p>
          <a:p>
            <a:pPr marL="0" indent="0">
              <a:lnSpc>
                <a:spcPct val="150000"/>
              </a:lnSpc>
              <a:buNone/>
            </a:pPr>
            <a:r>
              <a:rPr lang="en-US" u="none" strike="noStrike" dirty="0">
                <a:solidFill>
                  <a:srgbClr val="FFD579"/>
                </a:solidFill>
                <a:effectLst/>
                <a:latin typeface="Helvetica Light" panose="020B0403020202020204" pitchFamily="34" charset="0"/>
              </a:rPr>
              <a:t>An intermediary inventive mind must make the application, by using its originality.      </a:t>
            </a:r>
          </a:p>
          <a:p>
            <a:pPr marL="0" indent="0" algn="r">
              <a:lnSpc>
                <a:spcPct val="150000"/>
              </a:lnSpc>
              <a:buNone/>
            </a:pPr>
            <a:r>
              <a:rPr lang="en-US" u="none" strike="noStrike" dirty="0">
                <a:solidFill>
                  <a:schemeClr val="tx1">
                    <a:lumMod val="95000"/>
                  </a:schemeClr>
                </a:solidFill>
                <a:effectLst/>
                <a:latin typeface="Helvetica Light" panose="020B0403020202020204" pitchFamily="34" charset="0"/>
              </a:rPr>
              <a:t>- William James, 1899, </a:t>
            </a:r>
            <a:r>
              <a:rPr lang="en-US" i="1" u="none" strike="noStrike" dirty="0">
                <a:solidFill>
                  <a:schemeClr val="tx1">
                    <a:lumMod val="95000"/>
                  </a:schemeClr>
                </a:solidFill>
                <a:effectLst/>
                <a:latin typeface="Helvetica Light" panose="020B0403020202020204" pitchFamily="34" charset="0"/>
              </a:rPr>
              <a:t>Talks to Teachers </a:t>
            </a:r>
            <a:r>
              <a:rPr lang="en-US" u="none" strike="noStrike" dirty="0">
                <a:solidFill>
                  <a:schemeClr val="tx1">
                    <a:lumMod val="95000"/>
                  </a:schemeClr>
                </a:solidFill>
                <a:effectLst/>
                <a:latin typeface="Helvetica Light" panose="020B0403020202020204" pitchFamily="34" charset="0"/>
              </a:rPr>
              <a:t>(p. 10)</a:t>
            </a:r>
          </a:p>
        </p:txBody>
      </p:sp>
    </p:spTree>
    <p:extLst>
      <p:ext uri="{BB962C8B-B14F-4D97-AF65-F5344CB8AC3E}">
        <p14:creationId xmlns:p14="http://schemas.microsoft.com/office/powerpoint/2010/main" val="2702250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at a table with laptops&#10;&#10;Description automatically generated">
            <a:extLst>
              <a:ext uri="{FF2B5EF4-FFF2-40B4-BE49-F238E27FC236}">
                <a16:creationId xmlns:a16="http://schemas.microsoft.com/office/drawing/2014/main" id="{0E0777F8-91B9-ACC4-1172-F16688990269}"/>
              </a:ext>
            </a:extLst>
          </p:cNvPr>
          <p:cNvPicPr>
            <a:picLocks noChangeAspect="1"/>
          </p:cNvPicPr>
          <p:nvPr/>
        </p:nvPicPr>
        <p:blipFill rotWithShape="1">
          <a:blip r:embed="rId3"/>
          <a:srcRect b="2078"/>
          <a:stretch/>
        </p:blipFill>
        <p:spPr>
          <a:xfrm>
            <a:off x="0" y="162325"/>
            <a:ext cx="12192000" cy="6709525"/>
          </a:xfrm>
          <a:prstGeom prst="rect">
            <a:avLst/>
          </a:prstGeom>
        </p:spPr>
      </p:pic>
      <p:sp>
        <p:nvSpPr>
          <p:cNvPr id="5" name="TextBox 4">
            <a:extLst>
              <a:ext uri="{FF2B5EF4-FFF2-40B4-BE49-F238E27FC236}">
                <a16:creationId xmlns:a16="http://schemas.microsoft.com/office/drawing/2014/main" id="{85CF94AD-5CC0-46A0-169A-57EE4A40ED54}"/>
              </a:ext>
            </a:extLst>
          </p:cNvPr>
          <p:cNvSpPr txBox="1"/>
          <p:nvPr/>
        </p:nvSpPr>
        <p:spPr>
          <a:xfrm>
            <a:off x="0" y="140128"/>
            <a:ext cx="12192000" cy="2308324"/>
          </a:xfrm>
          <a:prstGeom prst="rect">
            <a:avLst/>
          </a:prstGeom>
          <a:solidFill>
            <a:schemeClr val="bg1">
              <a:alpha val="70000"/>
            </a:schemeClr>
          </a:solidFill>
        </p:spPr>
        <p:txBody>
          <a:bodyPr wrap="square" rtlCol="0">
            <a:spAutoFit/>
          </a:bodyPr>
          <a:lstStyle/>
          <a:p>
            <a:pPr algn="ctr"/>
            <a:endParaRPr lang="en-US" sz="2800" dirty="0">
              <a:ea typeface="Verdana" panose="020B0604030504040204" pitchFamily="34" charset="0"/>
              <a:cs typeface="Verdana" panose="020B0604030504040204" pitchFamily="34" charset="0"/>
            </a:endParaRPr>
          </a:p>
          <a:p>
            <a:pPr algn="ctr"/>
            <a:r>
              <a:rPr lang="en-US" sz="4400" dirty="0">
                <a:ea typeface="Verdana" panose="020B0604030504040204" pitchFamily="34" charset="0"/>
                <a:cs typeface="Verdana" panose="020B0604030504040204" pitchFamily="34" charset="0"/>
              </a:rPr>
              <a:t>Active Learning</a:t>
            </a:r>
          </a:p>
          <a:p>
            <a:pPr algn="ctr"/>
            <a:r>
              <a:rPr lang="en-US" sz="4400" dirty="0">
                <a:ea typeface="Verdana" panose="020B0604030504040204" pitchFamily="34" charset="0"/>
                <a:cs typeface="Verdana" panose="020B0604030504040204" pitchFamily="34" charset="0"/>
              </a:rPr>
              <a:t>From Novice Toward Expert</a:t>
            </a:r>
          </a:p>
          <a:p>
            <a:pPr algn="ctr"/>
            <a:endParaRPr lang="en-US" sz="2800" dirty="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533557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538D9D"/>
      </a:hlink>
      <a:folHlink>
        <a:srgbClr val="A5738E"/>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3A418E6B-C5F0-4B95-8D77-61E3EF3B5D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8556</TotalTime>
  <Words>1206</Words>
  <Application>Microsoft Macintosh PowerPoint</Application>
  <PresentationFormat>Widescreen</PresentationFormat>
  <Paragraphs>503</Paragraphs>
  <Slides>37</Slides>
  <Notes>32</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Aptos</vt:lpstr>
      <vt:lpstr>Arial</vt:lpstr>
      <vt:lpstr>Calibri</vt:lpstr>
      <vt:lpstr>Cambria</vt:lpstr>
      <vt:lpstr>Helvetica Light</vt:lpstr>
      <vt:lpstr>Verdana</vt:lpstr>
      <vt:lpstr>Office Theme</vt:lpstr>
      <vt:lpstr>Active Learning</vt:lpstr>
      <vt:lpstr>Introductions</vt:lpstr>
      <vt:lpstr>Anticipation Guide </vt:lpstr>
      <vt:lpstr>Anticipation Guide </vt:lpstr>
      <vt:lpstr>PowerPoint Presentation</vt:lpstr>
      <vt:lpstr>PowerPoint Presentation</vt:lpstr>
      <vt:lpstr>PowerPoint Presentation</vt:lpstr>
      <vt:lpstr>PowerPoint Presentation</vt:lpstr>
      <vt:lpstr>PowerPoint Presentation</vt:lpstr>
      <vt:lpstr>What is Expertise? </vt:lpstr>
      <vt:lpstr>PowerPoint Presentation</vt:lpstr>
      <vt:lpstr>Ah Ha!  Discovering the DNA Structure in 2 Hours James Watson &amp; Francis Crick</vt:lpstr>
      <vt:lpstr>PowerPoint Presentation</vt:lpstr>
      <vt:lpstr>PowerPoint Presentation</vt:lpstr>
      <vt:lpstr>What is Active Learning? </vt:lpstr>
      <vt:lpstr>What is Active Learning? </vt:lpstr>
      <vt:lpstr>A Processing Model of Active Learning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Active Learning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Active Learning II</dc:title>
  <dc:creator>Doolittle, Peter</dc:creator>
  <cp:lastModifiedBy>Doolittle, Peter</cp:lastModifiedBy>
  <cp:revision>482</cp:revision>
  <dcterms:created xsi:type="dcterms:W3CDTF">2024-07-23T20:03:16Z</dcterms:created>
  <dcterms:modified xsi:type="dcterms:W3CDTF">2024-08-16T16:16:19Z</dcterms:modified>
</cp:coreProperties>
</file>