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sldIdLst>
    <p:sldId id="1421" r:id="rId2"/>
    <p:sldId id="1463" r:id="rId3"/>
    <p:sldId id="1854" r:id="rId4"/>
    <p:sldId id="1855" r:id="rId5"/>
    <p:sldId id="1428" r:id="rId6"/>
    <p:sldId id="1358" r:id="rId7"/>
    <p:sldId id="1430" r:id="rId8"/>
    <p:sldId id="1803" r:id="rId9"/>
    <p:sldId id="271" r:id="rId10"/>
    <p:sldId id="1410" r:id="rId11"/>
    <p:sldId id="1146" r:id="rId12"/>
    <p:sldId id="1845" r:id="rId13"/>
    <p:sldId id="1849" r:id="rId14"/>
    <p:sldId id="1856" r:id="rId15"/>
    <p:sldId id="1857" r:id="rId16"/>
    <p:sldId id="1814" r:id="rId17"/>
    <p:sldId id="1816" r:id="rId18"/>
    <p:sldId id="1445" r:id="rId19"/>
    <p:sldId id="1087" r:id="rId20"/>
    <p:sldId id="834" r:id="rId21"/>
    <p:sldId id="1817" r:id="rId22"/>
    <p:sldId id="269" r:id="rId23"/>
    <p:sldId id="1862" r:id="rId24"/>
    <p:sldId id="1863" r:id="rId25"/>
    <p:sldId id="1819" r:id="rId26"/>
    <p:sldId id="1820" r:id="rId27"/>
    <p:sldId id="1860" r:id="rId28"/>
    <p:sldId id="1465" r:id="rId29"/>
    <p:sldId id="486" r:id="rId30"/>
    <p:sldId id="1808" r:id="rId31"/>
    <p:sldId id="1818" r:id="rId32"/>
    <p:sldId id="180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836E40"/>
    <a:srgbClr val="156120"/>
    <a:srgbClr val="103F15"/>
    <a:srgbClr val="0C2C0F"/>
    <a:srgbClr val="09220B"/>
    <a:srgbClr val="6E0D03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55"/>
    <p:restoredTop sz="94585"/>
  </p:normalViewPr>
  <p:slideViewPr>
    <p:cSldViewPr snapToGrid="0">
      <p:cViewPr varScale="1">
        <p:scale>
          <a:sx n="138" d="100"/>
          <a:sy n="138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0E0A8-BB5C-0144-AA56-0AABDA65425A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63825-9FD2-A444-98F6-8193B41C3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4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63825-9FD2-A444-98F6-8193B41C3C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8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9EC39-09A8-7800-7CA8-D976C440C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84255-134E-4744-6E3F-0C5E92C79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484F43-8F97-D9D4-FC33-B41AAF8B6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2C9C9-7245-4F9A-EE5A-E328071BA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0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A649C-E108-C4A1-1FE7-68A77ECD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0A477-CE8E-8E5A-398D-FD039690B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9C8A0-C866-BDFA-CA92-AE254932B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1B96E-5676-4822-87C6-7BE3697F4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50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E01AF-ABC5-6F48-77CB-09189DFC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BA49B-E117-C6C5-5A0D-2361E57EB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94664-2B2B-2F48-051B-BD899597E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D5779-9746-9104-7C43-06BAB4089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01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4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87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72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3675A-4404-4548-CD0B-768B39DDD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04D6E-C82C-C4A4-0D68-C20810071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4E255-DE3B-3682-5234-CF1890C23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5B0FE-6339-7201-844C-6361234CD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7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E9CEE-AE82-404A-A706-D06CDF20D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46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63040-4E7A-71DF-0911-319B010AF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31D1AE-7C0D-B000-B8EE-DD7E93279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F7114-C124-DB93-25A2-AFDF26798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6A464-5770-E7DF-EB99-C5DAFC33A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E9CEE-AE82-404A-A706-D06CDF20D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859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F169-3E91-09FD-8526-C28A497BD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7B3BC-0D0B-F2D1-0A40-8ACA7F8C9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61DE7-7313-909F-A1BB-0706412AF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49554-9066-83BE-A2A3-4C0032708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E9CEE-AE82-404A-A706-D06CDF20D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6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107E0-274B-09DC-506D-0039E5783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31FA0-2F30-9FA7-3385-C77503A57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6ED66-AD06-78A3-626B-27543BCA5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B4FB2-8D70-805D-AA4D-0CED4679D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63825-9FD2-A444-98F6-8193B41C3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34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69EB9-9878-9ED3-99E4-8556CC6C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F40621-B4D3-218C-2887-5EDFDB0C5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FF918-29EF-C996-0907-865357ADE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285F0-75CE-8892-104B-306409688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E9CEE-AE82-404A-A706-D06CDF20D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712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3D74B-ECC2-F1AA-9C46-89F276F11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4B3A67-7514-ECFB-9BAB-AB23D8F3C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047DB-5AB5-1EAF-B100-1330310F8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76982-3E5D-0A7E-9313-1F2732D5B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3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9593-DAA5-A2CA-7F1C-929AF7791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94041-685E-290C-EEEF-90066F338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F240E6-EDF5-045E-121F-D872FB853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99A95-FAD3-A3A9-2DBE-A7E138237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83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AB74F-E619-0FC5-FA2B-603769BE5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FE56F-578D-1F72-34DD-D96B23058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50986-6BD9-376F-5FB1-AD36C01FF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599E4-38C1-DDF2-EE0C-4EC6DA1A6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63825-9FD2-A444-98F6-8193B41C3C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9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63825-9FD2-A444-98F6-8193B41C3C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06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61C60-7107-F9F7-0399-841B4BAC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421A8-0689-018A-00E7-E14040B98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C70C9-1452-2E16-43EA-E15EE3188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1C538-5458-3D5A-8A46-AFFD104F8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3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C673-6A5D-B07C-F7DE-051E4616C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D73C6-4FD7-66F7-BFC5-7ED76CF2A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4EB27-27CE-1D0B-54B5-0B5518FDB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7D94D-607D-BE17-9FC0-EA1DA5254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578C7-AF1D-88AC-C3F8-6FC8958A1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0312E-4073-B03B-0637-17FA0CE53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72114-6C03-65DF-C1EE-5EDF219B8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F5198-8684-F37A-4445-C7477093D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53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1: Knowledge is connected; 2: Connections based on/form meaning; 3: Brain has a life of its own.</a:t>
            </a:r>
            <a:endParaRPr dirty="0"/>
          </a:p>
        </p:txBody>
      </p:sp>
      <p:sp>
        <p:nvSpPr>
          <p:cNvPr id="256" name="Google Shape;25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2FC9-C8EB-D2AC-65CB-14DB70066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499C3-A04A-CB6A-5ADF-9FE687F63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6649D-3D67-1444-A7BA-05289AB44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27969-5457-50AC-D3CC-A6D6326E7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C7188-E883-DB4D-8999-E2E84D66FD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1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Scithe</a:t>
            </a:r>
            <a:r>
              <a:rPr lang="en-US" dirty="0"/>
              <a:t> = </a:t>
            </a:r>
            <a:r>
              <a:rPr lang="en-US" dirty="0" err="1"/>
              <a:t>sh-kee</a:t>
            </a:r>
            <a:r>
              <a:rPr lang="en-US" dirty="0"/>
              <a:t>                           </a:t>
            </a:r>
            <a:r>
              <a:rPr lang="en-US" dirty="0" err="1"/>
              <a:t>duiseacht</a:t>
            </a:r>
            <a:r>
              <a:rPr lang="en-US" dirty="0"/>
              <a:t> = doo-shot</a:t>
            </a:r>
          </a:p>
          <a:p>
            <a:r>
              <a:rPr lang="en-US" dirty="0" err="1"/>
              <a:t>Tuirseach</a:t>
            </a:r>
            <a:r>
              <a:rPr lang="en-US" dirty="0"/>
              <a:t> = tur-shah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FC60-0A17-6346-91BC-A1403BB83B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6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4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1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0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5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1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4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3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161D1CB-1C1E-374A-97F1-CD19A6A02C6E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EEE1E9E-DD12-9F4A-ADA1-827E0146469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DE46CD-0F2F-61F2-1120-B7EF1B7A8D53}"/>
              </a:ext>
            </a:extLst>
          </p:cNvPr>
          <p:cNvSpPr/>
          <p:nvPr userDrawn="1"/>
        </p:nvSpPr>
        <p:spPr>
          <a:xfrm>
            <a:off x="1" y="-1945"/>
            <a:ext cx="12192000" cy="158967"/>
          </a:xfrm>
          <a:prstGeom prst="rect">
            <a:avLst/>
          </a:prstGeom>
          <a:solidFill>
            <a:srgbClr val="6E0D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2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ptos Light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uilding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626F908B-925B-CF2F-D547-044838DB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6444" b="9123"/>
          <a:stretch>
            <a:fillRect/>
          </a:stretch>
        </p:blipFill>
        <p:spPr>
          <a:xfrm>
            <a:off x="-15240" y="-13266"/>
            <a:ext cx="12207240" cy="6871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C9D5E8-3A86-B8B2-1EE4-6A19D53E1330}"/>
              </a:ext>
            </a:extLst>
          </p:cNvPr>
          <p:cNvSpPr txBox="1"/>
          <p:nvPr/>
        </p:nvSpPr>
        <p:spPr>
          <a:xfrm>
            <a:off x="0" y="1036948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dirty="0"/>
              <a:t>MEANING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1D257F-AF66-20D5-E97C-66A39366CDD0}"/>
              </a:ext>
            </a:extLst>
          </p:cNvPr>
          <p:cNvSpPr txBox="1"/>
          <p:nvPr/>
        </p:nvSpPr>
        <p:spPr>
          <a:xfrm>
            <a:off x="1" y="2970160"/>
            <a:ext cx="12192000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tIns="45720" bIns="45720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Meaning </a:t>
            </a:r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Learning </a:t>
            </a:r>
            <a:r>
              <a:rPr lang="en-US" sz="32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Performing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D3FC9A-3377-785A-A56F-F8A8D492C8D7}"/>
              </a:ext>
            </a:extLst>
          </p:cNvPr>
          <p:cNvSpPr txBox="1"/>
          <p:nvPr/>
        </p:nvSpPr>
        <p:spPr>
          <a:xfrm>
            <a:off x="2785941" y="5710442"/>
            <a:ext cx="67215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Peter Doolittle</a:t>
            </a:r>
          </a:p>
          <a:p>
            <a:pPr algn="ctr">
              <a:spcAft>
                <a:spcPts val="300"/>
              </a:spcAft>
            </a:pP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Educational Psychology, Virginia Tech</a:t>
            </a:r>
          </a:p>
          <a:p>
            <a:pPr algn="ctr">
              <a:spcAft>
                <a:spcPts val="300"/>
              </a:spcAft>
            </a:pPr>
            <a:r>
              <a:rPr lang="en-US" sz="2000" spc="100" dirty="0" err="1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pdoo@vt.edu</a:t>
            </a: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 </a:t>
            </a:r>
            <a:r>
              <a:rPr lang="en-US" sz="2000" spc="100" dirty="0">
                <a:solidFill>
                  <a:schemeClr val="tx1">
                    <a:lumMod val="95000"/>
                    <a:alpha val="50000"/>
                  </a:schemeClr>
                </a:solidFill>
                <a:latin typeface="Aptos Light" panose="020B0004020202020204" pitchFamily="34" charset="0"/>
              </a:rPr>
              <a:t>•</a:t>
            </a: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 </a:t>
            </a:r>
            <a:r>
              <a:rPr lang="en-US" sz="2000" spc="100" dirty="0" err="1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peterdoolittle.org</a:t>
            </a:r>
            <a:endParaRPr lang="en-US" sz="2000" spc="100" dirty="0">
              <a:solidFill>
                <a:schemeClr val="tx1">
                  <a:lumMod val="9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2D69C-7912-7188-9D28-BE35EF48E528}"/>
              </a:ext>
            </a:extLst>
          </p:cNvPr>
          <p:cNvSpPr txBox="1"/>
          <p:nvPr/>
        </p:nvSpPr>
        <p:spPr>
          <a:xfrm>
            <a:off x="4703408" y="242327"/>
            <a:ext cx="4718856" cy="4001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all images from unsplash.com</a:t>
            </a:r>
          </a:p>
        </p:txBody>
      </p:sp>
      <p:pic>
        <p:nvPicPr>
          <p:cNvPr id="6" name="Picture 5" descr="A cat wearing a white coat and stethoscope&#10;&#10;AI-generated content may be incorrect.">
            <a:extLst>
              <a:ext uri="{FF2B5EF4-FFF2-40B4-BE49-F238E27FC236}">
                <a16:creationId xmlns:a16="http://schemas.microsoft.com/office/drawing/2014/main" id="{1892FA27-DD95-7AD2-D14F-F835C37ADA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5"/>
          <a:stretch>
            <a:fillRect/>
          </a:stretch>
        </p:blipFill>
        <p:spPr>
          <a:xfrm>
            <a:off x="-3501" y="3253985"/>
            <a:ext cx="2438400" cy="3604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19094B-FB19-4681-FF0C-653C28A213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331"/>
          <a:stretch>
            <a:fillRect/>
          </a:stretch>
        </p:blipFill>
        <p:spPr>
          <a:xfrm>
            <a:off x="4822557" y="3614857"/>
            <a:ext cx="2438400" cy="3243143"/>
          </a:xfrm>
          <a:prstGeom prst="rect">
            <a:avLst/>
          </a:prstGeom>
        </p:spPr>
      </p:pic>
      <p:pic>
        <p:nvPicPr>
          <p:cNvPr id="9" name="Picture 8" descr="A cat wearing a white coat and a stethoscope&#10;&#10;AI-generated content may be incorrect.">
            <a:extLst>
              <a:ext uri="{FF2B5EF4-FFF2-40B4-BE49-F238E27FC236}">
                <a16:creationId xmlns:a16="http://schemas.microsoft.com/office/drawing/2014/main" id="{63A750FD-564B-BC15-5E95-19F589EA35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6761"/>
          <a:stretch>
            <a:fillRect/>
          </a:stretch>
        </p:blipFill>
        <p:spPr>
          <a:xfrm>
            <a:off x="9310288" y="2929681"/>
            <a:ext cx="3146191" cy="3928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44E24F-F69F-73CD-CBB9-E80CC86AD44D}"/>
              </a:ext>
            </a:extLst>
          </p:cNvPr>
          <p:cNvSpPr txBox="1"/>
          <p:nvPr/>
        </p:nvSpPr>
        <p:spPr>
          <a:xfrm>
            <a:off x="0" y="6493403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Gracie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4200A-EFCC-AF64-D6B9-D5FC8014D6A1}"/>
              </a:ext>
            </a:extLst>
          </p:cNvPr>
          <p:cNvSpPr txBox="1"/>
          <p:nvPr/>
        </p:nvSpPr>
        <p:spPr>
          <a:xfrm>
            <a:off x="9806010" y="6494246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Valentine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7479F0-4482-A770-B1B5-106D9C7FE648}"/>
              </a:ext>
            </a:extLst>
          </p:cNvPr>
          <p:cNvSpPr txBox="1"/>
          <p:nvPr/>
        </p:nvSpPr>
        <p:spPr>
          <a:xfrm>
            <a:off x="4844341" y="6488204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Stormy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96429E-EC28-0ED9-D06D-F5F248408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266"/>
            <a:ext cx="12207240" cy="5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B9A2-FF45-5579-B68D-E6188EA13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042F5151-A29F-2629-028F-6DBCE75D8F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432AC3-C652-B7C0-260F-A96867DBAB52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CA33E-E661-085F-08A4-36474F17EA59}"/>
              </a:ext>
            </a:extLst>
          </p:cNvPr>
          <p:cNvSpPr txBox="1"/>
          <p:nvPr/>
        </p:nvSpPr>
        <p:spPr>
          <a:xfrm>
            <a:off x="10236" y="983096"/>
            <a:ext cx="12193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Making meaning is always </a:t>
            </a:r>
          </a:p>
          <a:p>
            <a:pPr algn="ctr">
              <a:spcAft>
                <a:spcPts val="2400"/>
              </a:spcAft>
            </a:pPr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inside out process.</a:t>
            </a:r>
          </a:p>
        </p:txBody>
      </p:sp>
    </p:spTree>
    <p:extLst>
      <p:ext uri="{BB962C8B-B14F-4D97-AF65-F5344CB8AC3E}">
        <p14:creationId xmlns:p14="http://schemas.microsoft.com/office/powerpoint/2010/main" val="5686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3E957604-3BD9-83E5-A93F-95FE45BDF3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4F527E-8D85-754B-CA89-ECC5583E5429}"/>
              </a:ext>
            </a:extLst>
          </p:cNvPr>
          <p:cNvSpPr/>
          <p:nvPr/>
        </p:nvSpPr>
        <p:spPr>
          <a:xfrm>
            <a:off x="-1" y="165793"/>
            <a:ext cx="12192001" cy="671208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4007BF4C-09CE-4853-14A5-B46F7EB3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029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48D761B3-D82F-71FF-72A5-0CA11EA71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79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D1193345-AE05-C263-9313-A823ACD2C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490" y="989016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42740242-76E5-756D-CA60-1C64E606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8021"/>
            <a:ext cx="410391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scíthe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tuirseach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dúiseacht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aisling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11BD1C2C-0001-5747-E3D8-4FB4A285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snor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leaba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pillín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938D530B-34F0-390A-D2A7-96DD4846A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414251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fuaim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compord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úisigh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oíche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A5409A-C2AB-84D5-9571-5944D0EDA1B5}"/>
              </a:ext>
            </a:extLst>
          </p:cNvPr>
          <p:cNvSpPr txBox="1"/>
          <p:nvPr/>
        </p:nvSpPr>
        <p:spPr>
          <a:xfrm>
            <a:off x="3975877" y="3666456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E7DD1-8541-A82F-5060-19E7086DF76B}"/>
              </a:ext>
            </a:extLst>
          </p:cNvPr>
          <p:cNvSpPr txBox="1"/>
          <p:nvPr/>
        </p:nvSpPr>
        <p:spPr>
          <a:xfrm>
            <a:off x="3636484" y="3059647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meaning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35FE6-7FF9-E581-77A6-7BEE2FADD9BB}"/>
              </a:ext>
            </a:extLst>
          </p:cNvPr>
          <p:cNvSpPr txBox="1"/>
          <p:nvPr/>
        </p:nvSpPr>
        <p:spPr>
          <a:xfrm>
            <a:off x="8273663" y="4899084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FB027-2A2D-03F8-0498-7D998BAD0DDF}"/>
              </a:ext>
            </a:extLst>
          </p:cNvPr>
          <p:cNvSpPr txBox="1"/>
          <p:nvPr/>
        </p:nvSpPr>
        <p:spPr>
          <a:xfrm>
            <a:off x="8273663" y="5516027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AA9BD-786D-A3DE-D19C-832904C6D7C0}"/>
              </a:ext>
            </a:extLst>
          </p:cNvPr>
          <p:cNvSpPr txBox="1"/>
          <p:nvPr/>
        </p:nvSpPr>
        <p:spPr>
          <a:xfrm>
            <a:off x="8275501" y="4283974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70D047-9D72-928C-2CC7-D936A3FB155F}"/>
              </a:ext>
            </a:extLst>
          </p:cNvPr>
          <p:cNvSpPr/>
          <p:nvPr/>
        </p:nvSpPr>
        <p:spPr>
          <a:xfrm>
            <a:off x="-11351" y="160005"/>
            <a:ext cx="12203348" cy="671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A9E65949-61F1-B868-6985-29B6E2D98D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52AF36-0A07-DC83-2677-61195AB9B207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AC415-323D-B818-3222-4CFA0A16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65146" cy="1325563"/>
          </a:xfrm>
        </p:spPr>
        <p:txBody>
          <a:bodyPr/>
          <a:lstStyle/>
          <a:p>
            <a:r>
              <a:rPr lang="en-US" dirty="0"/>
              <a:t>Making Sense of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8484D-20AB-2D33-1D06-B9614E831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21887" cy="489466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Learning is fostered when experience is </a:t>
            </a:r>
            <a:r>
              <a:rPr lang="en-US" sz="3200" dirty="0">
                <a:solidFill>
                  <a:srgbClr val="FFD5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meaningful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How do you create </a:t>
            </a:r>
            <a:r>
              <a:rPr lang="en-US" sz="3200" dirty="0">
                <a:solidFill>
                  <a:srgbClr val="FFD5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Intellectually 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(connecting knowledge to knowledge)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Personally / Culturally / Emotionally	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(connections) </a:t>
            </a:r>
            <a:endParaRPr lang="en-US" sz="3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indent="-742950">
              <a:lnSpc>
                <a:spcPct val="100000"/>
              </a:lnSpc>
              <a:buFontTx/>
              <a:buAutoNum type="arabicPeriod"/>
            </a:pP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Functionally / Usefully				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(connections) 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en-US" sz="3200" dirty="0">
                <a:solidFill>
                  <a:srgbClr val="FFD5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Significant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US" sz="3200" dirty="0">
                <a:solidFill>
                  <a:srgbClr val="FFD5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Important</a:t>
            </a:r>
            <a:r>
              <a:rPr 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	 		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(connections)</a:t>
            </a:r>
            <a:endParaRPr lang="en-US" sz="32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C17B3-CF90-B47D-1D03-595A82AFE2F0}"/>
              </a:ext>
            </a:extLst>
          </p:cNvPr>
          <p:cNvSpPr txBox="1"/>
          <p:nvPr/>
        </p:nvSpPr>
        <p:spPr>
          <a:xfrm>
            <a:off x="9525" y="6367126"/>
            <a:ext cx="1217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Aptos Light" panose="020B0004020202020204" pitchFamily="34" charset="0"/>
              </a:rPr>
              <a:t>(Bertsch et al., 2007; Chi et al., 1981; </a:t>
            </a:r>
            <a:r>
              <a:rPr lang="en-US" sz="2400" dirty="0" err="1">
                <a:solidFill>
                  <a:schemeClr val="tx1">
                    <a:lumMod val="85000"/>
                  </a:schemeClr>
                </a:solidFill>
                <a:latin typeface="Aptos Light" panose="020B0004020202020204" pitchFamily="34" charset="0"/>
              </a:rPr>
              <a:t>Dunlosky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Aptos Light" panose="020B0004020202020204" pitchFamily="34" charset="0"/>
              </a:rPr>
              <a:t> et al., 2013; Rawson 2016)</a:t>
            </a:r>
          </a:p>
        </p:txBody>
      </p:sp>
    </p:spTree>
    <p:extLst>
      <p:ext uri="{BB962C8B-B14F-4D97-AF65-F5344CB8AC3E}">
        <p14:creationId xmlns:p14="http://schemas.microsoft.com/office/powerpoint/2010/main" val="18048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9EB84-A346-44B8-E3B1-B6EC29C4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23F6DB70-9E82-0878-05B2-BE9853DA3E86}"/>
              </a:ext>
            </a:extLst>
          </p:cNvPr>
          <p:cNvSpPr/>
          <p:nvPr/>
        </p:nvSpPr>
        <p:spPr>
          <a:xfrm>
            <a:off x="2140776" y="1652531"/>
            <a:ext cx="7899094" cy="3797166"/>
          </a:xfrm>
          <a:prstGeom prst="ellipse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760FD-982C-CE3F-6ECE-B8F34AED6978}"/>
              </a:ext>
            </a:extLst>
          </p:cNvPr>
          <p:cNvSpPr txBox="1"/>
          <p:nvPr/>
        </p:nvSpPr>
        <p:spPr>
          <a:xfrm>
            <a:off x="5011462" y="1408303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3BA55-F944-8E37-26D7-21EF11FEA00E}"/>
              </a:ext>
            </a:extLst>
          </p:cNvPr>
          <p:cNvSpPr txBox="1"/>
          <p:nvPr/>
        </p:nvSpPr>
        <p:spPr>
          <a:xfrm>
            <a:off x="5011462" y="5033311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4EA9B-DBCB-52F8-AED5-7F80B62CC4C6}"/>
              </a:ext>
            </a:extLst>
          </p:cNvPr>
          <p:cNvSpPr txBox="1"/>
          <p:nvPr/>
        </p:nvSpPr>
        <p:spPr>
          <a:xfrm>
            <a:off x="1346206" y="3222517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7E299-E76F-A199-D67A-578E15CE7DF0}"/>
              </a:ext>
            </a:extLst>
          </p:cNvPr>
          <p:cNvSpPr txBox="1"/>
          <p:nvPr/>
        </p:nvSpPr>
        <p:spPr>
          <a:xfrm>
            <a:off x="8725669" y="3228990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connections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B698D-E308-9F0C-8215-1E70E67B04B3}"/>
              </a:ext>
            </a:extLst>
          </p:cNvPr>
          <p:cNvSpPr txBox="1"/>
          <p:nvPr/>
        </p:nvSpPr>
        <p:spPr>
          <a:xfrm>
            <a:off x="5027986" y="3222518"/>
            <a:ext cx="25669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meaning</a:t>
            </a:r>
          </a:p>
        </p:txBody>
      </p:sp>
    </p:spTree>
    <p:extLst>
      <p:ext uri="{BB962C8B-B14F-4D97-AF65-F5344CB8AC3E}">
        <p14:creationId xmlns:p14="http://schemas.microsoft.com/office/powerpoint/2010/main" val="40543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ck on a pole in a park&#10;&#10;AI-generated content may be incorrect.">
            <a:extLst>
              <a:ext uri="{FF2B5EF4-FFF2-40B4-BE49-F238E27FC236}">
                <a16:creationId xmlns:a16="http://schemas.microsoft.com/office/drawing/2014/main" id="{76761A28-F206-A8AF-8D86-0CAB0CBA7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40"/>
          <a:stretch>
            <a:fillRect/>
          </a:stretch>
        </p:blipFill>
        <p:spPr>
          <a:xfrm>
            <a:off x="-9144" y="-1"/>
            <a:ext cx="6099048" cy="4028129"/>
          </a:xfrm>
          <a:prstGeom prst="rect">
            <a:avLst/>
          </a:prstGeom>
        </p:spPr>
      </p:pic>
      <p:pic>
        <p:nvPicPr>
          <p:cNvPr id="7" name="Picture 6" descr="A room with tables and lights&#10;&#10;AI-generated content may be incorrect.">
            <a:extLst>
              <a:ext uri="{FF2B5EF4-FFF2-40B4-BE49-F238E27FC236}">
                <a16:creationId xmlns:a16="http://schemas.microsoft.com/office/drawing/2014/main" id="{8CC7F5E9-64FA-2A20-BF76-2863FCAF39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029"/>
          <a:stretch>
            <a:fillRect/>
          </a:stretch>
        </p:blipFill>
        <p:spPr>
          <a:xfrm>
            <a:off x="-9144" y="3382886"/>
            <a:ext cx="6099048" cy="3475114"/>
          </a:xfrm>
          <a:prstGeom prst="rect">
            <a:avLst/>
          </a:prstGeom>
        </p:spPr>
      </p:pic>
      <p:pic>
        <p:nvPicPr>
          <p:cNvPr id="9" name="Picture 8" descr="A room with a white board and a tv&#10;&#10;AI-generated content may be incorrect.">
            <a:extLst>
              <a:ext uri="{FF2B5EF4-FFF2-40B4-BE49-F238E27FC236}">
                <a16:creationId xmlns:a16="http://schemas.microsoft.com/office/drawing/2014/main" id="{56F2F7CA-6AC3-0DEB-A7DC-D25BAD61A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096000" y="2288286"/>
            <a:ext cx="6092952" cy="4569714"/>
          </a:xfrm>
          <a:prstGeom prst="rect">
            <a:avLst/>
          </a:prstGeom>
        </p:spPr>
      </p:pic>
      <p:pic>
        <p:nvPicPr>
          <p:cNvPr id="10" name="Content Placeholder 5" descr="A veterinarian holding a dog&#10;&#10;AI-generated content may be incorrect.">
            <a:extLst>
              <a:ext uri="{FF2B5EF4-FFF2-40B4-BE49-F238E27FC236}">
                <a16:creationId xmlns:a16="http://schemas.microsoft.com/office/drawing/2014/main" id="{AA5FE9B3-942D-A204-6DF8-A58EA7BC08B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/>
          <a:srcRect t="17415"/>
          <a:stretch>
            <a:fillRect/>
          </a:stretch>
        </p:blipFill>
        <p:spPr>
          <a:xfrm>
            <a:off x="6096000" y="13519"/>
            <a:ext cx="6099048" cy="3355848"/>
          </a:xfrm>
        </p:spPr>
      </p:pic>
    </p:spTree>
    <p:extLst>
      <p:ext uri="{BB962C8B-B14F-4D97-AF65-F5344CB8AC3E}">
        <p14:creationId xmlns:p14="http://schemas.microsoft.com/office/powerpoint/2010/main" val="5790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32B97-E8E0-880D-7A7A-D77E85407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examining a goat&#10;&#10;AI-generated content may be incorrect.">
            <a:extLst>
              <a:ext uri="{FF2B5EF4-FFF2-40B4-BE49-F238E27FC236}">
                <a16:creationId xmlns:a16="http://schemas.microsoft.com/office/drawing/2014/main" id="{81069570-0CB2-44D9-5565-6C1A76CE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393"/>
          <a:stretch>
            <a:fillRect/>
          </a:stretch>
        </p:blipFill>
        <p:spPr>
          <a:xfrm>
            <a:off x="-1" y="140127"/>
            <a:ext cx="12198503" cy="6717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7000F-3350-9A9A-5A4F-91F13ACD37FB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Processing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Making Meaning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6D6D3-3B13-B376-8A1A-6858A17F2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ll island with trees in the background&#10;&#10;AI-generated content may be incorrect.">
            <a:extLst>
              <a:ext uri="{FF2B5EF4-FFF2-40B4-BE49-F238E27FC236}">
                <a16:creationId xmlns:a16="http://schemas.microsoft.com/office/drawing/2014/main" id="{8E3A8FFD-1B20-7D76-992D-FA33805C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78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271EC8-15E2-0610-39C5-3C93FA747439}"/>
              </a:ext>
            </a:extLst>
          </p:cNvPr>
          <p:cNvSpPr/>
          <p:nvPr/>
        </p:nvSpPr>
        <p:spPr>
          <a:xfrm>
            <a:off x="537707" y="1113576"/>
            <a:ext cx="11018520" cy="5486400"/>
          </a:xfrm>
          <a:prstGeom prst="roundRect">
            <a:avLst/>
          </a:prstGeom>
          <a:solidFill>
            <a:schemeClr val="bg1"/>
          </a:solidFill>
          <a:ln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7EDDE-A2C9-3C9E-312B-490EA1D74126}"/>
              </a:ext>
            </a:extLst>
          </p:cNvPr>
          <p:cNvSpPr txBox="1"/>
          <p:nvPr/>
        </p:nvSpPr>
        <p:spPr>
          <a:xfrm>
            <a:off x="546039" y="1149784"/>
            <a:ext cx="5504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Rote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B9DA6-B41F-A896-F488-3FC8E6A2FCAB}"/>
              </a:ext>
            </a:extLst>
          </p:cNvPr>
          <p:cNvSpPr txBox="1"/>
          <p:nvPr/>
        </p:nvSpPr>
        <p:spPr>
          <a:xfrm>
            <a:off x="6060539" y="1157714"/>
            <a:ext cx="5431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Elaborative Learning</a:t>
            </a:r>
          </a:p>
        </p:txBody>
      </p:sp>
      <p:sp>
        <p:nvSpPr>
          <p:cNvPr id="23" name="Content Placeholder 13">
            <a:extLst>
              <a:ext uri="{FF2B5EF4-FFF2-40B4-BE49-F238E27FC236}">
                <a16:creationId xmlns:a16="http://schemas.microsoft.com/office/drawing/2014/main" id="{FD80E9C4-7262-4FA6-FF17-D8431DC984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8180" y="1870411"/>
            <a:ext cx="5172547" cy="343814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ptos Light" panose="020B0004020202020204" pitchFamily="34" charset="0"/>
              </a:rPr>
              <a:t>Learners tend to remember information better when they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rgbClr val="FFD579"/>
                </a:solidFill>
                <a:latin typeface="Aptos Light" panose="020B0004020202020204" pitchFamily="34" charset="0"/>
              </a:rPr>
              <a:t>repeat information verbatim over and over</a:t>
            </a:r>
            <a:r>
              <a:rPr lang="en-US" dirty="0">
                <a:latin typeface="Aptos Light" panose="020B0004020202020204" pitchFamily="34" charset="0"/>
              </a:rPr>
              <a:t>, rather than elaborating on information… </a:t>
            </a:r>
            <a:r>
              <a:rPr lang="en-US" i="1" dirty="0">
                <a:latin typeface="Aptos Light" panose="020B0004020202020204" pitchFamily="34" charset="0"/>
              </a:rPr>
              <a:t>but only in the short term</a:t>
            </a:r>
            <a:r>
              <a:rPr lang="en-US" dirty="0">
                <a:latin typeface="Aptos Light" panose="020B0004020202020204" pitchFamily="34" charset="0"/>
              </a:rPr>
              <a:t>. 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(memorization)</a:t>
            </a:r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673A76CD-0D6F-2F58-09F0-D5F25BF43C8E}"/>
              </a:ext>
            </a:extLst>
          </p:cNvPr>
          <p:cNvSpPr txBox="1">
            <a:spLocks/>
          </p:cNvSpPr>
          <p:nvPr/>
        </p:nvSpPr>
        <p:spPr>
          <a:xfrm>
            <a:off x="6373097" y="1869779"/>
            <a:ext cx="5181600" cy="3376191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ptos Light" panose="020B0004020202020204" pitchFamily="34" charset="0"/>
              </a:rPr>
              <a:t>Learners tend to remember information better when they</a:t>
            </a:r>
          </a:p>
          <a:p>
            <a:pPr marL="0" indent="0">
              <a:spcBef>
                <a:spcPts val="2400"/>
              </a:spcBef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D579"/>
                </a:solidFill>
                <a:latin typeface="Aptos Light" panose="020B0004020202020204" pitchFamily="34" charset="0"/>
              </a:rPr>
              <a:t>engage in deeper, more meaningful </a:t>
            </a:r>
            <a:r>
              <a:rPr lang="en-US" i="1" dirty="0">
                <a:solidFill>
                  <a:srgbClr val="FFD579"/>
                </a:solidFill>
                <a:latin typeface="Aptos Light" panose="020B0004020202020204" pitchFamily="34" charset="0"/>
              </a:rPr>
              <a:t>processing</a:t>
            </a:r>
            <a:r>
              <a:rPr lang="en-US" dirty="0">
                <a:latin typeface="Aptos Light" panose="020B0004020202020204" pitchFamily="34" charset="0"/>
              </a:rPr>
              <a:t>, rather than simply repeating or reviewing information verbatim.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(meaningful learning)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A5C4AF-6144-84C6-05A1-053CE9F70167}"/>
              </a:ext>
            </a:extLst>
          </p:cNvPr>
          <p:cNvSpPr txBox="1"/>
          <p:nvPr/>
        </p:nvSpPr>
        <p:spPr>
          <a:xfrm>
            <a:off x="0" y="244444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Cognitive Processing for Learning</a:t>
            </a:r>
          </a:p>
        </p:txBody>
      </p:sp>
    </p:spTree>
    <p:extLst>
      <p:ext uri="{BB962C8B-B14F-4D97-AF65-F5344CB8AC3E}">
        <p14:creationId xmlns:p14="http://schemas.microsoft.com/office/powerpoint/2010/main" val="102627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C5119-E3E5-462D-0969-B8E1C19D0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ll island with trees in the background&#10;&#10;AI-generated content may be incorrect.">
            <a:extLst>
              <a:ext uri="{FF2B5EF4-FFF2-40B4-BE49-F238E27FC236}">
                <a16:creationId xmlns:a16="http://schemas.microsoft.com/office/drawing/2014/main" id="{D16571FB-4AB9-9DD2-375C-A72794FA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78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CCBAA4D-C7B7-01B4-4B42-B494BD6956FE}"/>
              </a:ext>
            </a:extLst>
          </p:cNvPr>
          <p:cNvSpPr/>
          <p:nvPr/>
        </p:nvSpPr>
        <p:spPr>
          <a:xfrm>
            <a:off x="540991" y="1121502"/>
            <a:ext cx="11018520" cy="5486400"/>
          </a:xfrm>
          <a:prstGeom prst="roundRect">
            <a:avLst>
              <a:gd name="adj" fmla="val 6106"/>
            </a:avLst>
          </a:prstGeom>
          <a:solidFill>
            <a:schemeClr val="bg1"/>
          </a:solidFill>
          <a:ln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A43E9-0404-7803-4E17-969C19774EAF}"/>
              </a:ext>
            </a:extLst>
          </p:cNvPr>
          <p:cNvSpPr txBox="1"/>
          <p:nvPr/>
        </p:nvSpPr>
        <p:spPr>
          <a:xfrm>
            <a:off x="555092" y="11226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Retrieval Effect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650DE-833D-80E8-117E-4B961A99DEFB}"/>
              </a:ext>
            </a:extLst>
          </p:cNvPr>
          <p:cNvSpPr txBox="1"/>
          <p:nvPr/>
        </p:nvSpPr>
        <p:spPr>
          <a:xfrm>
            <a:off x="4222695" y="112150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Spacing Effect</a:t>
            </a:r>
          </a:p>
        </p:txBody>
      </p:sp>
      <p:sp>
        <p:nvSpPr>
          <p:cNvPr id="23" name="Content Placeholder 13">
            <a:extLst>
              <a:ext uri="{FF2B5EF4-FFF2-40B4-BE49-F238E27FC236}">
                <a16:creationId xmlns:a16="http://schemas.microsoft.com/office/drawing/2014/main" id="{48EF471E-14A1-D3F7-7187-DDE513297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095" y="2297230"/>
            <a:ext cx="3657600" cy="4310671"/>
          </a:xfrm>
          <a:noFill/>
        </p:spPr>
        <p:txBody>
          <a:bodyPr rIns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ptos Light" panose="020B0004020202020204" pitchFamily="34" charset="0"/>
              </a:rPr>
              <a:t>Learners tend to remember information better when they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>
                <a:solidFill>
                  <a:srgbClr val="FFD579"/>
                </a:solidFill>
                <a:latin typeface="Aptos Light" panose="020B0004020202020204" pitchFamily="34" charset="0"/>
              </a:rPr>
              <a:t>recall or retrieve information from memory</a:t>
            </a:r>
            <a:r>
              <a:rPr lang="en-US" dirty="0">
                <a:latin typeface="Aptos Light" panose="020B0004020202020204" pitchFamily="34" charset="0"/>
              </a:rPr>
              <a:t>, rather than simply rereading or reviewing the information.</a:t>
            </a:r>
            <a:endParaRPr lang="en-US" dirty="0">
              <a:solidFill>
                <a:schemeClr val="tx1">
                  <a:lumMod val="7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6CB3F-C023-A477-1B8E-120F292D0ECC}"/>
              </a:ext>
            </a:extLst>
          </p:cNvPr>
          <p:cNvSpPr txBox="1"/>
          <p:nvPr/>
        </p:nvSpPr>
        <p:spPr>
          <a:xfrm>
            <a:off x="7889332" y="1122629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Generative Learning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29186079-1E17-F782-DAC1-E9C1C32A0DC2}"/>
              </a:ext>
            </a:extLst>
          </p:cNvPr>
          <p:cNvSpPr txBox="1">
            <a:spLocks/>
          </p:cNvSpPr>
          <p:nvPr/>
        </p:nvSpPr>
        <p:spPr>
          <a:xfrm>
            <a:off x="4212692" y="2296107"/>
            <a:ext cx="3657600" cy="43106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ptos Light" panose="020B0004020202020204" pitchFamily="34" charset="0"/>
              </a:rPr>
              <a:t>Learners tend to remember information better when they</a:t>
            </a:r>
          </a:p>
          <a:p>
            <a:pPr marL="0" indent="0"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D579"/>
                </a:solidFill>
                <a:latin typeface="Aptos Light" panose="020B0004020202020204" pitchFamily="34" charset="0"/>
              </a:rPr>
              <a:t>practice retrieving the information across multiple sessions</a:t>
            </a:r>
            <a:r>
              <a:rPr lang="en-US" dirty="0">
                <a:latin typeface="Aptos Light" panose="020B0004020202020204" pitchFamily="34" charset="0"/>
              </a:rPr>
              <a:t>, rather than massing practice in a single session.</a:t>
            </a:r>
            <a:endParaRPr lang="en-US" dirty="0">
              <a:solidFill>
                <a:schemeClr val="tx1">
                  <a:lumMod val="7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FD52AAB3-EC15-A4BB-E5B2-B9D30F9CC9AD}"/>
              </a:ext>
            </a:extLst>
          </p:cNvPr>
          <p:cNvSpPr txBox="1">
            <a:spLocks/>
          </p:cNvSpPr>
          <p:nvPr/>
        </p:nvSpPr>
        <p:spPr>
          <a:xfrm>
            <a:off x="7870292" y="2296108"/>
            <a:ext cx="3657600" cy="43106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ptos Light" panose="020B0004020202020204" pitchFamily="34" charset="0"/>
              </a:rPr>
              <a:t>Learners tend to remember information better when they</a:t>
            </a:r>
          </a:p>
          <a:p>
            <a:pPr marL="0" indent="0"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D579"/>
                </a:solidFill>
                <a:latin typeface="Aptos Light" panose="020B0004020202020204" pitchFamily="34" charset="0"/>
              </a:rPr>
              <a:t>construct meaning by connecting new and prior knowledge</a:t>
            </a:r>
            <a:r>
              <a:rPr lang="en-US" dirty="0">
                <a:latin typeface="Aptos Light" panose="020B0004020202020204" pitchFamily="34" charset="0"/>
              </a:rPr>
              <a:t>, rather than reviewing or repeating information verbatim. </a:t>
            </a:r>
            <a:endParaRPr lang="en-US" dirty="0">
              <a:solidFill>
                <a:schemeClr val="tx1">
                  <a:lumMod val="7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CBB33-B5D8-6139-2217-613E2597180F}"/>
              </a:ext>
            </a:extLst>
          </p:cNvPr>
          <p:cNvSpPr txBox="1"/>
          <p:nvPr/>
        </p:nvSpPr>
        <p:spPr>
          <a:xfrm>
            <a:off x="0" y="244444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Cognitive Processing for Learning</a:t>
            </a:r>
          </a:p>
        </p:txBody>
      </p:sp>
    </p:spTree>
    <p:extLst>
      <p:ext uri="{BB962C8B-B14F-4D97-AF65-F5344CB8AC3E}">
        <p14:creationId xmlns:p14="http://schemas.microsoft.com/office/powerpoint/2010/main" val="1982140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04DF37B-3352-0351-FCDB-BEA897144DA1}"/>
              </a:ext>
            </a:extLst>
          </p:cNvPr>
          <p:cNvSpPr/>
          <p:nvPr/>
        </p:nvSpPr>
        <p:spPr>
          <a:xfrm>
            <a:off x="5167086" y="1207027"/>
            <a:ext cx="1012332" cy="127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606E29-A88D-31F3-2D68-DEA014F131C7}"/>
              </a:ext>
            </a:extLst>
          </p:cNvPr>
          <p:cNvSpPr/>
          <p:nvPr/>
        </p:nvSpPr>
        <p:spPr>
          <a:xfrm>
            <a:off x="3528767" y="3782421"/>
            <a:ext cx="1259388" cy="899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A2C89E-8E2C-231F-F9BF-F61F5E28B773}"/>
              </a:ext>
            </a:extLst>
          </p:cNvPr>
          <p:cNvSpPr/>
          <p:nvPr/>
        </p:nvSpPr>
        <p:spPr>
          <a:xfrm>
            <a:off x="6570123" y="3732539"/>
            <a:ext cx="1259388" cy="899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2C24F3-D93C-31D5-E7B7-6596C12CC480}"/>
              </a:ext>
            </a:extLst>
          </p:cNvPr>
          <p:cNvSpPr/>
          <p:nvPr/>
        </p:nvSpPr>
        <p:spPr>
          <a:xfrm>
            <a:off x="6795093" y="3899453"/>
            <a:ext cx="1259388" cy="899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314E63-88DF-0D53-66E3-71E8F08ECD66}"/>
              </a:ext>
            </a:extLst>
          </p:cNvPr>
          <p:cNvSpPr>
            <a:spLocks noChangeAspect="1"/>
          </p:cNvSpPr>
          <p:nvPr/>
        </p:nvSpPr>
        <p:spPr>
          <a:xfrm>
            <a:off x="4262599" y="1254200"/>
            <a:ext cx="3657600" cy="3657600"/>
          </a:xfrm>
          <a:prstGeom prst="ellipse">
            <a:avLst/>
          </a:prstGeom>
          <a:noFill/>
          <a:ln w="254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D4E42-3BC3-459A-3C6B-1CC239A03E5D}"/>
              </a:ext>
            </a:extLst>
          </p:cNvPr>
          <p:cNvSpPr txBox="1"/>
          <p:nvPr/>
        </p:nvSpPr>
        <p:spPr>
          <a:xfrm>
            <a:off x="4407561" y="4447273"/>
            <a:ext cx="339857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Apply &amp; Adapt</a:t>
            </a:r>
          </a:p>
          <a:p>
            <a:pPr algn="ctr"/>
            <a:r>
              <a:rPr lang="en-US" sz="3200" dirty="0">
                <a:latin typeface="Helvetica Light" panose="020B0403020202020204" pitchFamily="34" charset="0"/>
              </a:rPr>
              <a:t>Over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1DE49-2D43-2649-662B-3ADF53C44D36}"/>
              </a:ext>
            </a:extLst>
          </p:cNvPr>
          <p:cNvSpPr txBox="1"/>
          <p:nvPr/>
        </p:nvSpPr>
        <p:spPr>
          <a:xfrm>
            <a:off x="7091468" y="1591849"/>
            <a:ext cx="217022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Generate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Meaning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56E95-9970-9929-8E9B-968E84AC7F0B}"/>
              </a:ext>
            </a:extLst>
          </p:cNvPr>
          <p:cNvSpPr txBox="1"/>
          <p:nvPr/>
        </p:nvSpPr>
        <p:spPr>
          <a:xfrm>
            <a:off x="2685841" y="1585992"/>
            <a:ext cx="23941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Helvetica Light" panose="020B0403020202020204" pitchFamily="34" charset="0"/>
              </a:rPr>
              <a:t>Retrieve</a:t>
            </a:r>
          </a:p>
          <a:p>
            <a:pPr algn="r"/>
            <a:r>
              <a:rPr lang="en-US" sz="3200" dirty="0">
                <a:latin typeface="Helvetica Light" panose="020B0403020202020204" pitchFamily="34" charset="0"/>
              </a:rPr>
              <a:t>Knowledge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CF76C4-00B0-C012-EAE0-55DE5E5300AE}"/>
              </a:ext>
            </a:extLst>
          </p:cNvPr>
          <p:cNvCxnSpPr>
            <a:cxnSpLocks/>
          </p:cNvCxnSpPr>
          <p:nvPr/>
        </p:nvCxnSpPr>
        <p:spPr>
          <a:xfrm rot="6000000">
            <a:off x="7231516" y="4385479"/>
            <a:ext cx="189951" cy="117032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2CD2F0-0160-A093-E056-53FA96FDEBDD}"/>
              </a:ext>
            </a:extLst>
          </p:cNvPr>
          <p:cNvCxnSpPr>
            <a:cxnSpLocks/>
          </p:cNvCxnSpPr>
          <p:nvPr/>
        </p:nvCxnSpPr>
        <p:spPr>
          <a:xfrm rot="13620000">
            <a:off x="7782295" y="2657724"/>
            <a:ext cx="189951" cy="117032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6A0239-88FD-D942-3AB9-E1D00BE0542E}"/>
              </a:ext>
            </a:extLst>
          </p:cNvPr>
          <p:cNvCxnSpPr>
            <a:cxnSpLocks/>
          </p:cNvCxnSpPr>
          <p:nvPr/>
        </p:nvCxnSpPr>
        <p:spPr>
          <a:xfrm rot="120000">
            <a:off x="7019442" y="1510615"/>
            <a:ext cx="189951" cy="117032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57D2F2-DB80-9BF7-D898-992A9CFA168F}"/>
              </a:ext>
            </a:extLst>
          </p:cNvPr>
          <p:cNvCxnSpPr>
            <a:cxnSpLocks/>
          </p:cNvCxnSpPr>
          <p:nvPr/>
        </p:nvCxnSpPr>
        <p:spPr>
          <a:xfrm rot="6720000">
            <a:off x="4939940" y="1535002"/>
            <a:ext cx="189951" cy="117032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ABA077-514B-BD93-AAAF-D78FEDCF324F}"/>
              </a:ext>
            </a:extLst>
          </p:cNvPr>
          <p:cNvCxnSpPr>
            <a:cxnSpLocks/>
          </p:cNvCxnSpPr>
          <p:nvPr/>
        </p:nvCxnSpPr>
        <p:spPr>
          <a:xfrm rot="15120000">
            <a:off x="4210254" y="2641952"/>
            <a:ext cx="189951" cy="117032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3958C8-FCD6-1E76-A2B5-48897CC67649}"/>
              </a:ext>
            </a:extLst>
          </p:cNvPr>
          <p:cNvCxnSpPr>
            <a:cxnSpLocks/>
          </p:cNvCxnSpPr>
          <p:nvPr/>
        </p:nvCxnSpPr>
        <p:spPr>
          <a:xfrm rot="720000">
            <a:off x="4770902" y="4375972"/>
            <a:ext cx="189951" cy="117032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635E45-4E47-EAE8-499F-F26ABFBBF819}"/>
              </a:ext>
            </a:extLst>
          </p:cNvPr>
          <p:cNvSpPr txBox="1"/>
          <p:nvPr/>
        </p:nvSpPr>
        <p:spPr>
          <a:xfrm>
            <a:off x="4968961" y="2135631"/>
            <a:ext cx="23521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</a:rPr>
              <a:t>Spaced</a:t>
            </a:r>
          </a:p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</a:rPr>
              <a:t>Generative</a:t>
            </a:r>
          </a:p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</a:rPr>
              <a:t>Retrieval</a:t>
            </a:r>
          </a:p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772498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video games&#10;&#10;Description automatically generated">
            <a:extLst>
              <a:ext uri="{FF2B5EF4-FFF2-40B4-BE49-F238E27FC236}">
                <a16:creationId xmlns:a16="http://schemas.microsoft.com/office/drawing/2014/main" id="{36452A04-09BF-0821-1EA8-E8DF1FFED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964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5C195-3E20-4846-AE07-8615391CBF67}"/>
              </a:ext>
            </a:extLst>
          </p:cNvPr>
          <p:cNvSpPr/>
          <p:nvPr/>
        </p:nvSpPr>
        <p:spPr>
          <a:xfrm>
            <a:off x="5429" y="0"/>
            <a:ext cx="1218114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2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707D0-84E7-554C-9EAB-1C595DE0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Retrieval Practice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9FF70-3708-DE4C-B03A-3115A842C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91" y="1825624"/>
            <a:ext cx="11483009" cy="503237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Helvetica Light" panose="020B0403020202020204" pitchFamily="34" charset="0"/>
              </a:rPr>
              <a:t>Roediger &amp; Karpicke (2006)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180 undergraduate students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  <a:latin typeface="Helvetica Light" panose="020B0403020202020204" pitchFamily="34" charset="0"/>
              </a:rPr>
              <a:t>Study</a:t>
            </a:r>
            <a:r>
              <a:rPr lang="en-US" sz="2800" dirty="0">
                <a:latin typeface="Helvetica Light" panose="020B0403020202020204" pitchFamily="34" charset="0"/>
              </a:rPr>
              <a:t> = reading </a:t>
            </a:r>
            <a:r>
              <a:rPr lang="en-US" sz="2800" dirty="0">
                <a:solidFill>
                  <a:srgbClr val="92D050"/>
                </a:solidFill>
                <a:latin typeface="Helvetica Light" panose="020B0403020202020204" pitchFamily="34" charset="0"/>
              </a:rPr>
              <a:t>265-word passage </a:t>
            </a:r>
            <a:r>
              <a:rPr lang="en-US" sz="2000" dirty="0">
                <a:latin typeface="Helvetica Light" panose="020B0403020202020204" pitchFamily="34" charset="0"/>
              </a:rPr>
              <a:t>(&lt;</a:t>
            </a:r>
            <a:r>
              <a:rPr lang="en-US" sz="2800" dirty="0">
                <a:latin typeface="Helvetica Light" panose="020B0403020202020204" pitchFamily="34" charset="0"/>
              </a:rPr>
              <a:t> </a:t>
            </a:r>
            <a:r>
              <a:rPr lang="en-US" sz="1800" dirty="0">
                <a:effectLst/>
                <a:latin typeface="Helvetica Light" panose="020B0403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½</a:t>
            </a:r>
            <a:r>
              <a:rPr lang="en-US" sz="2000" dirty="0">
                <a:effectLst/>
              </a:rPr>
              <a:t> </a:t>
            </a:r>
            <a:r>
              <a:rPr lang="en-US" sz="2000" dirty="0">
                <a:latin typeface="Helvetica Light" panose="020B0403020202020204" pitchFamily="34" charset="0"/>
              </a:rPr>
              <a:t>page)</a:t>
            </a:r>
            <a:r>
              <a:rPr lang="en-US" sz="2800" dirty="0">
                <a:latin typeface="Helvetica Light" panose="020B0403020202020204" pitchFamily="34" charset="0"/>
              </a:rPr>
              <a:t>, repeatedly for 5 min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  <a:latin typeface="Helvetica Light" panose="020B0403020202020204" pitchFamily="34" charset="0"/>
              </a:rPr>
              <a:t>Test</a:t>
            </a:r>
            <a:r>
              <a:rPr lang="en-US" sz="2800" dirty="0">
                <a:latin typeface="Helvetica Light" panose="020B0403020202020204" pitchFamily="34" charset="0"/>
              </a:rPr>
              <a:t> = write down as much as could be remembered for 7 min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  <a:latin typeface="Helvetica Light" panose="020B0403020202020204" pitchFamily="34" charset="0"/>
              </a:rPr>
              <a:t>Recall</a:t>
            </a:r>
            <a:r>
              <a:rPr lang="en-US" sz="2800" dirty="0">
                <a:latin typeface="Helvetica Light" panose="020B0403020202020204" pitchFamily="34" charset="0"/>
              </a:rPr>
              <a:t> = 5 minutes or 1 week later, write down as much as could be remembered for 10 min 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34DD2-5256-1A18-63D2-926C9F661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uilding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CA1A4081-FF24-5749-9205-4670222252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6444" b="9123"/>
          <a:stretch>
            <a:fillRect/>
          </a:stretch>
        </p:blipFill>
        <p:spPr>
          <a:xfrm>
            <a:off x="-15240" y="-13266"/>
            <a:ext cx="12207240" cy="6871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9193E2-3C99-5021-B84D-C54813428C43}"/>
              </a:ext>
            </a:extLst>
          </p:cNvPr>
          <p:cNvSpPr txBox="1"/>
          <p:nvPr/>
        </p:nvSpPr>
        <p:spPr>
          <a:xfrm>
            <a:off x="4703408" y="242327"/>
            <a:ext cx="4718856" cy="4001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all images from unsplash.com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53093-CBC9-EBF0-4B2A-F3AB5E53E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266"/>
            <a:ext cx="12207240" cy="594622"/>
          </a:xfrm>
          <a:prstGeom prst="rect">
            <a:avLst/>
          </a:prstGeom>
        </p:spPr>
      </p:pic>
      <p:pic>
        <p:nvPicPr>
          <p:cNvPr id="3" name="Picture 2" descr="A nurse spraying water on a person's face&#10;&#10;AI-generated content may be incorrect.">
            <a:extLst>
              <a:ext uri="{FF2B5EF4-FFF2-40B4-BE49-F238E27FC236}">
                <a16:creationId xmlns:a16="http://schemas.microsoft.com/office/drawing/2014/main" id="{B4A9379C-764F-88F9-A38A-5F5825432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" y="570999"/>
            <a:ext cx="12194382" cy="8129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9B0B2-66BD-9136-02A2-29F0AA7758F6}"/>
              </a:ext>
            </a:extLst>
          </p:cNvPr>
          <p:cNvSpPr txBox="1"/>
          <p:nvPr/>
        </p:nvSpPr>
        <p:spPr>
          <a:xfrm>
            <a:off x="0" y="2157413"/>
            <a:ext cx="12207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tos Light" panose="020B0004020202020204" pitchFamily="34" charset="0"/>
              </a:rPr>
              <a:t>Veterinary Medicine</a:t>
            </a:r>
          </a:p>
          <a:p>
            <a:pPr algn="ctr"/>
            <a:endParaRPr lang="en-US" sz="3200" dirty="0">
              <a:latin typeface="Aptos Light" panose="020B0004020202020204" pitchFamily="34" charset="0"/>
            </a:endParaRPr>
          </a:p>
          <a:p>
            <a:pPr algn="ctr"/>
            <a:r>
              <a:rPr lang="en-US" sz="3200" dirty="0">
                <a:latin typeface="Aptos Light" panose="020B0004020202020204" pitchFamily="34" charset="0"/>
              </a:rPr>
              <a:t>A Metaphor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28D196-A22F-38C0-DDB3-8B1FFCF3182B}"/>
              </a:ext>
            </a:extLst>
          </p:cNvPr>
          <p:cNvSpPr/>
          <p:nvPr/>
        </p:nvSpPr>
        <p:spPr>
          <a:xfrm>
            <a:off x="3275995" y="4311338"/>
            <a:ext cx="1296005" cy="1296005"/>
          </a:xfrm>
          <a:prstGeom prst="ellipse">
            <a:avLst/>
          </a:prstGeom>
          <a:noFill/>
          <a:ln w="508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0BF3CE-D7FF-7BD2-49CD-95D84403E85C}"/>
              </a:ext>
            </a:extLst>
          </p:cNvPr>
          <p:cNvSpPr/>
          <p:nvPr/>
        </p:nvSpPr>
        <p:spPr>
          <a:xfrm>
            <a:off x="8126259" y="5487796"/>
            <a:ext cx="1296005" cy="1296005"/>
          </a:xfrm>
          <a:prstGeom prst="ellipse">
            <a:avLst/>
          </a:prstGeom>
          <a:noFill/>
          <a:ln w="508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4CEF76-ACC7-B2DD-16C0-9BECE8FAC457}"/>
              </a:ext>
            </a:extLst>
          </p:cNvPr>
          <p:cNvSpPr/>
          <p:nvPr/>
        </p:nvSpPr>
        <p:spPr>
          <a:xfrm>
            <a:off x="10255612" y="5258868"/>
            <a:ext cx="1296005" cy="1296005"/>
          </a:xfrm>
          <a:prstGeom prst="ellipse">
            <a:avLst/>
          </a:prstGeom>
          <a:noFill/>
          <a:ln w="508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19926-50A7-6376-DF41-6D3E5BB57994}"/>
              </a:ext>
            </a:extLst>
          </p:cNvPr>
          <p:cNvSpPr txBox="1"/>
          <p:nvPr/>
        </p:nvSpPr>
        <p:spPr>
          <a:xfrm>
            <a:off x="-5741" y="4488082"/>
            <a:ext cx="1221736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ptos Light" panose="020B0004020202020204" pitchFamily="34" charset="0"/>
              </a:rPr>
              <a:t>Never let AI do your thinking for you.</a:t>
            </a:r>
          </a:p>
        </p:txBody>
      </p:sp>
    </p:spTree>
    <p:extLst>
      <p:ext uri="{BB962C8B-B14F-4D97-AF65-F5344CB8AC3E}">
        <p14:creationId xmlns:p14="http://schemas.microsoft.com/office/powerpoint/2010/main" val="21342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video games&#10;&#10;Description automatically generated">
            <a:extLst>
              <a:ext uri="{FF2B5EF4-FFF2-40B4-BE49-F238E27FC236}">
                <a16:creationId xmlns:a16="http://schemas.microsoft.com/office/drawing/2014/main" id="{EC884E48-B12E-64ED-3346-3B4FA48E7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964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55C195-3E20-4846-AE07-8615391CBF67}"/>
              </a:ext>
            </a:extLst>
          </p:cNvPr>
          <p:cNvSpPr/>
          <p:nvPr/>
        </p:nvSpPr>
        <p:spPr>
          <a:xfrm>
            <a:off x="5438" y="5914"/>
            <a:ext cx="1218114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5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707D0-84E7-554C-9EAB-1C595DE0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did they find?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7F2DB98-75C9-9B4C-8F36-F55D7C69D6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9" y="2129182"/>
          <a:ext cx="4260570" cy="25407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20190">
                  <a:extLst>
                    <a:ext uri="{9D8B030D-6E8A-4147-A177-3AD203B41FA5}">
                      <a16:colId xmlns:a16="http://schemas.microsoft.com/office/drawing/2014/main" val="4201644472"/>
                    </a:ext>
                  </a:extLst>
                </a:gridCol>
                <a:gridCol w="1420190">
                  <a:extLst>
                    <a:ext uri="{9D8B030D-6E8A-4147-A177-3AD203B41FA5}">
                      <a16:colId xmlns:a16="http://schemas.microsoft.com/office/drawing/2014/main" val="2295113167"/>
                    </a:ext>
                  </a:extLst>
                </a:gridCol>
                <a:gridCol w="1420190">
                  <a:extLst>
                    <a:ext uri="{9D8B030D-6E8A-4147-A177-3AD203B41FA5}">
                      <a16:colId xmlns:a16="http://schemas.microsoft.com/office/drawing/2014/main" val="1861627397"/>
                    </a:ext>
                  </a:extLst>
                </a:gridCol>
              </a:tblGrid>
              <a:tr h="572604">
                <a:tc>
                  <a:txBody>
                    <a:bodyPr/>
                    <a:lstStyle/>
                    <a:p>
                      <a:endParaRPr lang="en-US" sz="2400" b="0" i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22011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S S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 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398372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S S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9061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T T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032326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D532F1-2754-DA4C-A9E6-D93674C44412}"/>
              </a:ext>
            </a:extLst>
          </p:cNvPr>
          <p:cNvCxnSpPr/>
          <p:nvPr/>
        </p:nvCxnSpPr>
        <p:spPr>
          <a:xfrm flipV="1">
            <a:off x="7056786" y="2129182"/>
            <a:ext cx="0" cy="25407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CD784A-DFCF-BA46-A33A-973EEC1A6671}"/>
              </a:ext>
            </a:extLst>
          </p:cNvPr>
          <p:cNvSpPr txBox="1"/>
          <p:nvPr/>
        </p:nvSpPr>
        <p:spPr>
          <a:xfrm>
            <a:off x="7699518" y="4855485"/>
            <a:ext cx="433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5 Min                    1 Week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7DFF6-6C80-8B4D-80EB-1D83E9D50A89}"/>
              </a:ext>
            </a:extLst>
          </p:cNvPr>
          <p:cNvSpPr/>
          <p:nvPr/>
        </p:nvSpPr>
        <p:spPr>
          <a:xfrm>
            <a:off x="7301954" y="2782956"/>
            <a:ext cx="397565" cy="1886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EE73A-A7B1-414A-8EE3-EAD7B9D2F6AC}"/>
              </a:ext>
            </a:extLst>
          </p:cNvPr>
          <p:cNvSpPr txBox="1"/>
          <p:nvPr/>
        </p:nvSpPr>
        <p:spPr>
          <a:xfrm>
            <a:off x="6351110" y="2188700"/>
            <a:ext cx="66922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1.0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0.8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0.6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0.4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0.2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2E4994-973F-0741-A069-506327CDFDD2}"/>
              </a:ext>
            </a:extLst>
          </p:cNvPr>
          <p:cNvSpPr txBox="1"/>
          <p:nvPr/>
        </p:nvSpPr>
        <p:spPr>
          <a:xfrm rot="16200000">
            <a:off x="4828126" y="3197741"/>
            <a:ext cx="248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Recall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92565-6B03-2C46-B5BC-E7241E2B5AD8}"/>
              </a:ext>
            </a:extLst>
          </p:cNvPr>
          <p:cNvSpPr/>
          <p:nvPr/>
        </p:nvSpPr>
        <p:spPr>
          <a:xfrm>
            <a:off x="7984437" y="2948610"/>
            <a:ext cx="397565" cy="1721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A8F66-6611-CA4B-BB50-1D0A16CF63D6}"/>
              </a:ext>
            </a:extLst>
          </p:cNvPr>
          <p:cNvSpPr/>
          <p:nvPr/>
        </p:nvSpPr>
        <p:spPr>
          <a:xfrm>
            <a:off x="8666920" y="3129104"/>
            <a:ext cx="397565" cy="15408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D7C621-75DD-2D44-8C51-A56E0E1E2265}"/>
              </a:ext>
            </a:extLst>
          </p:cNvPr>
          <p:cNvSpPr/>
          <p:nvPr/>
        </p:nvSpPr>
        <p:spPr>
          <a:xfrm>
            <a:off x="9866243" y="3803378"/>
            <a:ext cx="397565" cy="866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8583A-7ED9-7748-809C-58CA87891005}"/>
              </a:ext>
            </a:extLst>
          </p:cNvPr>
          <p:cNvSpPr/>
          <p:nvPr/>
        </p:nvSpPr>
        <p:spPr>
          <a:xfrm>
            <a:off x="10522222" y="3478698"/>
            <a:ext cx="397565" cy="1191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753749-4361-6649-AF53-E83C2056F7A4}"/>
              </a:ext>
            </a:extLst>
          </p:cNvPr>
          <p:cNvSpPr/>
          <p:nvPr/>
        </p:nvSpPr>
        <p:spPr>
          <a:xfrm>
            <a:off x="11158325" y="3220281"/>
            <a:ext cx="397565" cy="14496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E5C31C-CB6F-A549-A4B2-CAA5D700E85A}"/>
              </a:ext>
            </a:extLst>
          </p:cNvPr>
          <p:cNvCxnSpPr>
            <a:cxnSpLocks/>
          </p:cNvCxnSpPr>
          <p:nvPr/>
        </p:nvCxnSpPr>
        <p:spPr>
          <a:xfrm>
            <a:off x="7050160" y="4669954"/>
            <a:ext cx="473764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2D93749-167F-6641-A884-FC0F4550D7AE}"/>
              </a:ext>
            </a:extLst>
          </p:cNvPr>
          <p:cNvSpPr txBox="1"/>
          <p:nvPr/>
        </p:nvSpPr>
        <p:spPr>
          <a:xfrm>
            <a:off x="7132312" y="203069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SSSS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Light" panose="020B0403020202020204" pitchFamily="34" charset="0"/>
              </a:rPr>
              <a:t>SSST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STTT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25FFCB-94DF-904E-B769-BF9FFAE339CC}"/>
              </a:ext>
            </a:extLst>
          </p:cNvPr>
          <p:cNvSpPr txBox="1"/>
          <p:nvPr/>
        </p:nvSpPr>
        <p:spPr>
          <a:xfrm>
            <a:off x="9636970" y="203069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SSSS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Light" panose="020B0403020202020204" pitchFamily="34" charset="0"/>
              </a:rPr>
              <a:t>SSST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STTT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15654F-9385-9646-B024-0C4987693BE6}"/>
              </a:ext>
            </a:extLst>
          </p:cNvPr>
          <p:cNvSpPr/>
          <p:nvPr/>
        </p:nvSpPr>
        <p:spPr>
          <a:xfrm>
            <a:off x="9862932" y="2782956"/>
            <a:ext cx="397565" cy="10143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E26CE1-2C9F-6C43-A889-0788D2B1EF5E}"/>
              </a:ext>
            </a:extLst>
          </p:cNvPr>
          <p:cNvSpPr/>
          <p:nvPr/>
        </p:nvSpPr>
        <p:spPr>
          <a:xfrm>
            <a:off x="10522215" y="2941984"/>
            <a:ext cx="397565" cy="5300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B425B0-6E8F-D748-AF7F-B2370CC19E0C}"/>
              </a:ext>
            </a:extLst>
          </p:cNvPr>
          <p:cNvSpPr/>
          <p:nvPr/>
        </p:nvSpPr>
        <p:spPr>
          <a:xfrm>
            <a:off x="11158325" y="3122478"/>
            <a:ext cx="397565" cy="911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B90098-17DD-8547-9DD8-443B2CF13DAE}"/>
              </a:ext>
            </a:extLst>
          </p:cNvPr>
          <p:cNvSpPr/>
          <p:nvPr/>
        </p:nvSpPr>
        <p:spPr>
          <a:xfrm>
            <a:off x="2272749" y="2994992"/>
            <a:ext cx="1268906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6BF12F-8D51-E846-9DD7-570F4455F18A}"/>
              </a:ext>
            </a:extLst>
          </p:cNvPr>
          <p:cNvSpPr/>
          <p:nvPr/>
        </p:nvSpPr>
        <p:spPr>
          <a:xfrm>
            <a:off x="2266125" y="3571459"/>
            <a:ext cx="1275530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75A222-FAFB-8140-8718-98DB822E0FBB}"/>
              </a:ext>
            </a:extLst>
          </p:cNvPr>
          <p:cNvSpPr/>
          <p:nvPr/>
        </p:nvSpPr>
        <p:spPr>
          <a:xfrm>
            <a:off x="2259501" y="4147925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0FC593-6CE2-A94C-B890-8B234EF5997E}"/>
              </a:ext>
            </a:extLst>
          </p:cNvPr>
          <p:cNvSpPr/>
          <p:nvPr/>
        </p:nvSpPr>
        <p:spPr>
          <a:xfrm>
            <a:off x="3679272" y="3002955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3B5312-16A4-DF43-90B5-77953AE96195}"/>
              </a:ext>
            </a:extLst>
          </p:cNvPr>
          <p:cNvSpPr/>
          <p:nvPr/>
        </p:nvSpPr>
        <p:spPr>
          <a:xfrm>
            <a:off x="3692385" y="3564718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21B40C-3877-FD49-AC15-A4D66D5987DF}"/>
              </a:ext>
            </a:extLst>
          </p:cNvPr>
          <p:cNvSpPr/>
          <p:nvPr/>
        </p:nvSpPr>
        <p:spPr>
          <a:xfrm>
            <a:off x="3687821" y="4138093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 animBg="1"/>
      <p:bldP spid="18" grpId="0" animBg="1"/>
      <p:bldP spid="20" grpId="0" animBg="1"/>
      <p:bldP spid="21" grpId="0" animBg="1"/>
      <p:bldP spid="22" grpId="0" animBg="1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6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DFB2D-8F96-712A-2B68-CE749FDE0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ll island with trees in the background&#10;&#10;AI-generated content may be incorrect.">
            <a:extLst>
              <a:ext uri="{FF2B5EF4-FFF2-40B4-BE49-F238E27FC236}">
                <a16:creationId xmlns:a16="http://schemas.microsoft.com/office/drawing/2014/main" id="{506D972A-D982-4EA5-650D-70B2E0D055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784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841017-42C0-EE7F-732E-A3739AA4D959}"/>
              </a:ext>
            </a:extLst>
          </p:cNvPr>
          <p:cNvSpPr/>
          <p:nvPr/>
        </p:nvSpPr>
        <p:spPr>
          <a:xfrm>
            <a:off x="540991" y="1121502"/>
            <a:ext cx="11018520" cy="5486400"/>
          </a:xfrm>
          <a:prstGeom prst="roundRect">
            <a:avLst>
              <a:gd name="adj" fmla="val 6106"/>
            </a:avLst>
          </a:prstGeom>
          <a:solidFill>
            <a:schemeClr val="bg1"/>
          </a:solidFill>
          <a:ln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FD031A-DBDF-09B6-3E1F-2A406AE7E71D}"/>
              </a:ext>
            </a:extLst>
          </p:cNvPr>
          <p:cNvSpPr txBox="1"/>
          <p:nvPr/>
        </p:nvSpPr>
        <p:spPr>
          <a:xfrm>
            <a:off x="359931" y="1213177"/>
            <a:ext cx="11337156" cy="270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Desirable Difficulties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ptos Light" panose="020B0004020202020204" pitchFamily="34" charset="0"/>
              </a:rPr>
              <a:t>                            Review / Reread / Rote </a:t>
            </a:r>
            <a:r>
              <a:rPr lang="en-US" sz="2800" dirty="0">
                <a:latin typeface="Helvetica" pitchFamily="2" charset="0"/>
              </a:rPr>
              <a:t>→</a:t>
            </a:r>
            <a:r>
              <a:rPr lang="en-US" sz="2800" dirty="0">
                <a:latin typeface="Aptos Light" panose="020B0004020202020204" pitchFamily="34" charset="0"/>
              </a:rPr>
              <a:t>   </a:t>
            </a:r>
            <a:r>
              <a:rPr lang="en-US" sz="2800" dirty="0">
                <a:latin typeface="Helvetica" pitchFamily="2" charset="0"/>
              </a:rPr>
              <a:t>↑ </a:t>
            </a:r>
            <a:r>
              <a:rPr lang="en-US" sz="2800" dirty="0">
                <a:latin typeface="Aptos Light" panose="020B0004020202020204" pitchFamily="34" charset="0"/>
              </a:rPr>
              <a:t>Short Term   </a:t>
            </a:r>
            <a:r>
              <a:rPr lang="en-US" sz="2800" dirty="0">
                <a:latin typeface="Helvetica" pitchFamily="2" charset="0"/>
              </a:rPr>
              <a:t>↓</a:t>
            </a:r>
            <a:r>
              <a:rPr lang="en-US" sz="2800" dirty="0">
                <a:latin typeface="Aptos Light" panose="020B0004020202020204" pitchFamily="34" charset="0"/>
              </a:rPr>
              <a:t> Long Term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ptos Light" panose="020B0004020202020204" pitchFamily="34" charset="0"/>
              </a:rPr>
              <a:t>                Spaced Generative Retrieval </a:t>
            </a:r>
            <a:r>
              <a:rPr lang="en-US" sz="2800" dirty="0">
                <a:latin typeface="Helvetica" pitchFamily="2" charset="0"/>
              </a:rPr>
              <a:t>→</a:t>
            </a:r>
            <a:r>
              <a:rPr lang="en-US" sz="2800" dirty="0">
                <a:latin typeface="Aptos Light" panose="020B0004020202020204" pitchFamily="34" charset="0"/>
              </a:rPr>
              <a:t>   </a:t>
            </a:r>
            <a:r>
              <a:rPr lang="en-US" sz="2800" dirty="0">
                <a:latin typeface="Helvetica" pitchFamily="2" charset="0"/>
              </a:rPr>
              <a:t>↓ </a:t>
            </a:r>
            <a:r>
              <a:rPr lang="en-US" sz="2800" dirty="0">
                <a:latin typeface="Aptos Light" panose="020B0004020202020204" pitchFamily="34" charset="0"/>
              </a:rPr>
              <a:t>Short Term   </a:t>
            </a:r>
            <a:r>
              <a:rPr lang="en-US" sz="2800" dirty="0">
                <a:latin typeface="Helvetica" pitchFamily="2" charset="0"/>
              </a:rPr>
              <a:t>↑</a:t>
            </a:r>
            <a:r>
              <a:rPr lang="en-US" sz="2800" dirty="0">
                <a:latin typeface="Aptos Light" panose="020B0004020202020204" pitchFamily="34" charset="0"/>
              </a:rPr>
              <a:t> Long Term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ptos Light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CFD86-FE2D-2710-1BC0-DEA14791EBF2}"/>
              </a:ext>
            </a:extLst>
          </p:cNvPr>
          <p:cNvSpPr txBox="1"/>
          <p:nvPr/>
        </p:nvSpPr>
        <p:spPr>
          <a:xfrm>
            <a:off x="3416081" y="3965422"/>
            <a:ext cx="8234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↑ </a:t>
            </a:r>
            <a:r>
              <a:rPr lang="en-US" sz="2800" dirty="0">
                <a:latin typeface="Aptos Light" panose="020B0004020202020204" pitchFamily="34" charset="0"/>
              </a:rPr>
              <a:t>Initial Learning </a:t>
            </a:r>
            <a:r>
              <a:rPr lang="en-US" sz="2800" dirty="0">
                <a:latin typeface="Helvetica" pitchFamily="2" charset="0"/>
              </a:rPr>
              <a:t>→</a:t>
            </a:r>
            <a:r>
              <a:rPr lang="en-US" sz="2800" dirty="0">
                <a:latin typeface="Aptos Light" panose="020B0004020202020204" pitchFamily="34" charset="0"/>
              </a:rPr>
              <a:t> </a:t>
            </a:r>
            <a:r>
              <a:rPr lang="en-US" sz="2800" dirty="0">
                <a:latin typeface="Helvetica" pitchFamily="2" charset="0"/>
              </a:rPr>
              <a:t>↑ </a:t>
            </a:r>
            <a:r>
              <a:rPr lang="en-US" sz="2800" dirty="0">
                <a:latin typeface="Aptos Light" panose="020B0004020202020204" pitchFamily="34" charset="0"/>
              </a:rPr>
              <a:t>Subsequent Development </a:t>
            </a:r>
          </a:p>
          <a:p>
            <a:r>
              <a:rPr lang="en-US" sz="2800" dirty="0">
                <a:latin typeface="Aptos Light" panose="020B0004020202020204" pitchFamily="34" charset="0"/>
              </a:rPr>
              <a:t>                                        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(strengthening &amp; organization)</a:t>
            </a:r>
          </a:p>
        </p:txBody>
      </p:sp>
    </p:spTree>
    <p:extLst>
      <p:ext uri="{BB962C8B-B14F-4D97-AF65-F5344CB8AC3E}">
        <p14:creationId xmlns:p14="http://schemas.microsoft.com/office/powerpoint/2010/main" val="446343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2D9-0D24-8469-745A-1D8688991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2183BA26-9A4B-0D5F-5885-AAD9C27AF64F}"/>
              </a:ext>
            </a:extLst>
          </p:cNvPr>
          <p:cNvSpPr>
            <a:spLocks noGrp="1"/>
          </p:cNvSpPr>
          <p:nvPr/>
        </p:nvSpPr>
        <p:spPr>
          <a:xfrm>
            <a:off x="0" y="2064450"/>
            <a:ext cx="12191999" cy="322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AAA  BBB  CCC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(Blocked)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 C B C B A A B 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(Interleaved)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1E555E-3B77-613A-706C-DABA410AD35B}"/>
              </a:ext>
            </a:extLst>
          </p:cNvPr>
          <p:cNvSpPr txBox="1">
            <a:spLocks/>
          </p:cNvSpPr>
          <p:nvPr/>
        </p:nvSpPr>
        <p:spPr>
          <a:xfrm>
            <a:off x="0" y="381722"/>
            <a:ext cx="12192000" cy="1055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randview Display"/>
                <a:ea typeface="+mj-ea"/>
                <a:cs typeface="+mj-cs"/>
              </a:rPr>
              <a:t>Interleaving</a:t>
            </a:r>
          </a:p>
        </p:txBody>
      </p:sp>
    </p:spTree>
    <p:extLst>
      <p:ext uri="{BB962C8B-B14F-4D97-AF65-F5344CB8AC3E}">
        <p14:creationId xmlns:p14="http://schemas.microsoft.com/office/powerpoint/2010/main" val="37782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25BBA-E2F3-5952-DD62-EC0162EAB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9F82AC8-8114-0FE2-2AF4-F2C95ADD13FF}"/>
              </a:ext>
            </a:extLst>
          </p:cNvPr>
          <p:cNvGrpSpPr/>
          <p:nvPr/>
        </p:nvGrpSpPr>
        <p:grpSpPr>
          <a:xfrm>
            <a:off x="744731" y="154559"/>
            <a:ext cx="2937422" cy="1581278"/>
            <a:chOff x="744731" y="147657"/>
            <a:chExt cx="2937422" cy="158127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475731A-E4A3-66C5-8084-0596FB1CC0B4}"/>
                </a:ext>
              </a:extLst>
            </p:cNvPr>
            <p:cNvGrpSpPr/>
            <p:nvPr/>
          </p:nvGrpSpPr>
          <p:grpSpPr>
            <a:xfrm>
              <a:off x="745580" y="147657"/>
              <a:ext cx="2936573" cy="1119613"/>
              <a:chOff x="935290" y="147657"/>
              <a:chExt cx="2936573" cy="1119613"/>
            </a:xfrm>
          </p:grpSpPr>
          <p:pic>
            <p:nvPicPr>
              <p:cNvPr id="27" name="Picture 26" descr="A group of people sitting on the grass&#10;&#10;AI-generated content may be incorrect.">
                <a:extLst>
                  <a:ext uri="{FF2B5EF4-FFF2-40B4-BE49-F238E27FC236}">
                    <a16:creationId xmlns:a16="http://schemas.microsoft.com/office/drawing/2014/main" id="{193F0B83-22D6-766E-1618-C7EAF28CE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6385"/>
              <a:stretch>
                <a:fillRect/>
              </a:stretch>
            </p:blipFill>
            <p:spPr>
              <a:xfrm>
                <a:off x="935290" y="148045"/>
                <a:ext cx="914400" cy="1119225"/>
              </a:xfrm>
              <a:prstGeom prst="rect">
                <a:avLst/>
              </a:prstGeom>
            </p:spPr>
          </p:pic>
          <p:pic>
            <p:nvPicPr>
              <p:cNvPr id="8" name="Picture 7" descr="A painting of boats on a river&#10;&#10;AI-generated content may be incorrect.">
                <a:extLst>
                  <a:ext uri="{FF2B5EF4-FFF2-40B4-BE49-F238E27FC236}">
                    <a16:creationId xmlns:a16="http://schemas.microsoft.com/office/drawing/2014/main" id="{E80EA745-D806-50B4-8F16-939B03B08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6430" r="16456"/>
              <a:stretch>
                <a:fillRect/>
              </a:stretch>
            </p:blipFill>
            <p:spPr>
              <a:xfrm>
                <a:off x="1946630" y="147657"/>
                <a:ext cx="914400" cy="1119613"/>
              </a:xfrm>
              <a:prstGeom prst="rect">
                <a:avLst/>
              </a:prstGeom>
            </p:spPr>
          </p:pic>
          <p:pic>
            <p:nvPicPr>
              <p:cNvPr id="10" name="Picture 9" descr="A painting of a cliff and water&#10;&#10;AI-generated content may be incorrect.">
                <a:extLst>
                  <a:ext uri="{FF2B5EF4-FFF2-40B4-BE49-F238E27FC236}">
                    <a16:creationId xmlns:a16="http://schemas.microsoft.com/office/drawing/2014/main" id="{F540C971-C7D2-CB19-8F31-9D0AC2D0F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6066" r="27893"/>
              <a:stretch>
                <a:fillRect/>
              </a:stretch>
            </p:blipFill>
            <p:spPr>
              <a:xfrm>
                <a:off x="2957463" y="151702"/>
                <a:ext cx="914400" cy="1115568"/>
              </a:xfrm>
              <a:prstGeom prst="rect">
                <a:avLst/>
              </a:prstGeom>
            </p:spPr>
          </p:pic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CD26981-5CC5-8FF3-5BD7-C03AC394D697}"/>
                </a:ext>
              </a:extLst>
            </p:cNvPr>
            <p:cNvSpPr txBox="1"/>
            <p:nvPr/>
          </p:nvSpPr>
          <p:spPr>
            <a:xfrm>
              <a:off x="744731" y="1267270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DBEF54F-72A8-330E-82C0-0D28A44EA78B}"/>
                </a:ext>
              </a:extLst>
            </p:cNvPr>
            <p:cNvSpPr txBox="1"/>
            <p:nvPr/>
          </p:nvSpPr>
          <p:spPr>
            <a:xfrm>
              <a:off x="1755868" y="1267270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2A27A93-8CC6-A185-5847-3C3B6F925E81}"/>
                </a:ext>
              </a:extLst>
            </p:cNvPr>
            <p:cNvSpPr txBox="1"/>
            <p:nvPr/>
          </p:nvSpPr>
          <p:spPr>
            <a:xfrm>
              <a:off x="2767005" y="1267270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9B0D1CE-C7B8-23DC-7969-D055CCE8CC69}"/>
              </a:ext>
            </a:extLst>
          </p:cNvPr>
          <p:cNvGrpSpPr/>
          <p:nvPr/>
        </p:nvGrpSpPr>
        <p:grpSpPr>
          <a:xfrm>
            <a:off x="4614185" y="148045"/>
            <a:ext cx="2943548" cy="1580890"/>
            <a:chOff x="4614185" y="148045"/>
            <a:chExt cx="2943548" cy="158089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F64BE8A-861C-4756-4754-B880511D9D23}"/>
                </a:ext>
              </a:extLst>
            </p:cNvPr>
            <p:cNvGrpSpPr/>
            <p:nvPr/>
          </p:nvGrpSpPr>
          <p:grpSpPr>
            <a:xfrm>
              <a:off x="4622681" y="148045"/>
              <a:ext cx="2935052" cy="1119225"/>
              <a:chOff x="4792500" y="148045"/>
              <a:chExt cx="2935052" cy="1119225"/>
            </a:xfrm>
          </p:grpSpPr>
          <p:pic>
            <p:nvPicPr>
              <p:cNvPr id="28" name="Picture 27" descr="A painting of a landscape with flowers&#10;&#10;AI-generated content may be incorrect.">
                <a:extLst>
                  <a:ext uri="{FF2B5EF4-FFF2-40B4-BE49-F238E27FC236}">
                    <a16:creationId xmlns:a16="http://schemas.microsoft.com/office/drawing/2014/main" id="{E7513328-86BD-3E92-B8DB-E0853E477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0436"/>
              <a:stretch>
                <a:fillRect/>
              </a:stretch>
            </p:blipFill>
            <p:spPr>
              <a:xfrm>
                <a:off x="4792500" y="148045"/>
                <a:ext cx="914400" cy="1119225"/>
              </a:xfrm>
              <a:prstGeom prst="rect">
                <a:avLst/>
              </a:prstGeom>
            </p:spPr>
          </p:pic>
          <p:pic>
            <p:nvPicPr>
              <p:cNvPr id="12" name="Picture 11" descr="A painting of a sunset over water&#10;&#10;AI-generated content may be incorrect.">
                <a:extLst>
                  <a:ext uri="{FF2B5EF4-FFF2-40B4-BE49-F238E27FC236}">
                    <a16:creationId xmlns:a16="http://schemas.microsoft.com/office/drawing/2014/main" id="{4B14A4DA-7DF4-8E64-73AD-56C938A2D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8587" r="18657"/>
              <a:stretch>
                <a:fillRect/>
              </a:stretch>
            </p:blipFill>
            <p:spPr>
              <a:xfrm>
                <a:off x="5802826" y="151702"/>
                <a:ext cx="914400" cy="1115568"/>
              </a:xfrm>
              <a:prstGeom prst="rect">
                <a:avLst/>
              </a:prstGeom>
            </p:spPr>
          </p:pic>
          <p:pic>
            <p:nvPicPr>
              <p:cNvPr id="14" name="Picture 13" descr="A painting of a lake&#10;&#10;AI-generated content may be incorrect.">
                <a:extLst>
                  <a:ext uri="{FF2B5EF4-FFF2-40B4-BE49-F238E27FC236}">
                    <a16:creationId xmlns:a16="http://schemas.microsoft.com/office/drawing/2014/main" id="{E4B2B455-C769-95F1-C94A-0FBB507D2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9193" r="31626"/>
              <a:stretch>
                <a:fillRect/>
              </a:stretch>
            </p:blipFill>
            <p:spPr>
              <a:xfrm>
                <a:off x="6813152" y="151702"/>
                <a:ext cx="914400" cy="1115568"/>
              </a:xfrm>
              <a:prstGeom prst="rect">
                <a:avLst/>
              </a:prstGeom>
            </p:spPr>
          </p:pic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E520DB9-5B77-061D-0767-482D880A27F8}"/>
                </a:ext>
              </a:extLst>
            </p:cNvPr>
            <p:cNvSpPr txBox="1"/>
            <p:nvPr/>
          </p:nvSpPr>
          <p:spPr>
            <a:xfrm>
              <a:off x="4614185" y="1267270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4C129ED-4399-5803-C3EA-88A0E921EB15}"/>
                </a:ext>
              </a:extLst>
            </p:cNvPr>
            <p:cNvSpPr txBox="1"/>
            <p:nvPr/>
          </p:nvSpPr>
          <p:spPr>
            <a:xfrm>
              <a:off x="6637809" y="1267270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645CC3B-E1DA-DED0-D86D-E1D0EFF58EAA}"/>
                </a:ext>
              </a:extLst>
            </p:cNvPr>
            <p:cNvSpPr txBox="1"/>
            <p:nvPr/>
          </p:nvSpPr>
          <p:spPr>
            <a:xfrm>
              <a:off x="5625997" y="1267270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6F4B2F2-3DD0-AC9E-964B-570E6C01FACC}"/>
              </a:ext>
            </a:extLst>
          </p:cNvPr>
          <p:cNvGrpSpPr/>
          <p:nvPr/>
        </p:nvGrpSpPr>
        <p:grpSpPr>
          <a:xfrm>
            <a:off x="8498261" y="147130"/>
            <a:ext cx="2936359" cy="1581805"/>
            <a:chOff x="8498261" y="147130"/>
            <a:chExt cx="2936359" cy="158180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3577FC1-0A78-26FB-8DB6-3EB89174599C}"/>
                </a:ext>
              </a:extLst>
            </p:cNvPr>
            <p:cNvGrpSpPr/>
            <p:nvPr/>
          </p:nvGrpSpPr>
          <p:grpSpPr>
            <a:xfrm>
              <a:off x="8498261" y="147130"/>
              <a:ext cx="2935052" cy="1120140"/>
              <a:chOff x="8498261" y="147130"/>
              <a:chExt cx="2935052" cy="1120140"/>
            </a:xfrm>
          </p:grpSpPr>
          <p:pic>
            <p:nvPicPr>
              <p:cNvPr id="26" name="Picture 25" descr="A painting of a house with a bridge&#10;&#10;AI-generated content may be incorrect.">
                <a:extLst>
                  <a:ext uri="{FF2B5EF4-FFF2-40B4-BE49-F238E27FC236}">
                    <a16:creationId xmlns:a16="http://schemas.microsoft.com/office/drawing/2014/main" id="{066A4881-7538-B481-8140-80B84FAD1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8261" y="147130"/>
                <a:ext cx="914400" cy="1120140"/>
              </a:xfrm>
              <a:prstGeom prst="rect">
                <a:avLst/>
              </a:prstGeom>
            </p:spPr>
          </p:pic>
          <p:pic>
            <p:nvPicPr>
              <p:cNvPr id="15" name="Picture 14" descr="A painting of a violin&#10;&#10;AI-generated content may be incorrect.">
                <a:extLst>
                  <a:ext uri="{FF2B5EF4-FFF2-40B4-BE49-F238E27FC236}">
                    <a16:creationId xmlns:a16="http://schemas.microsoft.com/office/drawing/2014/main" id="{9B684B48-F229-005D-05B3-C127B5112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18238" b="9016"/>
              <a:stretch>
                <a:fillRect/>
              </a:stretch>
            </p:blipFill>
            <p:spPr>
              <a:xfrm>
                <a:off x="9507911" y="151702"/>
                <a:ext cx="914400" cy="1115568"/>
              </a:xfrm>
              <a:prstGeom prst="rect">
                <a:avLst/>
              </a:prstGeom>
            </p:spPr>
          </p:pic>
          <p:pic>
            <p:nvPicPr>
              <p:cNvPr id="16" name="Picture 15" descr="A painting of a table with a book and a sword&#10;&#10;AI-generated content may be incorrect.">
                <a:extLst>
                  <a:ext uri="{FF2B5EF4-FFF2-40B4-BE49-F238E27FC236}">
                    <a16:creationId xmlns:a16="http://schemas.microsoft.com/office/drawing/2014/main" id="{71FF152F-E630-B38A-7396-8D9D92CFC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t="5537"/>
              <a:stretch>
                <a:fillRect/>
              </a:stretch>
            </p:blipFill>
            <p:spPr>
              <a:xfrm>
                <a:off x="10518913" y="151702"/>
                <a:ext cx="914400" cy="1115568"/>
              </a:xfrm>
              <a:prstGeom prst="rect">
                <a:avLst/>
              </a:prstGeom>
            </p:spPr>
          </p:pic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2D2C29F-A1E1-2E4A-4A43-750C031B38A1}"/>
                </a:ext>
              </a:extLst>
            </p:cNvPr>
            <p:cNvSpPr txBox="1"/>
            <p:nvPr/>
          </p:nvSpPr>
          <p:spPr>
            <a:xfrm>
              <a:off x="8499632" y="1267270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168F2D8-0E3C-3374-03CC-B569EBD0CEEB}"/>
                </a:ext>
              </a:extLst>
            </p:cNvPr>
            <p:cNvSpPr txBox="1"/>
            <p:nvPr/>
          </p:nvSpPr>
          <p:spPr>
            <a:xfrm>
              <a:off x="9510770" y="1267270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75815DA-B144-6D3B-2D52-A9E31EAB0B8F}"/>
                </a:ext>
              </a:extLst>
            </p:cNvPr>
            <p:cNvSpPr txBox="1"/>
            <p:nvPr/>
          </p:nvSpPr>
          <p:spPr>
            <a:xfrm>
              <a:off x="10521908" y="1267270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2A72A7-8E6B-D913-60D3-D66F8F82FADE}"/>
              </a:ext>
            </a:extLst>
          </p:cNvPr>
          <p:cNvGrpSpPr/>
          <p:nvPr/>
        </p:nvGrpSpPr>
        <p:grpSpPr>
          <a:xfrm>
            <a:off x="736945" y="5124794"/>
            <a:ext cx="10697020" cy="1608047"/>
            <a:chOff x="736945" y="5124794"/>
            <a:chExt cx="10697020" cy="160804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006FF8-5DEE-2E00-A5BE-BF1093B1DEE5}"/>
                </a:ext>
              </a:extLst>
            </p:cNvPr>
            <p:cNvSpPr txBox="1"/>
            <p:nvPr/>
          </p:nvSpPr>
          <p:spPr>
            <a:xfrm>
              <a:off x="736945" y="5124794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03C3D40-3440-E8CC-D78A-7BDCE6A61AAD}"/>
                </a:ext>
              </a:extLst>
            </p:cNvPr>
            <p:cNvSpPr txBox="1"/>
            <p:nvPr/>
          </p:nvSpPr>
          <p:spPr>
            <a:xfrm>
              <a:off x="3182098" y="5124794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F2984EA-2ECF-CC1D-86C3-22FF48E38CB1}"/>
                </a:ext>
              </a:extLst>
            </p:cNvPr>
            <p:cNvSpPr txBox="1"/>
            <p:nvPr/>
          </p:nvSpPr>
          <p:spPr>
            <a:xfrm>
              <a:off x="8071731" y="5124794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420AA33-537C-5E31-330E-7802C1506956}"/>
                </a:ext>
              </a:extLst>
            </p:cNvPr>
            <p:cNvSpPr txBox="1"/>
            <p:nvPr/>
          </p:nvSpPr>
          <p:spPr>
            <a:xfrm>
              <a:off x="1959184" y="5124794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D7EC4CE-5F1B-7449-2D29-C1885198415E}"/>
                </a:ext>
              </a:extLst>
            </p:cNvPr>
            <p:cNvSpPr txBox="1"/>
            <p:nvPr/>
          </p:nvSpPr>
          <p:spPr>
            <a:xfrm>
              <a:off x="5626577" y="5124794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B977CD1-B0B3-A0F4-06BE-7A9C38378992}"/>
                </a:ext>
              </a:extLst>
            </p:cNvPr>
            <p:cNvSpPr txBox="1"/>
            <p:nvPr/>
          </p:nvSpPr>
          <p:spPr>
            <a:xfrm>
              <a:off x="10516207" y="5124794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9E5A423-9BDF-F1F2-BCDF-EC0567C1BCAE}"/>
                </a:ext>
              </a:extLst>
            </p:cNvPr>
            <p:cNvSpPr txBox="1"/>
            <p:nvPr/>
          </p:nvSpPr>
          <p:spPr>
            <a:xfrm>
              <a:off x="4404337" y="5124794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3997E6A-0D75-DE61-E1DB-4445A0D42527}"/>
                </a:ext>
              </a:extLst>
            </p:cNvPr>
            <p:cNvSpPr txBox="1"/>
            <p:nvPr/>
          </p:nvSpPr>
          <p:spPr>
            <a:xfrm>
              <a:off x="6849491" y="5124794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2DB6342-F90C-4587-0458-83F6CBDE3629}"/>
                </a:ext>
              </a:extLst>
            </p:cNvPr>
            <p:cNvSpPr txBox="1"/>
            <p:nvPr/>
          </p:nvSpPr>
          <p:spPr>
            <a:xfrm>
              <a:off x="9293970" y="5124794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pic>
          <p:nvPicPr>
            <p:cNvPr id="126" name="Picture 125" descr="A group of people sitting on the grass&#10;&#10;AI-generated content may be incorrect.">
              <a:extLst>
                <a:ext uri="{FF2B5EF4-FFF2-40B4-BE49-F238E27FC236}">
                  <a16:creationId xmlns:a16="http://schemas.microsoft.com/office/drawing/2014/main" id="{15E67C6E-2071-30D7-9389-D2FB11BDF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385"/>
            <a:stretch>
              <a:fillRect/>
            </a:stretch>
          </p:blipFill>
          <p:spPr>
            <a:xfrm>
              <a:off x="744731" y="5601944"/>
              <a:ext cx="914400" cy="1119225"/>
            </a:xfrm>
            <a:prstGeom prst="rect">
              <a:avLst/>
            </a:prstGeom>
          </p:spPr>
        </p:pic>
        <p:pic>
          <p:nvPicPr>
            <p:cNvPr id="127" name="Picture 126" descr="A painting of boats on a river&#10;&#10;AI-generated content may be incorrect.">
              <a:extLst>
                <a:ext uri="{FF2B5EF4-FFF2-40B4-BE49-F238E27FC236}">
                  <a16:creationId xmlns:a16="http://schemas.microsoft.com/office/drawing/2014/main" id="{0D327BB4-EF7F-A0BF-50EF-64E96AEAF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430" r="16456"/>
            <a:stretch>
              <a:fillRect/>
            </a:stretch>
          </p:blipFill>
          <p:spPr>
            <a:xfrm>
              <a:off x="3204977" y="5601556"/>
              <a:ext cx="914400" cy="1119613"/>
            </a:xfrm>
            <a:prstGeom prst="rect">
              <a:avLst/>
            </a:prstGeom>
          </p:spPr>
        </p:pic>
        <p:pic>
          <p:nvPicPr>
            <p:cNvPr id="136" name="Picture 135" descr="A painting of a cliff and water&#10;&#10;AI-generated content may be incorrect.">
              <a:extLst>
                <a:ext uri="{FF2B5EF4-FFF2-40B4-BE49-F238E27FC236}">
                  <a16:creationId xmlns:a16="http://schemas.microsoft.com/office/drawing/2014/main" id="{E805D489-5ED1-308F-E16B-00BDCA84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6066" r="27893"/>
            <a:stretch>
              <a:fillRect/>
            </a:stretch>
          </p:blipFill>
          <p:spPr>
            <a:xfrm>
              <a:off x="8080086" y="5601556"/>
              <a:ext cx="914400" cy="1115568"/>
            </a:xfrm>
            <a:prstGeom prst="rect">
              <a:avLst/>
            </a:prstGeom>
          </p:spPr>
        </p:pic>
        <p:pic>
          <p:nvPicPr>
            <p:cNvPr id="137" name="Picture 136" descr="A painting of a landscape with flowers&#10;&#10;AI-generated content may be incorrect.">
              <a:extLst>
                <a:ext uri="{FF2B5EF4-FFF2-40B4-BE49-F238E27FC236}">
                  <a16:creationId xmlns:a16="http://schemas.microsoft.com/office/drawing/2014/main" id="{75BB0639-29A6-EB2C-3CED-C586B1A9E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0436"/>
            <a:stretch>
              <a:fillRect/>
            </a:stretch>
          </p:blipFill>
          <p:spPr>
            <a:xfrm>
              <a:off x="1975185" y="5601944"/>
              <a:ext cx="914400" cy="1119225"/>
            </a:xfrm>
            <a:prstGeom prst="rect">
              <a:avLst/>
            </a:prstGeom>
          </p:spPr>
        </p:pic>
        <p:pic>
          <p:nvPicPr>
            <p:cNvPr id="138" name="Picture 137" descr="A painting of a sunset over water&#10;&#10;AI-generated content may be incorrect.">
              <a:extLst>
                <a:ext uri="{FF2B5EF4-FFF2-40B4-BE49-F238E27FC236}">
                  <a16:creationId xmlns:a16="http://schemas.microsoft.com/office/drawing/2014/main" id="{59F02106-E1C4-63F8-13C3-C15CF054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8587" r="18657"/>
            <a:stretch>
              <a:fillRect/>
            </a:stretch>
          </p:blipFill>
          <p:spPr>
            <a:xfrm>
              <a:off x="5641492" y="5605601"/>
              <a:ext cx="914400" cy="1115568"/>
            </a:xfrm>
            <a:prstGeom prst="rect">
              <a:avLst/>
            </a:prstGeom>
          </p:spPr>
        </p:pic>
        <p:pic>
          <p:nvPicPr>
            <p:cNvPr id="139" name="Picture 138" descr="A painting of a lake&#10;&#10;AI-generated content may be incorrect.">
              <a:extLst>
                <a:ext uri="{FF2B5EF4-FFF2-40B4-BE49-F238E27FC236}">
                  <a16:creationId xmlns:a16="http://schemas.microsoft.com/office/drawing/2014/main" id="{AB4E8D6E-8C32-9D98-5790-75E79238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9193" r="31626"/>
            <a:stretch>
              <a:fillRect/>
            </a:stretch>
          </p:blipFill>
          <p:spPr>
            <a:xfrm>
              <a:off x="10519565" y="5605601"/>
              <a:ext cx="914400" cy="1115568"/>
            </a:xfrm>
            <a:prstGeom prst="rect">
              <a:avLst/>
            </a:prstGeom>
          </p:spPr>
        </p:pic>
        <p:pic>
          <p:nvPicPr>
            <p:cNvPr id="140" name="Picture 139" descr="A painting of a house with a bridge&#10;&#10;AI-generated content may be incorrect.">
              <a:extLst>
                <a:ext uri="{FF2B5EF4-FFF2-40B4-BE49-F238E27FC236}">
                  <a16:creationId xmlns:a16="http://schemas.microsoft.com/office/drawing/2014/main" id="{A7BD1621-5281-65A0-9928-6651EE60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25824" y="5612701"/>
              <a:ext cx="914400" cy="1120140"/>
            </a:xfrm>
            <a:prstGeom prst="rect">
              <a:avLst/>
            </a:prstGeom>
          </p:spPr>
        </p:pic>
        <p:pic>
          <p:nvPicPr>
            <p:cNvPr id="141" name="Picture 140" descr="A painting of a violin&#10;&#10;AI-generated content may be incorrect.">
              <a:extLst>
                <a:ext uri="{FF2B5EF4-FFF2-40B4-BE49-F238E27FC236}">
                  <a16:creationId xmlns:a16="http://schemas.microsoft.com/office/drawing/2014/main" id="{5A8FA5F1-FBF3-2170-03C6-79DE2B5D8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8238" b="9016"/>
            <a:stretch>
              <a:fillRect/>
            </a:stretch>
          </p:blipFill>
          <p:spPr>
            <a:xfrm>
              <a:off x="6852558" y="5605601"/>
              <a:ext cx="914400" cy="1115568"/>
            </a:xfrm>
            <a:prstGeom prst="rect">
              <a:avLst/>
            </a:prstGeom>
          </p:spPr>
        </p:pic>
        <p:pic>
          <p:nvPicPr>
            <p:cNvPr id="142" name="Picture 141" descr="A painting of a table with a book and a sword&#10;&#10;AI-generated content may be incorrect.">
              <a:extLst>
                <a:ext uri="{FF2B5EF4-FFF2-40B4-BE49-F238E27FC236}">
                  <a16:creationId xmlns:a16="http://schemas.microsoft.com/office/drawing/2014/main" id="{99FD9BC6-9470-AEE4-E33F-8D3E0576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5537"/>
            <a:stretch>
              <a:fillRect/>
            </a:stretch>
          </p:blipFill>
          <p:spPr>
            <a:xfrm>
              <a:off x="9302415" y="5605601"/>
              <a:ext cx="914400" cy="1115568"/>
            </a:xfrm>
            <a:prstGeom prst="rect">
              <a:avLst/>
            </a:prstGeom>
          </p:spPr>
        </p:pic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507E3F-05D4-D346-4C94-CB023AB60D75}"/>
              </a:ext>
            </a:extLst>
          </p:cNvPr>
          <p:cNvSpPr>
            <a:spLocks noGrp="1"/>
          </p:cNvSpPr>
          <p:nvPr/>
        </p:nvSpPr>
        <p:spPr>
          <a:xfrm>
            <a:off x="0" y="2064451"/>
            <a:ext cx="12191999" cy="2731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AAA  BBB  CCC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7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 C B C B A A B 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DEC879A-3F3E-3F09-1AA3-F55608804AD2}"/>
              </a:ext>
            </a:extLst>
          </p:cNvPr>
          <p:cNvSpPr txBox="1"/>
          <p:nvPr/>
        </p:nvSpPr>
        <p:spPr>
          <a:xfrm>
            <a:off x="154298" y="2721598"/>
            <a:ext cx="1216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 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D57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&gt;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 B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B16B4EED-1625-8326-B9BC-DD80DBD3DF12}"/>
              </a:ext>
            </a:extLst>
          </p:cNvPr>
          <p:cNvSpPr txBox="1"/>
          <p:nvPr/>
        </p:nvSpPr>
        <p:spPr>
          <a:xfrm>
            <a:off x="4165994" y="3048510"/>
            <a:ext cx="4139565" cy="3892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buNone/>
            </a:pPr>
            <a:r>
              <a:rPr lang="en-US" sz="2000" dirty="0">
                <a:solidFill>
                  <a:schemeClr val="bg1"/>
                </a:solidFill>
                <a:effectLst/>
                <a:latin typeface="Aptos Light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Kornell &amp; Bjork, 2008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37902-A2F3-1511-F946-B32BF6309035}"/>
              </a:ext>
            </a:extLst>
          </p:cNvPr>
          <p:cNvSpPr txBox="1"/>
          <p:nvPr/>
        </p:nvSpPr>
        <p:spPr>
          <a:xfrm>
            <a:off x="301541" y="1893738"/>
            <a:ext cx="331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Kornell &amp; Bjork (2008)</a:t>
            </a:r>
          </a:p>
        </p:txBody>
      </p:sp>
    </p:spTree>
    <p:extLst>
      <p:ext uri="{BB962C8B-B14F-4D97-AF65-F5344CB8AC3E}">
        <p14:creationId xmlns:p14="http://schemas.microsoft.com/office/powerpoint/2010/main" val="36019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4" grpId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4E18E-8E39-9869-59BE-AF50693BC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 descr="A diagram of a triangle and a circle&#10;&#10;AI-generated content may be incorrect.">
            <a:extLst>
              <a:ext uri="{FF2B5EF4-FFF2-40B4-BE49-F238E27FC236}">
                <a16:creationId xmlns:a16="http://schemas.microsoft.com/office/drawing/2014/main" id="{766EC6FB-318D-117F-8E9C-D8E18234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07" y="1639662"/>
            <a:ext cx="2743200" cy="3431357"/>
          </a:xfrm>
          <a:prstGeom prst="rect">
            <a:avLst/>
          </a:prstGeom>
        </p:spPr>
      </p:pic>
      <p:pic>
        <p:nvPicPr>
          <p:cNvPr id="120" name="Picture 119" descr="A cone with a point and a line&#10;&#10;AI-generated content may be incorrect.">
            <a:extLst>
              <a:ext uri="{FF2B5EF4-FFF2-40B4-BE49-F238E27FC236}">
                <a16:creationId xmlns:a16="http://schemas.microsoft.com/office/drawing/2014/main" id="{FA91C49A-977E-17A7-A5B3-DF9C17754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784" y="1639662"/>
            <a:ext cx="2743200" cy="343135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79DD7FE-C563-74B8-AF3B-6C0923358E89}"/>
              </a:ext>
            </a:extLst>
          </p:cNvPr>
          <p:cNvGrpSpPr/>
          <p:nvPr/>
        </p:nvGrpSpPr>
        <p:grpSpPr>
          <a:xfrm>
            <a:off x="-33300" y="1638483"/>
            <a:ext cx="2765255" cy="3432536"/>
            <a:chOff x="-33300" y="3426643"/>
            <a:chExt cx="2765255" cy="3432536"/>
          </a:xfrm>
        </p:grpSpPr>
        <p:pic>
          <p:nvPicPr>
            <p:cNvPr id="114" name="Picture 113" descr="A diagram of a volume&#10;&#10;AI-generated content may be incorrect.">
              <a:extLst>
                <a:ext uri="{FF2B5EF4-FFF2-40B4-BE49-F238E27FC236}">
                  <a16:creationId xmlns:a16="http://schemas.microsoft.com/office/drawing/2014/main" id="{23B8C8EE-3FB7-5321-3CCE-8B51AAEA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245" y="3427822"/>
              <a:ext cx="2743200" cy="3431357"/>
            </a:xfrm>
            <a:prstGeom prst="rect">
              <a:avLst/>
            </a:prstGeom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DFF55F-AF90-5E65-F934-E9FF1A5902A8}"/>
                </a:ext>
              </a:extLst>
            </p:cNvPr>
            <p:cNvSpPr/>
            <p:nvPr/>
          </p:nvSpPr>
          <p:spPr>
            <a:xfrm>
              <a:off x="-33300" y="3426643"/>
              <a:ext cx="2765254" cy="1254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F02E616-15D1-117B-68BD-13907928B20C}"/>
              </a:ext>
            </a:extLst>
          </p:cNvPr>
          <p:cNvGrpSpPr/>
          <p:nvPr/>
        </p:nvGrpSpPr>
        <p:grpSpPr>
          <a:xfrm>
            <a:off x="3139622" y="1638483"/>
            <a:ext cx="2748009" cy="3432536"/>
            <a:chOff x="3139622" y="3426643"/>
            <a:chExt cx="2748009" cy="3432536"/>
          </a:xfrm>
        </p:grpSpPr>
        <p:pic>
          <p:nvPicPr>
            <p:cNvPr id="116" name="Picture 115" descr="A screenshot of a math test&#10;&#10;AI-generated content may be incorrect.">
              <a:extLst>
                <a:ext uri="{FF2B5EF4-FFF2-40B4-BE49-F238E27FC236}">
                  <a16:creationId xmlns:a16="http://schemas.microsoft.com/office/drawing/2014/main" id="{DB778079-711B-8922-7C62-6A4EC3E35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4431" y="3427822"/>
              <a:ext cx="2743200" cy="3431357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EAC49F1-75BC-B1B9-1704-B1384DDF3599}"/>
                </a:ext>
              </a:extLst>
            </p:cNvPr>
            <p:cNvSpPr/>
            <p:nvPr/>
          </p:nvSpPr>
          <p:spPr>
            <a:xfrm>
              <a:off x="3139622" y="3426643"/>
              <a:ext cx="2747008" cy="1254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DA5BC781-EB5E-FC79-9D44-5475870D3F94}"/>
              </a:ext>
            </a:extLst>
          </p:cNvPr>
          <p:cNvSpPr txBox="1"/>
          <p:nvPr/>
        </p:nvSpPr>
        <p:spPr>
          <a:xfrm>
            <a:off x="33852" y="339630"/>
            <a:ext cx="1216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 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D57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?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 B</a:t>
            </a:r>
          </a:p>
        </p:txBody>
      </p:sp>
    </p:spTree>
    <p:extLst>
      <p:ext uri="{BB962C8B-B14F-4D97-AF65-F5344CB8AC3E}">
        <p14:creationId xmlns:p14="http://schemas.microsoft.com/office/powerpoint/2010/main" val="28357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BE6D3-892B-566A-EF6D-D8C03A7D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 descr="A cone with a point and a line&#10;&#10;AI-generated content may be incorrect.">
            <a:extLst>
              <a:ext uri="{FF2B5EF4-FFF2-40B4-BE49-F238E27FC236}">
                <a16:creationId xmlns:a16="http://schemas.microsoft.com/office/drawing/2014/main" id="{0CE4A4A4-B0D7-9991-E405-8936BC14E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081" y="-1702597"/>
            <a:ext cx="3657600" cy="4575143"/>
          </a:xfrm>
          <a:prstGeom prst="rect">
            <a:avLst/>
          </a:prstGeom>
        </p:spPr>
      </p:pic>
      <p:pic>
        <p:nvPicPr>
          <p:cNvPr id="118" name="Picture 117" descr="A diagram of a triangle and a circle&#10;&#10;AI-generated content may be incorrect.">
            <a:extLst>
              <a:ext uri="{FF2B5EF4-FFF2-40B4-BE49-F238E27FC236}">
                <a16:creationId xmlns:a16="http://schemas.microsoft.com/office/drawing/2014/main" id="{D6B28628-1A3A-6217-92BE-66606C720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0" y="-2447496"/>
            <a:ext cx="3657600" cy="457514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197D607-568C-CC4A-1DDF-1D779944EF72}"/>
              </a:ext>
            </a:extLst>
          </p:cNvPr>
          <p:cNvGrpSpPr>
            <a:grpSpLocks noChangeAspect="1"/>
          </p:cNvGrpSpPr>
          <p:nvPr/>
        </p:nvGrpSpPr>
        <p:grpSpPr>
          <a:xfrm>
            <a:off x="4297680" y="-3177357"/>
            <a:ext cx="3657600" cy="4568705"/>
            <a:chOff x="3139622" y="3426643"/>
            <a:chExt cx="2748009" cy="3432536"/>
          </a:xfrm>
        </p:grpSpPr>
        <p:pic>
          <p:nvPicPr>
            <p:cNvPr id="116" name="Picture 115" descr="A screenshot of a math test&#10;&#10;AI-generated content may be incorrect.">
              <a:extLst>
                <a:ext uri="{FF2B5EF4-FFF2-40B4-BE49-F238E27FC236}">
                  <a16:creationId xmlns:a16="http://schemas.microsoft.com/office/drawing/2014/main" id="{F6431216-6EC5-ABF9-6DDC-F3966106E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4431" y="3427822"/>
              <a:ext cx="2743200" cy="3431357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639E2FB-8799-9488-DCFC-2483EA25B32F}"/>
                </a:ext>
              </a:extLst>
            </p:cNvPr>
            <p:cNvSpPr/>
            <p:nvPr/>
          </p:nvSpPr>
          <p:spPr>
            <a:xfrm>
              <a:off x="3139622" y="3426643"/>
              <a:ext cx="2747008" cy="1254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9E75ABB-780A-E8FE-ED42-AC97647AE03B}"/>
              </a:ext>
            </a:extLst>
          </p:cNvPr>
          <p:cNvGrpSpPr>
            <a:grpSpLocks noChangeAspect="1"/>
          </p:cNvGrpSpPr>
          <p:nvPr/>
        </p:nvGrpSpPr>
        <p:grpSpPr>
          <a:xfrm>
            <a:off x="4294859" y="-3847917"/>
            <a:ext cx="3657600" cy="4540212"/>
            <a:chOff x="-33300" y="3426643"/>
            <a:chExt cx="2765255" cy="3432536"/>
          </a:xfrm>
        </p:grpSpPr>
        <p:pic>
          <p:nvPicPr>
            <p:cNvPr id="114" name="Picture 113" descr="A diagram of a volume&#10;&#10;AI-generated content may be incorrect.">
              <a:extLst>
                <a:ext uri="{FF2B5EF4-FFF2-40B4-BE49-F238E27FC236}">
                  <a16:creationId xmlns:a16="http://schemas.microsoft.com/office/drawing/2014/main" id="{2064EA16-A8CC-79C7-56CE-6B90C563C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245" y="3427822"/>
              <a:ext cx="2743200" cy="3431357"/>
            </a:xfrm>
            <a:prstGeom prst="rect">
              <a:avLst/>
            </a:prstGeom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CB76143-7304-A6C0-E06D-9C1CC5F4214D}"/>
                </a:ext>
              </a:extLst>
            </p:cNvPr>
            <p:cNvSpPr/>
            <p:nvPr/>
          </p:nvSpPr>
          <p:spPr>
            <a:xfrm>
              <a:off x="-33300" y="3426643"/>
              <a:ext cx="2765254" cy="1254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52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4B3B-CFBA-8AD8-4D57-56E79DBF5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80D6-5659-B1B2-2738-6A6C238C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2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ptos Light" panose="020B0004020202020204" pitchFamily="34" charset="0"/>
              </a:rPr>
              <a:t>Cognitive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C83D0-02D4-D61F-A46A-91A23C6E8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25624"/>
            <a:ext cx="6574338" cy="491015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ptos Light" panose="020B0004020202020204" pitchFamily="34" charset="0"/>
              </a:rPr>
              <a:t>Rote Learning vs Elaborative Learning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ptos Light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ptos Light" panose="020B0004020202020204" pitchFamily="34" charset="0"/>
              </a:rPr>
              <a:t>Retrieval Effect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ptos Light" panose="020B0004020202020204" pitchFamily="34" charset="0"/>
              </a:rPr>
              <a:t>Spacing Effect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ptos Light" panose="020B0004020202020204" pitchFamily="34" charset="0"/>
              </a:rPr>
              <a:t>Generative Learning Effect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D579"/>
                </a:solidFill>
              </a:rPr>
              <a:t>Interleaving</a:t>
            </a:r>
            <a:r>
              <a:rPr lang="en-US" dirty="0"/>
              <a:t>*</a:t>
            </a:r>
            <a:endParaRPr lang="en-US" dirty="0">
              <a:latin typeface="Aptos Light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ptos Light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ptos Light" panose="020B0004020202020204" pitchFamily="34" charset="0"/>
              </a:rPr>
              <a:t>Spaced Generative Retrieval Practice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019133-EB84-93CB-D28B-27DE2368CD8F}"/>
              </a:ext>
            </a:extLst>
          </p:cNvPr>
          <p:cNvSpPr>
            <a:spLocks noChangeAspect="1"/>
          </p:cNvSpPr>
          <p:nvPr/>
        </p:nvSpPr>
        <p:spPr>
          <a:xfrm>
            <a:off x="7696679" y="1254200"/>
            <a:ext cx="3657600" cy="3657600"/>
          </a:xfrm>
          <a:prstGeom prst="ellipse">
            <a:avLst/>
          </a:prstGeom>
          <a:noFill/>
          <a:ln w="254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C82BF-ED7D-AA6B-CEB5-D64BC880E1FA}"/>
              </a:ext>
            </a:extLst>
          </p:cNvPr>
          <p:cNvSpPr txBox="1"/>
          <p:nvPr/>
        </p:nvSpPr>
        <p:spPr>
          <a:xfrm>
            <a:off x="8403041" y="2135631"/>
            <a:ext cx="23521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D579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Spaced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D579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Generative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D579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Retrieval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D579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Practice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10BA57-BD55-C564-7F72-785496D1CA03}"/>
              </a:ext>
            </a:extLst>
          </p:cNvPr>
          <p:cNvCxnSpPr/>
          <p:nvPr/>
        </p:nvCxnSpPr>
        <p:spPr>
          <a:xfrm>
            <a:off x="6537583" y="1254200"/>
            <a:ext cx="0" cy="455732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95F5E-122F-A041-DC65-96779D5CA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examining a goat&#10;&#10;AI-generated content may be incorrect.">
            <a:extLst>
              <a:ext uri="{FF2B5EF4-FFF2-40B4-BE49-F238E27FC236}">
                <a16:creationId xmlns:a16="http://schemas.microsoft.com/office/drawing/2014/main" id="{461139FD-6669-A423-C388-BE2C23A79A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E5BE23-0B6E-1A7E-9860-F2AA4422B8A9}"/>
              </a:ext>
            </a:extLst>
          </p:cNvPr>
          <p:cNvSpPr/>
          <p:nvPr/>
        </p:nvSpPr>
        <p:spPr>
          <a:xfrm>
            <a:off x="-11350" y="160005"/>
            <a:ext cx="12209852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9B3A8-564F-7E61-EF65-60F3AA83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691" y="365125"/>
            <a:ext cx="12335691" cy="1325563"/>
          </a:xfrm>
        </p:spPr>
        <p:txBody>
          <a:bodyPr/>
          <a:lstStyle/>
          <a:p>
            <a:pPr algn="ctr"/>
            <a:r>
              <a:rPr lang="en-US" dirty="0"/>
              <a:t>Procedure-based Learning/Strengthening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ED81-FCA1-83E1-B8FA-FE6028846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354"/>
            <a:ext cx="11360302" cy="5357595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Steps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/>
              <a:t> Acquisition of step-by-step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Practice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/>
              <a:t> Repetition w/o goals, feedback, or intent to improve.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Purposeful Practice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dirty="0"/>
              <a:t> Goal directed and self-guided, w/self-monitored feedback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FFD579"/>
                </a:solidFill>
              </a:rPr>
              <a:t>Deliberate Practice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/>
              <a:t> </a:t>
            </a:r>
            <a:r>
              <a:rPr lang="en-US" sz="2800" dirty="0"/>
              <a:t>Expert directed and guided, w/expert feedback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 Expert targeted practice on specific aspects</a:t>
            </a:r>
          </a:p>
        </p:txBody>
      </p:sp>
      <p:sp>
        <p:nvSpPr>
          <p:cNvPr id="6" name="Action Button: Custom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ACFB4A0-9234-D837-A790-324058897266}"/>
              </a:ext>
            </a:extLst>
          </p:cNvPr>
          <p:cNvSpPr/>
          <p:nvPr/>
        </p:nvSpPr>
        <p:spPr>
          <a:xfrm>
            <a:off x="8086381" y="3273865"/>
            <a:ext cx="4112121" cy="3604014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t wearing a white coat and stethoscope&#10;&#10;AI-generated content may be incorrect.">
            <a:extLst>
              <a:ext uri="{FF2B5EF4-FFF2-40B4-BE49-F238E27FC236}">
                <a16:creationId xmlns:a16="http://schemas.microsoft.com/office/drawing/2014/main" id="{93C5EC1B-A346-2E5D-E75D-A224E2D575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5"/>
          <a:stretch>
            <a:fillRect/>
          </a:stretch>
        </p:blipFill>
        <p:spPr>
          <a:xfrm>
            <a:off x="10448831" y="4858125"/>
            <a:ext cx="1359992" cy="20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BA137-D43E-B588-E736-248EDA13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examining a goat&#10;&#10;AI-generated content may be incorrect.">
            <a:extLst>
              <a:ext uri="{FF2B5EF4-FFF2-40B4-BE49-F238E27FC236}">
                <a16:creationId xmlns:a16="http://schemas.microsoft.com/office/drawing/2014/main" id="{80433B37-9E64-22DE-5460-EED60A9035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81765" cy="67178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B1D9BC-B261-8BD4-80D2-CBFB03C8B347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6F3EA-275B-029D-FBEC-7AF7A8B4FD3E}"/>
              </a:ext>
            </a:extLst>
          </p:cNvPr>
          <p:cNvSpPr txBox="1"/>
          <p:nvPr/>
        </p:nvSpPr>
        <p:spPr>
          <a:xfrm>
            <a:off x="10236" y="2327264"/>
            <a:ext cx="12193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process</a:t>
            </a:r>
          </a:p>
          <a:p>
            <a:pPr algn="ctr">
              <a:spcAft>
                <a:spcPts val="2400"/>
              </a:spcAft>
            </a:pPr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34497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examining a goat&#10;&#10;AI-generated content may be incorrect.">
            <a:extLst>
              <a:ext uri="{FF2B5EF4-FFF2-40B4-BE49-F238E27FC236}">
                <a16:creationId xmlns:a16="http://schemas.microsoft.com/office/drawing/2014/main" id="{832782EF-7762-E508-9653-166E1781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17393"/>
          <a:stretch>
            <a:fillRect/>
          </a:stretch>
        </p:blipFill>
        <p:spPr>
          <a:xfrm>
            <a:off x="-1" y="160005"/>
            <a:ext cx="12198503" cy="6717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20ECFA-08F6-2459-2DEE-5283EB9021ED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3" y="1638302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0100" y="1943100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927659"/>
            <a:ext cx="274320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D579"/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993959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D579"/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968614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D579"/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5029203"/>
            <a:ext cx="274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D579"/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Affectively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(emoting)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2979004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process,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27707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2.34568E-6 L -0.11302 -0.2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10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-2.34568E-6 L 0.11302 -0.2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10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4.44444E-6 L 0.11302 0.2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0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2.34568E-6 L -0.11302 0.2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1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ck on a pole in a park&#10;&#10;AI-generated content may be incorrect.">
            <a:extLst>
              <a:ext uri="{FF2B5EF4-FFF2-40B4-BE49-F238E27FC236}">
                <a16:creationId xmlns:a16="http://schemas.microsoft.com/office/drawing/2014/main" id="{DAD3A5F6-15D3-461A-7623-878546BC08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15017" b="12500"/>
          <a:stretch>
            <a:fillRect/>
          </a:stretch>
        </p:blipFill>
        <p:spPr>
          <a:xfrm>
            <a:off x="0" y="130629"/>
            <a:ext cx="12192000" cy="6727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4C853-B728-EF9A-0555-4EBF53B37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14040-1D7C-CEF4-F233-41A0507F6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Directions:</a:t>
            </a:r>
          </a:p>
          <a:p>
            <a:pPr marL="0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Read the following statements and decide if you 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>
                <a:solidFill>
                  <a:srgbClr val="FFD579"/>
                </a:solidFill>
              </a:rPr>
              <a:t>	Agree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FFD579"/>
                </a:solidFill>
              </a:rPr>
              <a:t>	Disagree</a:t>
            </a:r>
          </a:p>
          <a:p>
            <a:pPr marL="457200" lvl="1" indent="0">
              <a:buNone/>
            </a:pPr>
            <a:r>
              <a:rPr lang="en-US" sz="3200" dirty="0"/>
              <a:t>	or would like to </a:t>
            </a:r>
            <a:r>
              <a:rPr lang="en-US" sz="3200" dirty="0">
                <a:solidFill>
                  <a:srgbClr val="FFD579"/>
                </a:solidFill>
              </a:rPr>
              <a:t>Edit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each sentence.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53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98B16-9526-3B14-55DE-F8EA894D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dog lying on a couch&#10;&#10;AI-generated content may be incorrect.">
            <a:extLst>
              <a:ext uri="{FF2B5EF4-FFF2-40B4-BE49-F238E27FC236}">
                <a16:creationId xmlns:a16="http://schemas.microsoft.com/office/drawing/2014/main" id="{1753F460-7D71-2B26-7481-CC90798DD5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91" b="20743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60021-A879-0B4F-884F-C9F3874ABB5E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Pause (Paws)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take time and effort – sleep on it.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nooze with solid fill">
            <a:extLst>
              <a:ext uri="{FF2B5EF4-FFF2-40B4-BE49-F238E27FC236}">
                <a16:creationId xmlns:a16="http://schemas.microsoft.com/office/drawing/2014/main" id="{A5A2BAEC-CA5F-FEDD-C2DE-1DB9E0C0D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00" y="777240"/>
            <a:ext cx="36576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454B37-B86C-35A2-CF7A-ECB095F73825}"/>
              </a:ext>
            </a:extLst>
          </p:cNvPr>
          <p:cNvSpPr txBox="1"/>
          <p:nvPr/>
        </p:nvSpPr>
        <p:spPr>
          <a:xfrm>
            <a:off x="0" y="445008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lumMod val="75000"/>
                  </a:schemeClr>
                </a:solidFill>
                <a:latin typeface="Aptos Light" panose="020B0004020202020204" pitchFamily="34" charset="0"/>
              </a:rPr>
              <a:t>7-9 hours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EA2BB-A4ED-86A6-EECD-EC60E0767D19}"/>
              </a:ext>
            </a:extLst>
          </p:cNvPr>
          <p:cNvSpPr txBox="1"/>
          <p:nvPr/>
        </p:nvSpPr>
        <p:spPr>
          <a:xfrm>
            <a:off x="0" y="576072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65000"/>
                  </a:schemeClr>
                </a:solidFill>
                <a:latin typeface="Aptos Light" panose="020B0004020202020204" pitchFamily="34" charset="0"/>
              </a:rPr>
              <a:t>( exercise, nutrition )</a:t>
            </a:r>
          </a:p>
        </p:txBody>
      </p:sp>
    </p:spTree>
    <p:extLst>
      <p:ext uri="{BB962C8B-B14F-4D97-AF65-F5344CB8AC3E}">
        <p14:creationId xmlns:p14="http://schemas.microsoft.com/office/powerpoint/2010/main" val="14349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AF45E-33B4-41D4-6C3B-196234462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uilding with trees and mountains in the background&#10;&#10;AI-generated content may be incorrect.">
            <a:extLst>
              <a:ext uri="{FF2B5EF4-FFF2-40B4-BE49-F238E27FC236}">
                <a16:creationId xmlns:a16="http://schemas.microsoft.com/office/drawing/2014/main" id="{FEAA4657-7FBA-8C3E-9784-BEB4192EB3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t="6444" b="9123"/>
          <a:stretch>
            <a:fillRect/>
          </a:stretch>
        </p:blipFill>
        <p:spPr>
          <a:xfrm>
            <a:off x="-15240" y="-13266"/>
            <a:ext cx="12207240" cy="687126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B570AAD-5E88-08F5-C705-DA21885B6AAB}"/>
              </a:ext>
            </a:extLst>
          </p:cNvPr>
          <p:cNvSpPr txBox="1"/>
          <p:nvPr/>
        </p:nvSpPr>
        <p:spPr>
          <a:xfrm>
            <a:off x="1" y="1716398"/>
            <a:ext cx="12192000" cy="1354217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Learning Takes Time and Effort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Making Meaning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24CD4F-D08E-4646-4DEF-8971C37D141A}"/>
              </a:ext>
            </a:extLst>
          </p:cNvPr>
          <p:cNvSpPr txBox="1"/>
          <p:nvPr/>
        </p:nvSpPr>
        <p:spPr>
          <a:xfrm>
            <a:off x="2785941" y="5710442"/>
            <a:ext cx="67215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Peter Doolittle</a:t>
            </a:r>
          </a:p>
          <a:p>
            <a:pPr algn="ctr">
              <a:spcAft>
                <a:spcPts val="300"/>
              </a:spcAft>
            </a:pP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Educational Psychology, Virginia Tech</a:t>
            </a:r>
          </a:p>
          <a:p>
            <a:pPr algn="ctr">
              <a:spcAft>
                <a:spcPts val="300"/>
              </a:spcAft>
            </a:pPr>
            <a:r>
              <a:rPr lang="en-US" sz="2000" spc="100" dirty="0" err="1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pdoo@vt.edu</a:t>
            </a: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 </a:t>
            </a:r>
            <a:r>
              <a:rPr lang="en-US" sz="2000" spc="100" dirty="0">
                <a:solidFill>
                  <a:schemeClr val="tx1">
                    <a:lumMod val="95000"/>
                    <a:alpha val="50000"/>
                  </a:schemeClr>
                </a:solidFill>
                <a:latin typeface="Aptos Light" panose="020B0004020202020204" pitchFamily="34" charset="0"/>
              </a:rPr>
              <a:t>•</a:t>
            </a:r>
            <a:r>
              <a:rPr lang="en-US" sz="2000" spc="100" dirty="0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 </a:t>
            </a:r>
            <a:r>
              <a:rPr lang="en-US" sz="2000" spc="100" dirty="0" err="1">
                <a:solidFill>
                  <a:schemeClr val="tx1">
                    <a:lumMod val="95000"/>
                  </a:schemeClr>
                </a:solidFill>
                <a:latin typeface="Aptos Light" panose="020B0004020202020204" pitchFamily="34" charset="0"/>
              </a:rPr>
              <a:t>peterdoolittle.org</a:t>
            </a:r>
            <a:endParaRPr lang="en-US" sz="2000" spc="100" dirty="0">
              <a:solidFill>
                <a:schemeClr val="tx1">
                  <a:lumMod val="9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DA001-D265-8E33-D3E5-84281C8FFF6E}"/>
              </a:ext>
            </a:extLst>
          </p:cNvPr>
          <p:cNvSpPr txBox="1"/>
          <p:nvPr/>
        </p:nvSpPr>
        <p:spPr>
          <a:xfrm>
            <a:off x="4703408" y="242327"/>
            <a:ext cx="4718856" cy="4001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all images from unsplash.com</a:t>
            </a:r>
          </a:p>
        </p:txBody>
      </p:sp>
      <p:pic>
        <p:nvPicPr>
          <p:cNvPr id="6" name="Picture 5" descr="A cat wearing a white coat and stethoscope&#10;&#10;AI-generated content may be incorrect.">
            <a:extLst>
              <a:ext uri="{FF2B5EF4-FFF2-40B4-BE49-F238E27FC236}">
                <a16:creationId xmlns:a16="http://schemas.microsoft.com/office/drawing/2014/main" id="{2A781651-2A9D-E294-5061-B436DD1BF8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5"/>
          <a:stretch>
            <a:fillRect/>
          </a:stretch>
        </p:blipFill>
        <p:spPr>
          <a:xfrm>
            <a:off x="-3501" y="3253985"/>
            <a:ext cx="2438400" cy="3604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E3BC8D-0C79-7280-2E24-B4CDF8E8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331"/>
          <a:stretch>
            <a:fillRect/>
          </a:stretch>
        </p:blipFill>
        <p:spPr>
          <a:xfrm>
            <a:off x="4822557" y="3614857"/>
            <a:ext cx="2438400" cy="3243143"/>
          </a:xfrm>
          <a:prstGeom prst="rect">
            <a:avLst/>
          </a:prstGeom>
        </p:spPr>
      </p:pic>
      <p:pic>
        <p:nvPicPr>
          <p:cNvPr id="9" name="Picture 8" descr="A cat wearing a white coat and a stethoscope&#10;&#10;AI-generated content may be incorrect.">
            <a:extLst>
              <a:ext uri="{FF2B5EF4-FFF2-40B4-BE49-F238E27FC236}">
                <a16:creationId xmlns:a16="http://schemas.microsoft.com/office/drawing/2014/main" id="{D8798D1C-EC7C-127C-51D8-A4BD66CE27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6761"/>
          <a:stretch>
            <a:fillRect/>
          </a:stretch>
        </p:blipFill>
        <p:spPr>
          <a:xfrm>
            <a:off x="9310288" y="2929681"/>
            <a:ext cx="3146191" cy="3928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5D8DC4-B31D-BDE3-1C9A-BFB28F50C8FA}"/>
              </a:ext>
            </a:extLst>
          </p:cNvPr>
          <p:cNvSpPr txBox="1"/>
          <p:nvPr/>
        </p:nvSpPr>
        <p:spPr>
          <a:xfrm>
            <a:off x="0" y="6493403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Gracie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316666-3AE2-4664-D82D-40DBB87B3BAB}"/>
              </a:ext>
            </a:extLst>
          </p:cNvPr>
          <p:cNvSpPr txBox="1"/>
          <p:nvPr/>
        </p:nvSpPr>
        <p:spPr>
          <a:xfrm>
            <a:off x="9806010" y="6494246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Valentine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B407C8-5E7B-002C-AA55-BC0785FE6287}"/>
              </a:ext>
            </a:extLst>
          </p:cNvPr>
          <p:cNvSpPr txBox="1"/>
          <p:nvPr/>
        </p:nvSpPr>
        <p:spPr>
          <a:xfrm>
            <a:off x="4844341" y="6488204"/>
            <a:ext cx="239483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Stormy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6B892A-5A30-9542-A736-E014B0E82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266"/>
            <a:ext cx="12207240" cy="5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3447F-17FC-BE37-2733-973C049AC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ck on a pole in a park&#10;&#10;AI-generated content may be incorrect.">
            <a:extLst>
              <a:ext uri="{FF2B5EF4-FFF2-40B4-BE49-F238E27FC236}">
                <a16:creationId xmlns:a16="http://schemas.microsoft.com/office/drawing/2014/main" id="{66C4D695-23B4-E057-81E3-DE4CB19E0C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15017" b="12500"/>
          <a:stretch>
            <a:fillRect/>
          </a:stretch>
        </p:blipFill>
        <p:spPr>
          <a:xfrm>
            <a:off x="0" y="130629"/>
            <a:ext cx="12192000" cy="6727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5FD3-715D-6111-8387-7329C092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B07FE-1631-9790-9750-989DD4AD6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6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sz="3200" dirty="0"/>
              <a:t>Deep learning is fostered by students doing </a:t>
            </a:r>
            <a:r>
              <a:rPr lang="en-US" sz="3200" dirty="0" err="1"/>
              <a:t>thigns</a:t>
            </a:r>
            <a:r>
              <a:rPr lang="en-US" sz="3200" dirty="0"/>
              <a:t> and thinking about the things they are doing. 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sz="3200" dirty="0"/>
              <a:t>Deep learning-based experiences result in more student learning than lecture-based experiences. </a:t>
            </a:r>
          </a:p>
          <a:p>
            <a:pPr marL="514350" indent="-514350">
              <a:spcAft>
                <a:spcPts val="2400"/>
              </a:spcAft>
              <a:buAutoNum type="arabicPeriod"/>
            </a:pPr>
            <a:r>
              <a:rPr lang="en-US" sz="3200" dirty="0"/>
              <a:t>Deep learning works best in formal (e.g., class) versus informal (e.g., meetings) learning environments.</a:t>
            </a:r>
          </a:p>
        </p:txBody>
      </p:sp>
    </p:spTree>
    <p:extLst>
      <p:ext uri="{BB962C8B-B14F-4D97-AF65-F5344CB8AC3E}">
        <p14:creationId xmlns:p14="http://schemas.microsoft.com/office/powerpoint/2010/main" val="30458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687B7-5DB0-92C0-E3A2-1D9F48305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veterinarian holding a dog&#10;&#10;AI-generated content may be incorrect.">
            <a:extLst>
              <a:ext uri="{FF2B5EF4-FFF2-40B4-BE49-F238E27FC236}">
                <a16:creationId xmlns:a16="http://schemas.microsoft.com/office/drawing/2014/main" id="{7BFC047D-C4C3-7A02-8D7A-13F87A7BFD9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rcRect t="17415"/>
          <a:stretch>
            <a:fillRect/>
          </a:stretch>
        </p:blipFill>
        <p:spPr>
          <a:xfrm>
            <a:off x="0" y="143216"/>
            <a:ext cx="12192000" cy="671478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D938A-6700-74D7-179C-0D5FDB39DDB7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Novice Toward Expert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Perspective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82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A veterinarian holding a dog&#10;&#10;AI-generated content may be incorrect.">
            <a:extLst>
              <a:ext uri="{FF2B5EF4-FFF2-40B4-BE49-F238E27FC236}">
                <a16:creationId xmlns:a16="http://schemas.microsoft.com/office/drawing/2014/main" id="{80CF3A14-4F8C-7159-8ABA-BA4BC49E797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alphaModFix amt="20000"/>
          </a:blip>
          <a:srcRect t="17415"/>
          <a:stretch>
            <a:fillRect/>
          </a:stretch>
        </p:blipFill>
        <p:spPr>
          <a:xfrm>
            <a:off x="0" y="143216"/>
            <a:ext cx="12192000" cy="6714784"/>
          </a:xfr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12529FB-005A-912D-D07C-72052EE7325B}"/>
              </a:ext>
            </a:extLst>
          </p:cNvPr>
          <p:cNvSpPr txBox="1"/>
          <p:nvPr/>
        </p:nvSpPr>
        <p:spPr>
          <a:xfrm>
            <a:off x="1230393" y="4653403"/>
            <a:ext cx="1096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</a:rPr>
              <a:t>Time &amp; Experience &amp; 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A7AA3-76B5-3978-29F7-7D7C72A165EB}"/>
              </a:ext>
            </a:extLst>
          </p:cNvPr>
          <p:cNvSpPr txBox="1"/>
          <p:nvPr/>
        </p:nvSpPr>
        <p:spPr>
          <a:xfrm>
            <a:off x="1226244" y="4646388"/>
            <a:ext cx="151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Novice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919DB-3E2D-7CAB-53EB-12341D60D249}"/>
              </a:ext>
            </a:extLst>
          </p:cNvPr>
          <p:cNvSpPr txBox="1"/>
          <p:nvPr/>
        </p:nvSpPr>
        <p:spPr>
          <a:xfrm>
            <a:off x="10691820" y="4646389"/>
            <a:ext cx="150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Expert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C0360D-59A6-8189-011D-13ECCD6AEBE5}"/>
              </a:ext>
            </a:extLst>
          </p:cNvPr>
          <p:cNvSpPr txBox="1"/>
          <p:nvPr/>
        </p:nvSpPr>
        <p:spPr>
          <a:xfrm rot="16200000">
            <a:off x="-1113285" y="2401791"/>
            <a:ext cx="3822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E2CA69-1E75-33C8-62A6-36D03FB088C3}"/>
              </a:ext>
            </a:extLst>
          </p:cNvPr>
          <p:cNvSpPr txBox="1"/>
          <p:nvPr/>
        </p:nvSpPr>
        <p:spPr>
          <a:xfrm>
            <a:off x="5243512" y="5190439"/>
            <a:ext cx="300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Continuum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93781A-DA8E-72CA-8756-806BDFB7339F}"/>
              </a:ext>
            </a:extLst>
          </p:cNvPr>
          <p:cNvCxnSpPr>
            <a:cxnSpLocks/>
            <a:endCxn id="82" idx="11"/>
          </p:cNvCxnSpPr>
          <p:nvPr/>
        </p:nvCxnSpPr>
        <p:spPr>
          <a:xfrm flipV="1">
            <a:off x="1227068" y="1852802"/>
            <a:ext cx="10988745" cy="277827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Freeform 81">
            <a:extLst>
              <a:ext uri="{FF2B5EF4-FFF2-40B4-BE49-F238E27FC236}">
                <a16:creationId xmlns:a16="http://schemas.microsoft.com/office/drawing/2014/main" id="{687B8321-90DB-99FF-3F8A-DF01FF8252F8}"/>
              </a:ext>
            </a:extLst>
          </p:cNvPr>
          <p:cNvSpPr/>
          <p:nvPr/>
        </p:nvSpPr>
        <p:spPr>
          <a:xfrm>
            <a:off x="1271588" y="1852802"/>
            <a:ext cx="10944225" cy="2772025"/>
          </a:xfrm>
          <a:custGeom>
            <a:avLst/>
            <a:gdLst>
              <a:gd name="connsiteX0" fmla="*/ 0 w 10944225"/>
              <a:gd name="connsiteY0" fmla="*/ 2714625 h 2714625"/>
              <a:gd name="connsiteX1" fmla="*/ 1814512 w 10944225"/>
              <a:gd name="connsiteY1" fmla="*/ 2571750 h 2714625"/>
              <a:gd name="connsiteX2" fmla="*/ 1814512 w 10944225"/>
              <a:gd name="connsiteY2" fmla="*/ 2000250 h 2714625"/>
              <a:gd name="connsiteX3" fmla="*/ 3671887 w 10944225"/>
              <a:gd name="connsiteY3" fmla="*/ 2000250 h 2714625"/>
              <a:gd name="connsiteX4" fmla="*/ 3671887 w 10944225"/>
              <a:gd name="connsiteY4" fmla="*/ 1528763 h 2714625"/>
              <a:gd name="connsiteX5" fmla="*/ 5500687 w 10944225"/>
              <a:gd name="connsiteY5" fmla="*/ 1514475 h 2714625"/>
              <a:gd name="connsiteX6" fmla="*/ 5514975 w 10944225"/>
              <a:gd name="connsiteY6" fmla="*/ 1071563 h 2714625"/>
              <a:gd name="connsiteX7" fmla="*/ 7343775 w 10944225"/>
              <a:gd name="connsiteY7" fmla="*/ 1085850 h 2714625"/>
              <a:gd name="connsiteX8" fmla="*/ 7343775 w 10944225"/>
              <a:gd name="connsiteY8" fmla="*/ 671513 h 2714625"/>
              <a:gd name="connsiteX9" fmla="*/ 9158287 w 10944225"/>
              <a:gd name="connsiteY9" fmla="*/ 600075 h 2714625"/>
              <a:gd name="connsiteX10" fmla="*/ 9215437 w 10944225"/>
              <a:gd name="connsiteY10" fmla="*/ 257175 h 2714625"/>
              <a:gd name="connsiteX11" fmla="*/ 10944225 w 10944225"/>
              <a:gd name="connsiteY11" fmla="*/ 0 h 271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44225" h="2714625">
                <a:moveTo>
                  <a:pt x="0" y="2714625"/>
                </a:moveTo>
                <a:cubicBezTo>
                  <a:pt x="756046" y="2702718"/>
                  <a:pt x="1512093" y="2690812"/>
                  <a:pt x="1814512" y="2571750"/>
                </a:cubicBezTo>
                <a:cubicBezTo>
                  <a:pt x="2116931" y="2452688"/>
                  <a:pt x="1504950" y="2095500"/>
                  <a:pt x="1814512" y="2000250"/>
                </a:cubicBezTo>
                <a:cubicBezTo>
                  <a:pt x="2124074" y="1905000"/>
                  <a:pt x="3362325" y="2078831"/>
                  <a:pt x="3671887" y="2000250"/>
                </a:cubicBezTo>
                <a:cubicBezTo>
                  <a:pt x="3981450" y="1921669"/>
                  <a:pt x="3367087" y="1609725"/>
                  <a:pt x="3671887" y="1528763"/>
                </a:cubicBezTo>
                <a:cubicBezTo>
                  <a:pt x="3976687" y="1447801"/>
                  <a:pt x="5193506" y="1590675"/>
                  <a:pt x="5500687" y="1514475"/>
                </a:cubicBezTo>
                <a:cubicBezTo>
                  <a:pt x="5807868" y="1438275"/>
                  <a:pt x="5207794" y="1143001"/>
                  <a:pt x="5514975" y="1071563"/>
                </a:cubicBezTo>
                <a:cubicBezTo>
                  <a:pt x="5822156" y="1000125"/>
                  <a:pt x="7038975" y="1152525"/>
                  <a:pt x="7343775" y="1085850"/>
                </a:cubicBezTo>
                <a:cubicBezTo>
                  <a:pt x="7648575" y="1019175"/>
                  <a:pt x="7041356" y="752475"/>
                  <a:pt x="7343775" y="671513"/>
                </a:cubicBezTo>
                <a:cubicBezTo>
                  <a:pt x="7646194" y="590551"/>
                  <a:pt x="8846343" y="669131"/>
                  <a:pt x="9158287" y="600075"/>
                </a:cubicBezTo>
                <a:cubicBezTo>
                  <a:pt x="9470231" y="531019"/>
                  <a:pt x="8917781" y="357187"/>
                  <a:pt x="9215437" y="257175"/>
                </a:cubicBezTo>
                <a:cubicBezTo>
                  <a:pt x="9513093" y="157162"/>
                  <a:pt x="10228659" y="78581"/>
                  <a:pt x="10944225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2DB002C-777A-E0B9-36CF-30186AB89AC9}"/>
              </a:ext>
            </a:extLst>
          </p:cNvPr>
          <p:cNvSpPr/>
          <p:nvPr/>
        </p:nvSpPr>
        <p:spPr>
          <a:xfrm>
            <a:off x="1236212" y="1859525"/>
            <a:ext cx="12115800" cy="2758585"/>
          </a:xfrm>
          <a:custGeom>
            <a:avLst/>
            <a:gdLst>
              <a:gd name="connsiteX0" fmla="*/ 0 w 12115800"/>
              <a:gd name="connsiteY0" fmla="*/ 2623053 h 2623053"/>
              <a:gd name="connsiteX1" fmla="*/ 431800 w 12115800"/>
              <a:gd name="connsiteY1" fmla="*/ 1924553 h 2623053"/>
              <a:gd name="connsiteX2" fmla="*/ 977900 w 12115800"/>
              <a:gd name="connsiteY2" fmla="*/ 1289553 h 2623053"/>
              <a:gd name="connsiteX3" fmla="*/ 1930400 w 12115800"/>
              <a:gd name="connsiteY3" fmla="*/ 654553 h 2623053"/>
              <a:gd name="connsiteX4" fmla="*/ 3479800 w 12115800"/>
              <a:gd name="connsiteY4" fmla="*/ 222753 h 2623053"/>
              <a:gd name="connsiteX5" fmla="*/ 7340600 w 12115800"/>
              <a:gd name="connsiteY5" fmla="*/ 19553 h 2623053"/>
              <a:gd name="connsiteX6" fmla="*/ 12115800 w 12115800"/>
              <a:gd name="connsiteY6" fmla="*/ 19553 h 262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15800" h="2623053">
                <a:moveTo>
                  <a:pt x="0" y="2623053"/>
                </a:moveTo>
                <a:cubicBezTo>
                  <a:pt x="134408" y="2384928"/>
                  <a:pt x="268817" y="2146803"/>
                  <a:pt x="431800" y="1924553"/>
                </a:cubicBezTo>
                <a:cubicBezTo>
                  <a:pt x="594783" y="1702303"/>
                  <a:pt x="728133" y="1501220"/>
                  <a:pt x="977900" y="1289553"/>
                </a:cubicBezTo>
                <a:cubicBezTo>
                  <a:pt x="1227667" y="1077886"/>
                  <a:pt x="1513417" y="832353"/>
                  <a:pt x="1930400" y="654553"/>
                </a:cubicBezTo>
                <a:cubicBezTo>
                  <a:pt x="2347383" y="476753"/>
                  <a:pt x="2578100" y="328586"/>
                  <a:pt x="3479800" y="222753"/>
                </a:cubicBezTo>
                <a:cubicBezTo>
                  <a:pt x="4381500" y="116920"/>
                  <a:pt x="5901267" y="53420"/>
                  <a:pt x="7340600" y="19553"/>
                </a:cubicBezTo>
                <a:cubicBezTo>
                  <a:pt x="8779933" y="-14314"/>
                  <a:pt x="10447866" y="2619"/>
                  <a:pt x="12115800" y="19553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92A745-7AFA-28A1-48EB-F274FA291307}"/>
              </a:ext>
            </a:extLst>
          </p:cNvPr>
          <p:cNvCxnSpPr/>
          <p:nvPr/>
        </p:nvCxnSpPr>
        <p:spPr>
          <a:xfrm flipH="1">
            <a:off x="1206500" y="4638732"/>
            <a:ext cx="1097280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54DB956-EAE6-041D-4782-A84934C0AB2F}"/>
              </a:ext>
            </a:extLst>
          </p:cNvPr>
          <p:cNvCxnSpPr/>
          <p:nvPr/>
        </p:nvCxnSpPr>
        <p:spPr>
          <a:xfrm flipV="1">
            <a:off x="1219200" y="787479"/>
            <a:ext cx="0" cy="3855904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3B207C-AD76-6668-5516-CF39C79F86DF}"/>
              </a:ext>
            </a:extLst>
          </p:cNvPr>
          <p:cNvCxnSpPr>
            <a:cxnSpLocks/>
            <a:stCxn id="34" idx="0"/>
            <a:endCxn id="34" idx="0"/>
          </p:cNvCxnSpPr>
          <p:nvPr/>
        </p:nvCxnSpPr>
        <p:spPr>
          <a:xfrm>
            <a:off x="1236212" y="461811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3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80CAC-701A-C852-549A-1FA01B086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5" descr="A veterinarian holding a dog&#10;&#10;AI-generated content may be incorrect.">
            <a:extLst>
              <a:ext uri="{FF2B5EF4-FFF2-40B4-BE49-F238E27FC236}">
                <a16:creationId xmlns:a16="http://schemas.microsoft.com/office/drawing/2014/main" id="{96841328-93D7-03D3-CA5E-B4974A3517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alphaModFix amt="20000"/>
          </a:blip>
          <a:srcRect t="17415"/>
          <a:stretch>
            <a:fillRect/>
          </a:stretch>
        </p:blipFill>
        <p:spPr>
          <a:xfrm>
            <a:off x="0" y="143216"/>
            <a:ext cx="12192000" cy="6714784"/>
          </a:xfr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35F3599-63A3-DF4D-7DFA-F48D9BED64DE}"/>
              </a:ext>
            </a:extLst>
          </p:cNvPr>
          <p:cNvSpPr/>
          <p:nvPr/>
        </p:nvSpPr>
        <p:spPr>
          <a:xfrm>
            <a:off x="-1" y="163899"/>
            <a:ext cx="12179300" cy="671512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69000">
                <a:schemeClr val="bg1"/>
              </a:gs>
              <a:gs pos="85000">
                <a:schemeClr val="bg1">
                  <a:lumMod val="95000"/>
                  <a:lumOff val="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32E80F4-11DC-F815-7F03-79CF202DD68F}"/>
              </a:ext>
            </a:extLst>
          </p:cNvPr>
          <p:cNvGrpSpPr/>
          <p:nvPr/>
        </p:nvGrpSpPr>
        <p:grpSpPr>
          <a:xfrm>
            <a:off x="1489429" y="1414517"/>
            <a:ext cx="10689870" cy="3236500"/>
            <a:chOff x="1489429" y="1414517"/>
            <a:chExt cx="10689870" cy="32365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DBADFD-2396-2FDA-AD00-63F2970FCA30}"/>
                </a:ext>
              </a:extLst>
            </p:cNvPr>
            <p:cNvSpPr/>
            <p:nvPr/>
          </p:nvSpPr>
          <p:spPr>
            <a:xfrm>
              <a:off x="1902461" y="1429718"/>
              <a:ext cx="10276838" cy="3209544"/>
            </a:xfrm>
            <a:prstGeom prst="rect">
              <a:avLst/>
            </a:pr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2F7E956-81F8-D08A-5708-2871BF84F608}"/>
                </a:ext>
              </a:extLst>
            </p:cNvPr>
            <p:cNvGrpSpPr/>
            <p:nvPr/>
          </p:nvGrpSpPr>
          <p:grpSpPr>
            <a:xfrm>
              <a:off x="1489429" y="1414517"/>
              <a:ext cx="1458526" cy="3236500"/>
              <a:chOff x="1489429" y="1414517"/>
              <a:chExt cx="1458526" cy="32365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EF4558B-E0D8-2CCE-A781-DEC5C5A1C9AA}"/>
                  </a:ext>
                </a:extLst>
              </p:cNvPr>
              <p:cNvSpPr/>
              <p:nvPr/>
            </p:nvSpPr>
            <p:spPr>
              <a:xfrm>
                <a:off x="2551066" y="1425929"/>
                <a:ext cx="321018" cy="3209544"/>
              </a:xfrm>
              <a:prstGeom prst="rect">
                <a:avLst/>
              </a:prstGeom>
              <a:solidFill>
                <a:srgbClr val="15612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75BAD90-8D75-AA7F-ADB8-1C7684903D09}"/>
                  </a:ext>
                </a:extLst>
              </p:cNvPr>
              <p:cNvSpPr txBox="1"/>
              <p:nvPr/>
            </p:nvSpPr>
            <p:spPr>
              <a:xfrm rot="16200000">
                <a:off x="1207853" y="2905275"/>
                <a:ext cx="30185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50000"/>
                      </a:schemeClr>
                    </a:solidFill>
                  </a:rPr>
                  <a:t>First 4 Years of Work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8BD6E88-13A0-2CA8-77E9-FBFFA215E21C}"/>
                  </a:ext>
                </a:extLst>
              </p:cNvPr>
              <p:cNvGrpSpPr/>
              <p:nvPr/>
            </p:nvGrpSpPr>
            <p:grpSpPr>
              <a:xfrm>
                <a:off x="1489429" y="1414517"/>
                <a:ext cx="1127003" cy="3236500"/>
                <a:chOff x="1489429" y="1414517"/>
                <a:chExt cx="1127003" cy="32365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212640F-5E98-AC3D-816E-916E9E6C9F61}"/>
                    </a:ext>
                  </a:extLst>
                </p:cNvPr>
                <p:cNvSpPr/>
                <p:nvPr/>
              </p:nvSpPr>
              <p:spPr>
                <a:xfrm>
                  <a:off x="1887933" y="1422012"/>
                  <a:ext cx="321018" cy="3209544"/>
                </a:xfrm>
                <a:prstGeom prst="rect">
                  <a:avLst/>
                </a:prstGeom>
                <a:solidFill>
                  <a:srgbClr val="103F1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6871E79-F41F-AF53-5A8C-0A3BE99F1441}"/>
                    </a:ext>
                  </a:extLst>
                </p:cNvPr>
                <p:cNvSpPr/>
                <p:nvPr/>
              </p:nvSpPr>
              <p:spPr>
                <a:xfrm>
                  <a:off x="2219829" y="1423556"/>
                  <a:ext cx="321018" cy="3209544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B640D53-CBD8-1B5A-B15C-C45821ADCB69}"/>
                    </a:ext>
                  </a:extLst>
                </p:cNvPr>
                <p:cNvSpPr/>
                <p:nvPr/>
              </p:nvSpPr>
              <p:spPr>
                <a:xfrm>
                  <a:off x="1549900" y="1425151"/>
                  <a:ext cx="321018" cy="3209544"/>
                </a:xfrm>
                <a:prstGeom prst="rect">
                  <a:avLst/>
                </a:prstGeom>
                <a:solidFill>
                  <a:srgbClr val="0C2C0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C20BAA9F-690B-56B0-3134-F6586F92E1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9954" y="1414518"/>
                  <a:ext cx="0" cy="3212727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78CB53B5-936B-17AC-99E4-DFD6C156E3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9131" y="1415666"/>
                  <a:ext cx="0" cy="3212727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98BB17B-091C-AC18-12DA-6F81560C72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2283" y="1414517"/>
                  <a:ext cx="0" cy="3212727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C718A59-02BF-1BC6-43E1-B220008CDFC4}"/>
                    </a:ext>
                  </a:extLst>
                </p:cNvPr>
                <p:cNvSpPr txBox="1"/>
                <p:nvPr/>
              </p:nvSpPr>
              <p:spPr>
                <a:xfrm rot="16200000">
                  <a:off x="1089044" y="3453781"/>
                  <a:ext cx="19202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>
                          <a:lumMod val="50000"/>
                        </a:schemeClr>
                      </a:solidFill>
                    </a:rPr>
                    <a:t>College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BDA211F-CC66-F6FC-EA1D-5C8FC65509D7}"/>
                    </a:ext>
                  </a:extLst>
                </p:cNvPr>
                <p:cNvSpPr txBox="1"/>
                <p:nvPr/>
              </p:nvSpPr>
              <p:spPr>
                <a:xfrm rot="16200000">
                  <a:off x="1065599" y="3074440"/>
                  <a:ext cx="264000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>
                          <a:lumMod val="50000"/>
                        </a:schemeClr>
                      </a:solidFill>
                    </a:rPr>
                    <a:t>Vet Med School</a:t>
                  </a: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DA1EB47-613C-7F5D-969C-6855ECCCD7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0847" y="1418510"/>
                  <a:ext cx="0" cy="3212727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7FA6DF6-4CAC-83F8-7BD3-3AAACE4ABA0C}"/>
                    </a:ext>
                  </a:extLst>
                </p:cNvPr>
                <p:cNvSpPr txBox="1"/>
                <p:nvPr/>
              </p:nvSpPr>
              <p:spPr>
                <a:xfrm rot="16200000">
                  <a:off x="400261" y="3100183"/>
                  <a:ext cx="264000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>
                          <a:lumMod val="50000"/>
                        </a:schemeClr>
                      </a:solidFill>
                    </a:rPr>
                    <a:t>High School</a:t>
                  </a:r>
                </a:p>
              </p:txBody>
            </p: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A3E57F0-5D34-AB89-FB1F-B7F41C09D2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2959" y="1418065"/>
                <a:ext cx="0" cy="3212727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33DDAE4-A923-5760-0273-7B86E279E4BF}"/>
              </a:ext>
            </a:extLst>
          </p:cNvPr>
          <p:cNvSpPr txBox="1"/>
          <p:nvPr/>
        </p:nvSpPr>
        <p:spPr>
          <a:xfrm>
            <a:off x="1230393" y="4653403"/>
            <a:ext cx="1096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</a:rPr>
              <a:t>Time &amp; Experience &amp; 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0E0EE-8498-41D4-9444-13A152DC1D3C}"/>
              </a:ext>
            </a:extLst>
          </p:cNvPr>
          <p:cNvSpPr txBox="1"/>
          <p:nvPr/>
        </p:nvSpPr>
        <p:spPr>
          <a:xfrm>
            <a:off x="1226244" y="4646388"/>
            <a:ext cx="151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Novice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A7548-2E2F-7A2B-C249-A8625BD55D6F}"/>
              </a:ext>
            </a:extLst>
          </p:cNvPr>
          <p:cNvSpPr txBox="1"/>
          <p:nvPr/>
        </p:nvSpPr>
        <p:spPr>
          <a:xfrm>
            <a:off x="10691820" y="4646389"/>
            <a:ext cx="150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Expert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D2482-C39C-C1A7-82EF-399691DD0FF0}"/>
              </a:ext>
            </a:extLst>
          </p:cNvPr>
          <p:cNvSpPr txBox="1"/>
          <p:nvPr/>
        </p:nvSpPr>
        <p:spPr>
          <a:xfrm rot="16200000">
            <a:off x="-1113285" y="2401791"/>
            <a:ext cx="3822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CC6E8B0-6497-68AE-FADA-8AAACAAD477F}"/>
              </a:ext>
            </a:extLst>
          </p:cNvPr>
          <p:cNvSpPr txBox="1"/>
          <p:nvPr/>
        </p:nvSpPr>
        <p:spPr>
          <a:xfrm>
            <a:off x="5243512" y="5190439"/>
            <a:ext cx="300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Continuum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81F35B-580E-295F-2CAD-EE0BD5561657}"/>
              </a:ext>
            </a:extLst>
          </p:cNvPr>
          <p:cNvCxnSpPr>
            <a:cxnSpLocks/>
            <a:stCxn id="34" idx="0"/>
            <a:endCxn id="34" idx="0"/>
          </p:cNvCxnSpPr>
          <p:nvPr/>
        </p:nvCxnSpPr>
        <p:spPr>
          <a:xfrm>
            <a:off x="2192280" y="4500463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EB789BA5-55DF-66D4-8368-18837521E5B3}"/>
              </a:ext>
            </a:extLst>
          </p:cNvPr>
          <p:cNvSpPr/>
          <p:nvPr/>
        </p:nvSpPr>
        <p:spPr>
          <a:xfrm>
            <a:off x="2192280" y="1741878"/>
            <a:ext cx="11326947" cy="2758585"/>
          </a:xfrm>
          <a:custGeom>
            <a:avLst/>
            <a:gdLst>
              <a:gd name="connsiteX0" fmla="*/ 0 w 12115800"/>
              <a:gd name="connsiteY0" fmla="*/ 2623053 h 2623053"/>
              <a:gd name="connsiteX1" fmla="*/ 431800 w 12115800"/>
              <a:gd name="connsiteY1" fmla="*/ 1924553 h 2623053"/>
              <a:gd name="connsiteX2" fmla="*/ 977900 w 12115800"/>
              <a:gd name="connsiteY2" fmla="*/ 1289553 h 2623053"/>
              <a:gd name="connsiteX3" fmla="*/ 1930400 w 12115800"/>
              <a:gd name="connsiteY3" fmla="*/ 654553 h 2623053"/>
              <a:gd name="connsiteX4" fmla="*/ 3479800 w 12115800"/>
              <a:gd name="connsiteY4" fmla="*/ 222753 h 2623053"/>
              <a:gd name="connsiteX5" fmla="*/ 7340600 w 12115800"/>
              <a:gd name="connsiteY5" fmla="*/ 19553 h 2623053"/>
              <a:gd name="connsiteX6" fmla="*/ 12115800 w 12115800"/>
              <a:gd name="connsiteY6" fmla="*/ 19553 h 262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15800" h="2623053">
                <a:moveTo>
                  <a:pt x="0" y="2623053"/>
                </a:moveTo>
                <a:cubicBezTo>
                  <a:pt x="134408" y="2384928"/>
                  <a:pt x="268817" y="2146803"/>
                  <a:pt x="431800" y="1924553"/>
                </a:cubicBezTo>
                <a:cubicBezTo>
                  <a:pt x="594783" y="1702303"/>
                  <a:pt x="728133" y="1501220"/>
                  <a:pt x="977900" y="1289553"/>
                </a:cubicBezTo>
                <a:cubicBezTo>
                  <a:pt x="1227667" y="1077886"/>
                  <a:pt x="1513417" y="832353"/>
                  <a:pt x="1930400" y="654553"/>
                </a:cubicBezTo>
                <a:cubicBezTo>
                  <a:pt x="2347383" y="476753"/>
                  <a:pt x="2578100" y="328586"/>
                  <a:pt x="3479800" y="222753"/>
                </a:cubicBezTo>
                <a:cubicBezTo>
                  <a:pt x="4381500" y="116920"/>
                  <a:pt x="5901267" y="53420"/>
                  <a:pt x="7340600" y="19553"/>
                </a:cubicBezTo>
                <a:cubicBezTo>
                  <a:pt x="8779933" y="-14314"/>
                  <a:pt x="10447866" y="2619"/>
                  <a:pt x="12115800" y="19553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A412D39-1C29-76AF-2105-72ED75939DBB}"/>
              </a:ext>
            </a:extLst>
          </p:cNvPr>
          <p:cNvSpPr/>
          <p:nvPr/>
        </p:nvSpPr>
        <p:spPr>
          <a:xfrm>
            <a:off x="2541166" y="3839351"/>
            <a:ext cx="2702392" cy="627366"/>
          </a:xfrm>
          <a:custGeom>
            <a:avLst/>
            <a:gdLst>
              <a:gd name="connsiteX0" fmla="*/ 0 w 3365500"/>
              <a:gd name="connsiteY0" fmla="*/ 0 h 457200"/>
              <a:gd name="connsiteX1" fmla="*/ 190500 w 3365500"/>
              <a:gd name="connsiteY1" fmla="*/ 215900 h 457200"/>
              <a:gd name="connsiteX2" fmla="*/ 889000 w 3365500"/>
              <a:gd name="connsiteY2" fmla="*/ 368300 h 457200"/>
              <a:gd name="connsiteX3" fmla="*/ 3365500 w 336550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0" h="457200">
                <a:moveTo>
                  <a:pt x="0" y="0"/>
                </a:moveTo>
                <a:cubicBezTo>
                  <a:pt x="21166" y="77258"/>
                  <a:pt x="42333" y="154517"/>
                  <a:pt x="190500" y="215900"/>
                </a:cubicBezTo>
                <a:cubicBezTo>
                  <a:pt x="338667" y="277283"/>
                  <a:pt x="359833" y="328083"/>
                  <a:pt x="889000" y="368300"/>
                </a:cubicBezTo>
                <a:cubicBezTo>
                  <a:pt x="1418167" y="408517"/>
                  <a:pt x="2391833" y="432858"/>
                  <a:pt x="3365500" y="457200"/>
                </a:cubicBezTo>
              </a:path>
            </a:pathLst>
          </a:custGeom>
          <a:noFill/>
          <a:ln w="25400">
            <a:solidFill>
              <a:schemeClr val="tx1">
                <a:alpha val="50000"/>
              </a:schemeClr>
            </a:solidFill>
            <a:prstDash val="lg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B9BE8-0E53-47E8-92DA-8763C7FCE9E6}"/>
              </a:ext>
            </a:extLst>
          </p:cNvPr>
          <p:cNvSpPr txBox="1"/>
          <p:nvPr/>
        </p:nvSpPr>
        <p:spPr>
          <a:xfrm>
            <a:off x="2890829" y="3908112"/>
            <a:ext cx="1409268" cy="37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Forgetting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1154AA0-3881-F6B1-E8B5-522A4CF4DEB1}"/>
              </a:ext>
            </a:extLst>
          </p:cNvPr>
          <p:cNvCxnSpPr>
            <a:cxnSpLocks/>
          </p:cNvCxnSpPr>
          <p:nvPr/>
        </p:nvCxnSpPr>
        <p:spPr>
          <a:xfrm flipV="1">
            <a:off x="1359443" y="4497668"/>
            <a:ext cx="849508" cy="124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9AB1AD-BFAD-16DB-2B51-A85ECF571B7D}"/>
              </a:ext>
            </a:extLst>
          </p:cNvPr>
          <p:cNvCxnSpPr/>
          <p:nvPr/>
        </p:nvCxnSpPr>
        <p:spPr>
          <a:xfrm flipH="1">
            <a:off x="1206500" y="4638732"/>
            <a:ext cx="1097280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E1153D8-E056-47BC-222B-63B0C667157E}"/>
              </a:ext>
            </a:extLst>
          </p:cNvPr>
          <p:cNvCxnSpPr/>
          <p:nvPr/>
        </p:nvCxnSpPr>
        <p:spPr>
          <a:xfrm flipV="1">
            <a:off x="1219200" y="787479"/>
            <a:ext cx="0" cy="3855904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540682-DE7E-3594-0B51-D349FCE19F35}"/>
              </a:ext>
            </a:extLst>
          </p:cNvPr>
          <p:cNvCxnSpPr>
            <a:cxnSpLocks/>
          </p:cNvCxnSpPr>
          <p:nvPr/>
        </p:nvCxnSpPr>
        <p:spPr>
          <a:xfrm>
            <a:off x="4628488" y="1423501"/>
            <a:ext cx="0" cy="3212727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CFF057-93F2-53B5-D3C0-DBA79B8765BF}"/>
              </a:ext>
            </a:extLst>
          </p:cNvPr>
          <p:cNvSpPr txBox="1"/>
          <p:nvPr/>
        </p:nvSpPr>
        <p:spPr>
          <a:xfrm>
            <a:off x="2436527" y="1040531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Veterinarian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3229F5-92DE-1C80-DA7D-A89EAB94EAA0}"/>
              </a:ext>
            </a:extLst>
          </p:cNvPr>
          <p:cNvSpPr txBox="1"/>
          <p:nvPr/>
        </p:nvSpPr>
        <p:spPr>
          <a:xfrm>
            <a:off x="4557368" y="1047099"/>
            <a:ext cx="258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Teaching Veterinarian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3931446-27C3-9A8E-F119-FBA4912398A1}"/>
              </a:ext>
            </a:extLst>
          </p:cNvPr>
          <p:cNvSpPr/>
          <p:nvPr/>
        </p:nvSpPr>
        <p:spPr>
          <a:xfrm>
            <a:off x="4627775" y="2151363"/>
            <a:ext cx="2702392" cy="627366"/>
          </a:xfrm>
          <a:custGeom>
            <a:avLst/>
            <a:gdLst>
              <a:gd name="connsiteX0" fmla="*/ 0 w 3365500"/>
              <a:gd name="connsiteY0" fmla="*/ 0 h 457200"/>
              <a:gd name="connsiteX1" fmla="*/ 190500 w 3365500"/>
              <a:gd name="connsiteY1" fmla="*/ 215900 h 457200"/>
              <a:gd name="connsiteX2" fmla="*/ 889000 w 3365500"/>
              <a:gd name="connsiteY2" fmla="*/ 368300 h 457200"/>
              <a:gd name="connsiteX3" fmla="*/ 3365500 w 336550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0" h="457200">
                <a:moveTo>
                  <a:pt x="0" y="0"/>
                </a:moveTo>
                <a:cubicBezTo>
                  <a:pt x="21166" y="77258"/>
                  <a:pt x="42333" y="154517"/>
                  <a:pt x="190500" y="215900"/>
                </a:cubicBezTo>
                <a:cubicBezTo>
                  <a:pt x="338667" y="277283"/>
                  <a:pt x="359833" y="328083"/>
                  <a:pt x="889000" y="368300"/>
                </a:cubicBezTo>
                <a:cubicBezTo>
                  <a:pt x="1418167" y="408517"/>
                  <a:pt x="2391833" y="432858"/>
                  <a:pt x="3365500" y="457200"/>
                </a:cubicBezTo>
              </a:path>
            </a:pathLst>
          </a:custGeom>
          <a:noFill/>
          <a:ln w="25400">
            <a:solidFill>
              <a:schemeClr val="tx1">
                <a:alpha val="50000"/>
              </a:schemeClr>
            </a:solidFill>
            <a:prstDash val="lg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689D92F-C294-AC8F-08EA-5D1A412BAF6C}"/>
              </a:ext>
            </a:extLst>
          </p:cNvPr>
          <p:cNvSpPr/>
          <p:nvPr/>
        </p:nvSpPr>
        <p:spPr>
          <a:xfrm>
            <a:off x="4648325" y="1754168"/>
            <a:ext cx="11326947" cy="1881612"/>
          </a:xfrm>
          <a:custGeom>
            <a:avLst/>
            <a:gdLst>
              <a:gd name="connsiteX0" fmla="*/ 0 w 12115800"/>
              <a:gd name="connsiteY0" fmla="*/ 2623053 h 2623053"/>
              <a:gd name="connsiteX1" fmla="*/ 431800 w 12115800"/>
              <a:gd name="connsiteY1" fmla="*/ 1924553 h 2623053"/>
              <a:gd name="connsiteX2" fmla="*/ 977900 w 12115800"/>
              <a:gd name="connsiteY2" fmla="*/ 1289553 h 2623053"/>
              <a:gd name="connsiteX3" fmla="*/ 1930400 w 12115800"/>
              <a:gd name="connsiteY3" fmla="*/ 654553 h 2623053"/>
              <a:gd name="connsiteX4" fmla="*/ 3479800 w 12115800"/>
              <a:gd name="connsiteY4" fmla="*/ 222753 h 2623053"/>
              <a:gd name="connsiteX5" fmla="*/ 7340600 w 12115800"/>
              <a:gd name="connsiteY5" fmla="*/ 19553 h 2623053"/>
              <a:gd name="connsiteX6" fmla="*/ 12115800 w 12115800"/>
              <a:gd name="connsiteY6" fmla="*/ 19553 h 262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15800" h="2623053">
                <a:moveTo>
                  <a:pt x="0" y="2623053"/>
                </a:moveTo>
                <a:cubicBezTo>
                  <a:pt x="134408" y="2384928"/>
                  <a:pt x="268817" y="2146803"/>
                  <a:pt x="431800" y="1924553"/>
                </a:cubicBezTo>
                <a:cubicBezTo>
                  <a:pt x="594783" y="1702303"/>
                  <a:pt x="728133" y="1501220"/>
                  <a:pt x="977900" y="1289553"/>
                </a:cubicBezTo>
                <a:cubicBezTo>
                  <a:pt x="1227667" y="1077886"/>
                  <a:pt x="1513417" y="832353"/>
                  <a:pt x="1930400" y="654553"/>
                </a:cubicBezTo>
                <a:cubicBezTo>
                  <a:pt x="2347383" y="476753"/>
                  <a:pt x="2578100" y="328586"/>
                  <a:pt x="3479800" y="222753"/>
                </a:cubicBezTo>
                <a:cubicBezTo>
                  <a:pt x="4381500" y="116920"/>
                  <a:pt x="5901267" y="53420"/>
                  <a:pt x="7340600" y="19553"/>
                </a:cubicBezTo>
                <a:cubicBezTo>
                  <a:pt x="8779933" y="-14314"/>
                  <a:pt x="10447866" y="2619"/>
                  <a:pt x="12115800" y="19553"/>
                </a:cubicBezTo>
              </a:path>
            </a:pathLst>
          </a:custGeom>
          <a:noFill/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F907C6-728E-356C-4B7E-D491BCC36F6E}"/>
              </a:ext>
            </a:extLst>
          </p:cNvPr>
          <p:cNvSpPr txBox="1"/>
          <p:nvPr/>
        </p:nvSpPr>
        <p:spPr>
          <a:xfrm rot="19876007">
            <a:off x="5196796" y="2069686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Teaching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83B7F27-8848-793E-D82D-5E700F8BBC40}"/>
              </a:ext>
            </a:extLst>
          </p:cNvPr>
          <p:cNvSpPr/>
          <p:nvPr/>
        </p:nvSpPr>
        <p:spPr>
          <a:xfrm>
            <a:off x="2494786" y="3912239"/>
            <a:ext cx="2702392" cy="627366"/>
          </a:xfrm>
          <a:custGeom>
            <a:avLst/>
            <a:gdLst>
              <a:gd name="connsiteX0" fmla="*/ 0 w 3365500"/>
              <a:gd name="connsiteY0" fmla="*/ 0 h 457200"/>
              <a:gd name="connsiteX1" fmla="*/ 190500 w 3365500"/>
              <a:gd name="connsiteY1" fmla="*/ 215900 h 457200"/>
              <a:gd name="connsiteX2" fmla="*/ 889000 w 3365500"/>
              <a:gd name="connsiteY2" fmla="*/ 368300 h 457200"/>
              <a:gd name="connsiteX3" fmla="*/ 3365500 w 336550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0" h="457200">
                <a:moveTo>
                  <a:pt x="0" y="0"/>
                </a:moveTo>
                <a:cubicBezTo>
                  <a:pt x="21166" y="77258"/>
                  <a:pt x="42333" y="154517"/>
                  <a:pt x="190500" y="215900"/>
                </a:cubicBezTo>
                <a:cubicBezTo>
                  <a:pt x="338667" y="277283"/>
                  <a:pt x="359833" y="328083"/>
                  <a:pt x="889000" y="368300"/>
                </a:cubicBezTo>
                <a:cubicBezTo>
                  <a:pt x="1418167" y="408517"/>
                  <a:pt x="2391833" y="432858"/>
                  <a:pt x="3365500" y="457200"/>
                </a:cubicBezTo>
              </a:path>
            </a:pathLst>
          </a:custGeom>
          <a:noFill/>
          <a:ln w="25400">
            <a:solidFill>
              <a:schemeClr val="tx1">
                <a:alpha val="50000"/>
              </a:schemeClr>
            </a:solidFill>
            <a:prstDash val="lg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72E9CAC6-3A08-2886-1CA4-1AC127AF4AD7}"/>
              </a:ext>
            </a:extLst>
          </p:cNvPr>
          <p:cNvSpPr/>
          <p:nvPr/>
        </p:nvSpPr>
        <p:spPr>
          <a:xfrm>
            <a:off x="2455032" y="3991753"/>
            <a:ext cx="2702392" cy="627366"/>
          </a:xfrm>
          <a:custGeom>
            <a:avLst/>
            <a:gdLst>
              <a:gd name="connsiteX0" fmla="*/ 0 w 3365500"/>
              <a:gd name="connsiteY0" fmla="*/ 0 h 457200"/>
              <a:gd name="connsiteX1" fmla="*/ 190500 w 3365500"/>
              <a:gd name="connsiteY1" fmla="*/ 215900 h 457200"/>
              <a:gd name="connsiteX2" fmla="*/ 889000 w 3365500"/>
              <a:gd name="connsiteY2" fmla="*/ 368300 h 457200"/>
              <a:gd name="connsiteX3" fmla="*/ 3365500 w 336550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0" h="457200">
                <a:moveTo>
                  <a:pt x="0" y="0"/>
                </a:moveTo>
                <a:cubicBezTo>
                  <a:pt x="21166" y="77258"/>
                  <a:pt x="42333" y="154517"/>
                  <a:pt x="190500" y="215900"/>
                </a:cubicBezTo>
                <a:cubicBezTo>
                  <a:pt x="338667" y="277283"/>
                  <a:pt x="359833" y="328083"/>
                  <a:pt x="889000" y="368300"/>
                </a:cubicBezTo>
                <a:cubicBezTo>
                  <a:pt x="1418167" y="408517"/>
                  <a:pt x="2391833" y="432858"/>
                  <a:pt x="3365500" y="457200"/>
                </a:cubicBezTo>
              </a:path>
            </a:pathLst>
          </a:custGeom>
          <a:noFill/>
          <a:ln w="25400">
            <a:solidFill>
              <a:schemeClr val="tx1">
                <a:alpha val="50000"/>
              </a:schemeClr>
            </a:solidFill>
            <a:prstDash val="lg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819A7F-C900-1130-BB03-7624084D42BE}"/>
              </a:ext>
            </a:extLst>
          </p:cNvPr>
          <p:cNvSpPr txBox="1"/>
          <p:nvPr/>
        </p:nvSpPr>
        <p:spPr>
          <a:xfrm>
            <a:off x="4630899" y="3793930"/>
            <a:ext cx="756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Veterinary Practitioner ≠ Veterinary Instructor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5782B5-DC84-CD72-1C3A-0DB03FA212F1}"/>
              </a:ext>
            </a:extLst>
          </p:cNvPr>
          <p:cNvSpPr txBox="1"/>
          <p:nvPr/>
        </p:nvSpPr>
        <p:spPr>
          <a:xfrm>
            <a:off x="4645386" y="3174207"/>
            <a:ext cx="753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you’re not learning, you’re forgetting</a:t>
            </a:r>
          </a:p>
        </p:txBody>
      </p:sp>
    </p:spTree>
    <p:extLst>
      <p:ext uri="{BB962C8B-B14F-4D97-AF65-F5344CB8AC3E}">
        <p14:creationId xmlns:p14="http://schemas.microsoft.com/office/powerpoint/2010/main" val="8284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1" grpId="0" animBg="1"/>
      <p:bldP spid="3" grpId="0"/>
      <p:bldP spid="19" grpId="0"/>
      <p:bldP spid="20" grpId="0"/>
      <p:bldP spid="24" grpId="0" animBg="1"/>
      <p:bldP spid="28" grpId="0" animBg="1"/>
      <p:bldP spid="29" grpId="0"/>
      <p:bldP spid="27" grpId="0" animBg="1"/>
      <p:bldP spid="30" grpId="0" animBg="1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FC4B4-E171-490A-A767-9EBBC014D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5F62510D-DC02-6EF2-4A9F-B7D55BC51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349"/>
          <a:stretch>
            <a:fillRect/>
          </a:stretch>
        </p:blipFill>
        <p:spPr>
          <a:xfrm>
            <a:off x="-1" y="140127"/>
            <a:ext cx="12191999" cy="6717873"/>
          </a:xfrm>
          <a:prstGeom prst="rect">
            <a:avLst/>
          </a:prstGeom>
        </p:spPr>
      </p:pic>
      <p:pic>
        <p:nvPicPr>
          <p:cNvPr id="23" name="Picture 22" descr="A cat looking through a hole in a yellow wall&#10;&#10;AI-generated content may be incorrect.">
            <a:extLst>
              <a:ext uri="{FF2B5EF4-FFF2-40B4-BE49-F238E27FC236}">
                <a16:creationId xmlns:a16="http://schemas.microsoft.com/office/drawing/2014/main" id="{FBB1B5E1-0915-6490-01FF-AFB0BEF8C8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6873"/>
          <a:stretch>
            <a:fillRect/>
          </a:stretch>
        </p:blipFill>
        <p:spPr>
          <a:xfrm>
            <a:off x="0" y="1723181"/>
            <a:ext cx="12201119" cy="5134820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E6E98A98-9E4D-C926-10BD-CED521B0D030}"/>
              </a:ext>
            </a:extLst>
          </p:cNvPr>
          <p:cNvCxnSpPr>
            <a:cxnSpLocks/>
          </p:cNvCxnSpPr>
          <p:nvPr/>
        </p:nvCxnSpPr>
        <p:spPr>
          <a:xfrm>
            <a:off x="-88135" y="3591499"/>
            <a:ext cx="12300390" cy="3266501"/>
          </a:xfrm>
          <a:prstGeom prst="curvedConnector3">
            <a:avLst/>
          </a:prstGeom>
          <a:ln w="25400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4C7D5A9-8F9A-AFDA-6C6E-7CFB68781F6D}"/>
              </a:ext>
            </a:extLst>
          </p:cNvPr>
          <p:cNvSpPr/>
          <p:nvPr/>
        </p:nvSpPr>
        <p:spPr>
          <a:xfrm>
            <a:off x="1" y="140126"/>
            <a:ext cx="12191998" cy="218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AE6D2-A3DA-D973-AFC5-60040E1AF58B}"/>
              </a:ext>
            </a:extLst>
          </p:cNvPr>
          <p:cNvSpPr txBox="1"/>
          <p:nvPr/>
        </p:nvSpPr>
        <p:spPr>
          <a:xfrm>
            <a:off x="0" y="140128"/>
            <a:ext cx="12192000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  <a:p>
            <a:pPr algn="ctr"/>
            <a:r>
              <a:rPr lang="en-US" sz="4400" dirty="0">
                <a:solidFill>
                  <a:schemeClr val="tx1">
                    <a:alpha val="50000"/>
                  </a:schemeClr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 is always inside out.</a:t>
            </a:r>
          </a:p>
          <a:p>
            <a:pPr algn="ctr"/>
            <a:endParaRPr lang="en-US" sz="2400" dirty="0"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DBEC55-A771-D5EF-D9E4-5BC34BBB6094}"/>
              </a:ext>
            </a:extLst>
          </p:cNvPr>
          <p:cNvSpPr txBox="1"/>
          <p:nvPr/>
        </p:nvSpPr>
        <p:spPr>
          <a:xfrm>
            <a:off x="0" y="4920477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What is “meaning”?</a:t>
            </a:r>
          </a:p>
        </p:txBody>
      </p:sp>
    </p:spTree>
    <p:extLst>
      <p:ext uri="{BB962C8B-B14F-4D97-AF65-F5344CB8AC3E}">
        <p14:creationId xmlns:p14="http://schemas.microsoft.com/office/powerpoint/2010/main" val="12443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og being held by a person&#10;&#10;AI-generated content may be incorrect.">
            <a:extLst>
              <a:ext uri="{FF2B5EF4-FFF2-40B4-BE49-F238E27FC236}">
                <a16:creationId xmlns:a16="http://schemas.microsoft.com/office/drawing/2014/main" id="{E53657A5-6343-D27E-E103-A0C63541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b="17349"/>
          <a:stretch>
            <a:fillRect/>
          </a:stretch>
        </p:blipFill>
        <p:spPr>
          <a:xfrm>
            <a:off x="-1" y="160005"/>
            <a:ext cx="12191999" cy="671787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D4E1C3D-7D43-AFDA-1F41-F0434B4136AA}"/>
              </a:ext>
            </a:extLst>
          </p:cNvPr>
          <p:cNvSpPr/>
          <p:nvPr/>
        </p:nvSpPr>
        <p:spPr>
          <a:xfrm>
            <a:off x="-11350" y="151934"/>
            <a:ext cx="12203347" cy="672594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24000">
                <a:schemeClr val="bg1">
                  <a:alpha val="5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423A16A-19BC-5917-703E-D3A2BB3E7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1761BBC-4B8C-FFF8-9827-6AC1C8C8E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4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F8AB22B-6946-06D6-6C64-B89D57AD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C39CE0F-15FB-BE46-0F06-E0BE7BBAB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0732E99-6081-994C-32D0-2E9BBBFF7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66DDA5F-71EF-5819-AE02-95AAC99E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9C6F03F-F414-F58F-91FC-83D025C29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8FAF55D4-9485-3F61-CAF4-82C3600C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849AB98-226B-BA91-F020-F23DBB54D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65120E2-4531-97A6-D501-16CF59EFA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2B56809D-329B-908F-C1AA-4C047E7A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1364E820-BC72-7EB2-5536-23AB45557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 panose="020B04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59CEE80E-B0A2-7237-4E4E-312CEA0C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937" y="333576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666633"/>
                  </a:outerShdw>
                </a:effectLst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That’s all!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FA2F4028-E74D-8E06-679D-8E7A4B8F9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3912CFF6-31B9-95A6-A55E-76378E38C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08CFE38B-6471-FE11-B260-DBF8C92ED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107ADBA-5CEF-5AD5-161C-4641A36C8D8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4400" kern="0" dirty="0">
                <a:solidFill>
                  <a:schemeClr val="tx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" grpId="1" autoUpdateAnimBg="0"/>
      <p:bldP spid="3" grpId="0" autoUpdateAnimBg="0"/>
      <p:bldP spid="3" grpId="1" autoUpdateAnimBg="0"/>
      <p:bldP spid="4" grpId="0" autoUpdateAnimBg="0"/>
      <p:bldP spid="4" grpId="1" autoUpdateAnimBg="0"/>
      <p:bldP spid="5" grpId="0" autoUpdateAnimBg="0"/>
      <p:bldP spid="5" grpId="1" autoUpdateAnimBg="0"/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4" grpId="0" autoUpdateAnimBg="0"/>
      <p:bldP spid="14" grpId="1" autoUpdateAnimBg="0"/>
      <p:bldP spid="15" grpId="0" autoUpdateAnimBg="0"/>
      <p:bldP spid="16" grpId="0" autoUpdateAnimBg="0"/>
      <p:bldP spid="17" grpId="0" autoUpdateAnimBg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3554</TotalTime>
  <Words>959</Words>
  <Application>Microsoft Macintosh PowerPoint</Application>
  <PresentationFormat>Widescreen</PresentationFormat>
  <Paragraphs>299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Aptos Light</vt:lpstr>
      <vt:lpstr>Arial</vt:lpstr>
      <vt:lpstr>Calibri</vt:lpstr>
      <vt:lpstr>Grandview Display</vt:lpstr>
      <vt:lpstr>Helvetica</vt:lpstr>
      <vt:lpstr>Helvetica Light</vt:lpstr>
      <vt:lpstr>Verdana</vt:lpstr>
      <vt:lpstr>Office Theme</vt:lpstr>
      <vt:lpstr>PowerPoint Presentation</vt:lpstr>
      <vt:lpstr>PowerPoint Presentation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Sense of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Retrieval Practice Effect</vt:lpstr>
      <vt:lpstr>What did they find?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Cognitive Processing</vt:lpstr>
      <vt:lpstr>Procedure-based Learning/Strengthening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Doolittle, Peter</dc:creator>
  <cp:lastModifiedBy>Doolittle, Peter</cp:lastModifiedBy>
  <cp:revision>525</cp:revision>
  <cp:lastPrinted>2026-01-09T20:28:15Z</cp:lastPrinted>
  <dcterms:created xsi:type="dcterms:W3CDTF">2024-10-14T14:58:11Z</dcterms:created>
  <dcterms:modified xsi:type="dcterms:W3CDTF">2026-01-14T19:46:39Z</dcterms:modified>
</cp:coreProperties>
</file>