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7"/>
  </p:notesMasterIdLst>
  <p:sldIdLst>
    <p:sldId id="1421" r:id="rId2"/>
    <p:sldId id="1463" r:id="rId3"/>
    <p:sldId id="1425" r:id="rId4"/>
    <p:sldId id="1803" r:id="rId5"/>
    <p:sldId id="271" r:id="rId6"/>
    <p:sldId id="1410" r:id="rId7"/>
    <p:sldId id="1146" r:id="rId8"/>
    <p:sldId id="1826" r:id="rId9"/>
    <p:sldId id="1845" r:id="rId10"/>
    <p:sldId id="1836" r:id="rId11"/>
    <p:sldId id="1802" r:id="rId12"/>
    <p:sldId id="1850" r:id="rId13"/>
    <p:sldId id="1853" r:id="rId14"/>
    <p:sldId id="1823" r:id="rId15"/>
    <p:sldId id="1275" r:id="rId16"/>
    <p:sldId id="1274" r:id="rId17"/>
    <p:sldId id="1134" r:id="rId18"/>
    <p:sldId id="1132" r:id="rId19"/>
    <p:sldId id="1136" r:id="rId20"/>
    <p:sldId id="1133" r:id="rId21"/>
    <p:sldId id="1135" r:id="rId22"/>
    <p:sldId id="357" r:id="rId23"/>
    <p:sldId id="1838" r:id="rId24"/>
    <p:sldId id="1805" r:id="rId25"/>
    <p:sldId id="1095" r:id="rId26"/>
    <p:sldId id="269" r:id="rId27"/>
    <p:sldId id="1465" r:id="rId28"/>
    <p:sldId id="486" r:id="rId29"/>
    <p:sldId id="1814" r:id="rId30"/>
    <p:sldId id="834" r:id="rId31"/>
    <p:sldId id="1854" r:id="rId32"/>
    <p:sldId id="1852" r:id="rId33"/>
    <p:sldId id="1842" r:id="rId34"/>
    <p:sldId id="274" r:id="rId35"/>
    <p:sldId id="319" r:id="rId36"/>
    <p:sldId id="1089" r:id="rId37"/>
    <p:sldId id="1090" r:id="rId38"/>
    <p:sldId id="1091" r:id="rId39"/>
    <p:sldId id="899" r:id="rId40"/>
    <p:sldId id="1855" r:id="rId41"/>
    <p:sldId id="1808" r:id="rId42"/>
    <p:sldId id="1818" r:id="rId43"/>
    <p:sldId id="1819" r:id="rId44"/>
    <p:sldId id="1848" r:id="rId45"/>
    <p:sldId id="1856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836E40"/>
    <a:srgbClr val="156120"/>
    <a:srgbClr val="103F15"/>
    <a:srgbClr val="0C2C0F"/>
    <a:srgbClr val="09220B"/>
    <a:srgbClr val="6E0D03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25"/>
    <p:restoredTop sz="94522"/>
  </p:normalViewPr>
  <p:slideViewPr>
    <p:cSldViewPr snapToGrid="0">
      <p:cViewPr varScale="1">
        <p:scale>
          <a:sx n="142" d="100"/>
          <a:sy n="142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0E0A8-BB5C-0144-AA56-0AABDA65425A}" type="datetimeFigureOut">
              <a:rPr lang="en-US" smtClean="0"/>
              <a:t>1/14/26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63825-9FD2-A444-98F6-8193B41C3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49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63825-9FD2-A444-98F6-8193B41C3C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8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9EC39-09A8-7800-7CA8-D976C440C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84255-134E-4744-6E3F-0C5E92C79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484F43-8F97-D9D4-FC33-B41AAF8B6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2C9C9-7245-4F9A-EE5A-E328071BA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24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6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3D74B-ECC2-F1AA-9C46-89F276F11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4B3A67-7514-ECFB-9BAB-AB23D8F3C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4047DB-5AB5-1EAF-B100-1330310F8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76982-3E5D-0A7E-9313-1F2732D5B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56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4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C0C2B-D7A4-B5C9-B5E5-155E6716A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3401B2-8DC2-7ABF-A39A-DFC69CE4B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64CCED-4CD7-9338-43C6-121EAF431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FB300-1FC6-A721-EB21-803F1F8DF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57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C7DBA-AB27-AD4D-84C5-9771C56A1B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5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9593-DAA5-A2CA-7F1C-929AF7791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394041-685E-290C-EEEF-90066F338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F240E6-EDF5-045E-121F-D872FB853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99A95-FAD3-A3A9-2DBE-A7E1382372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83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D62C-7F5D-B5D8-EBDC-CBE23C5C5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F63932-F775-A9F1-FF97-E6FA19BE26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2CC268-AEE2-ECFB-4999-317FB49EB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8E1D1-4541-56FE-D985-9E2FC3A850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22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E9C48-679C-B8B7-4943-33605E209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3222A6-956C-4A4D-A606-E5A856F76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A55E52-3F46-2712-2D31-4F00D5103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AC1-596D-B5D0-63D9-689532CC5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23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4DC37-583E-8DC3-224E-F5CC3396D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D1886E-A664-29E6-0900-F5C76C2DEC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08B4B-CEB5-D011-7376-165E9C10A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F059C-3B8C-1765-1FEC-4AF766E350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63825-9FD2-A444-98F6-8193B41C3CC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45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107E0-274B-09DC-506D-0039E5783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F31FA0-2F30-9FA7-3385-C77503A57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B6ED66-AD06-78A3-626B-27543BCA5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B4FB2-8D70-805D-AA4D-0CED4679D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63825-9FD2-A444-98F6-8193B41C3C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3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578C7-AF1D-88AC-C3F8-6FC8958A1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90312E-4073-B03B-0637-17FA0CE53D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E72114-6C03-65DF-C1EE-5EDF219B88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F5198-8684-F37A-4445-C7477093D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53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1: Knowledge is connected; 2: Connections based on/form meaning; 3: Brain has a life of its own.</a:t>
            </a:r>
            <a:endParaRPr dirty="0"/>
          </a:p>
        </p:txBody>
      </p:sp>
      <p:sp>
        <p:nvSpPr>
          <p:cNvPr id="256" name="Google Shape;25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42FC9-C8EB-D2AC-65CB-14DB70066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C499C3-A04A-CB6A-5ADF-9FE687F63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76649D-3D67-1444-A7BA-05289AB44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27969-5457-50AC-D3CC-A6D6326E7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51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Scithe</a:t>
            </a:r>
            <a:r>
              <a:rPr lang="en-US" dirty="0"/>
              <a:t> = </a:t>
            </a:r>
            <a:r>
              <a:rPr lang="en-US" dirty="0" err="1"/>
              <a:t>sh-kee</a:t>
            </a:r>
            <a:r>
              <a:rPr lang="en-US" dirty="0"/>
              <a:t>                           </a:t>
            </a:r>
            <a:r>
              <a:rPr lang="en-US" dirty="0" err="1"/>
              <a:t>duiseacht</a:t>
            </a:r>
            <a:r>
              <a:rPr lang="en-US" dirty="0"/>
              <a:t> = doo-shot</a:t>
            </a:r>
          </a:p>
          <a:p>
            <a:r>
              <a:rPr lang="en-US" dirty="0" err="1"/>
              <a:t>Tuirseach</a:t>
            </a:r>
            <a:r>
              <a:rPr lang="en-US" dirty="0"/>
              <a:t> = tur-shah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FC60-0A17-6346-91BC-A1403BB83B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62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35C9A-FF99-3FDB-FE2F-F5471B4FA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043CB6-152F-6010-FA92-4CF16D1D7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0481CB-75E3-3E0D-9898-B2D5DC2785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33232-4D63-0A64-13C9-4EA312561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82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7BD48-D5C1-8B40-AA2C-921A09815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2532FF-0B9F-E8D0-CD35-C3C0EC866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EC6557-D001-A64A-03B7-D970D6946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A586E-B522-6EB3-3AB0-3994973F1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59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DB873-2BD9-77FB-4322-32DCD687F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DAED04-7602-D15E-FB79-B86A06570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9D74DC-259C-591B-6AE8-63FB43959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E6952-F6E6-00AF-2D4E-D87595596D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91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4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1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2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3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0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56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1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4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3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DE46CD-0F2F-61F2-1120-B7EF1B7A8D53}"/>
              </a:ext>
            </a:extLst>
          </p:cNvPr>
          <p:cNvSpPr/>
          <p:nvPr userDrawn="1"/>
        </p:nvSpPr>
        <p:spPr>
          <a:xfrm>
            <a:off x="1" y="-1945"/>
            <a:ext cx="12192000" cy="158967"/>
          </a:xfrm>
          <a:prstGeom prst="rect">
            <a:avLst/>
          </a:prstGeom>
          <a:solidFill>
            <a:srgbClr val="6E0D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2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ptos Light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building with trees and mountains in the background&#10;&#10;AI-generated content may be incorrect.">
            <a:extLst>
              <a:ext uri="{FF2B5EF4-FFF2-40B4-BE49-F238E27FC236}">
                <a16:creationId xmlns:a16="http://schemas.microsoft.com/office/drawing/2014/main" id="{626F908B-925B-CF2F-D547-044838DBD6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6444" b="9123"/>
          <a:stretch>
            <a:fillRect/>
          </a:stretch>
        </p:blipFill>
        <p:spPr>
          <a:xfrm>
            <a:off x="-15240" y="-13266"/>
            <a:ext cx="12207240" cy="68712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C9D5E8-3A86-B8B2-1EE4-6A19D53E1330}"/>
              </a:ext>
            </a:extLst>
          </p:cNvPr>
          <p:cNvSpPr txBox="1"/>
          <p:nvPr/>
        </p:nvSpPr>
        <p:spPr>
          <a:xfrm>
            <a:off x="0" y="1036948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0" dirty="0"/>
              <a:t>MEANING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1D257F-AF66-20D5-E97C-66A39366CDD0}"/>
              </a:ext>
            </a:extLst>
          </p:cNvPr>
          <p:cNvSpPr txBox="1"/>
          <p:nvPr/>
        </p:nvSpPr>
        <p:spPr>
          <a:xfrm>
            <a:off x="1" y="2970160"/>
            <a:ext cx="12192000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tIns="45720" bIns="45720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Meaning and Processing: Fostering Deep Understanding</a:t>
            </a:r>
            <a:endParaRPr lang="en-US" sz="3200" dirty="0">
              <a:solidFill>
                <a:schemeClr val="tx1">
                  <a:lumMod val="95000"/>
                </a:schemeClr>
              </a:solidFill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4D3FC9A-3377-785A-A56F-F8A8D492C8D7}"/>
              </a:ext>
            </a:extLst>
          </p:cNvPr>
          <p:cNvSpPr txBox="1"/>
          <p:nvPr/>
        </p:nvSpPr>
        <p:spPr>
          <a:xfrm>
            <a:off x="2785941" y="5710442"/>
            <a:ext cx="67215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Peter Doolittle</a:t>
            </a:r>
          </a:p>
          <a:p>
            <a:pPr algn="ctr">
              <a:spcAft>
                <a:spcPts val="300"/>
              </a:spcAft>
            </a:pP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Educational Psychology, Virginia Tech</a:t>
            </a:r>
          </a:p>
          <a:p>
            <a:pPr algn="ctr">
              <a:spcAft>
                <a:spcPts val="300"/>
              </a:spcAft>
            </a:pPr>
            <a:r>
              <a:rPr lang="en-US" sz="2000" spc="100" dirty="0" err="1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pdoo@vt.edu</a:t>
            </a: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 </a:t>
            </a:r>
            <a:r>
              <a:rPr lang="en-US" sz="2000" spc="100" dirty="0">
                <a:solidFill>
                  <a:schemeClr val="tx1">
                    <a:lumMod val="95000"/>
                    <a:alpha val="50000"/>
                  </a:schemeClr>
                </a:solidFill>
                <a:latin typeface="Aptos Light" panose="020B0004020202020204" pitchFamily="34" charset="0"/>
              </a:rPr>
              <a:t>•</a:t>
            </a: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 </a:t>
            </a:r>
            <a:r>
              <a:rPr lang="en-US" sz="2000" spc="100" dirty="0" err="1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peterdoolittle.org</a:t>
            </a:r>
            <a:endParaRPr lang="en-US" sz="2000" spc="100" dirty="0">
              <a:solidFill>
                <a:schemeClr val="tx1">
                  <a:lumMod val="9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2D69C-7912-7188-9D28-BE35EF48E528}"/>
              </a:ext>
            </a:extLst>
          </p:cNvPr>
          <p:cNvSpPr txBox="1"/>
          <p:nvPr/>
        </p:nvSpPr>
        <p:spPr>
          <a:xfrm>
            <a:off x="4703408" y="242327"/>
            <a:ext cx="4718856" cy="4001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Light" panose="020B0403020202020204" pitchFamily="34" charset="0"/>
              </a:rPr>
              <a:t>all images from unsplash.com</a:t>
            </a:r>
          </a:p>
        </p:txBody>
      </p:sp>
      <p:pic>
        <p:nvPicPr>
          <p:cNvPr id="6" name="Picture 5" descr="A cat wearing a white coat and stethoscope&#10;&#10;AI-generated content may be incorrect.">
            <a:extLst>
              <a:ext uri="{FF2B5EF4-FFF2-40B4-BE49-F238E27FC236}">
                <a16:creationId xmlns:a16="http://schemas.microsoft.com/office/drawing/2014/main" id="{1892FA27-DD95-7AD2-D14F-F835C37ADA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65"/>
          <a:stretch>
            <a:fillRect/>
          </a:stretch>
        </p:blipFill>
        <p:spPr>
          <a:xfrm>
            <a:off x="-3501" y="3253985"/>
            <a:ext cx="2438400" cy="3604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19094B-FB19-4681-FF0C-653C28A213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331"/>
          <a:stretch>
            <a:fillRect/>
          </a:stretch>
        </p:blipFill>
        <p:spPr>
          <a:xfrm>
            <a:off x="4822557" y="3614857"/>
            <a:ext cx="2438400" cy="3243143"/>
          </a:xfrm>
          <a:prstGeom prst="rect">
            <a:avLst/>
          </a:prstGeom>
        </p:spPr>
      </p:pic>
      <p:pic>
        <p:nvPicPr>
          <p:cNvPr id="9" name="Picture 8" descr="A cat wearing a white coat and a stethoscope&#10;&#10;AI-generated content may be incorrect.">
            <a:extLst>
              <a:ext uri="{FF2B5EF4-FFF2-40B4-BE49-F238E27FC236}">
                <a16:creationId xmlns:a16="http://schemas.microsoft.com/office/drawing/2014/main" id="{63A750FD-564B-BC15-5E95-19F589EA35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6761"/>
          <a:stretch>
            <a:fillRect/>
          </a:stretch>
        </p:blipFill>
        <p:spPr>
          <a:xfrm>
            <a:off x="9310288" y="2929681"/>
            <a:ext cx="3146191" cy="39283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44E24F-F69F-73CD-CBB9-E80CC86AD44D}"/>
              </a:ext>
            </a:extLst>
          </p:cNvPr>
          <p:cNvSpPr txBox="1"/>
          <p:nvPr/>
        </p:nvSpPr>
        <p:spPr>
          <a:xfrm>
            <a:off x="0" y="6493403"/>
            <a:ext cx="239483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Gracie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54200A-EFCC-AF64-D6B9-D5FC8014D6A1}"/>
              </a:ext>
            </a:extLst>
          </p:cNvPr>
          <p:cNvSpPr txBox="1"/>
          <p:nvPr/>
        </p:nvSpPr>
        <p:spPr>
          <a:xfrm>
            <a:off x="9806010" y="6494246"/>
            <a:ext cx="239483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Valentine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7479F0-4482-A770-B1B5-106D9C7FE648}"/>
              </a:ext>
            </a:extLst>
          </p:cNvPr>
          <p:cNvSpPr txBox="1"/>
          <p:nvPr/>
        </p:nvSpPr>
        <p:spPr>
          <a:xfrm>
            <a:off x="4844341" y="6488204"/>
            <a:ext cx="239483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Stormy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96429E-EC28-0ED9-D06D-F5F248408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266"/>
            <a:ext cx="12207240" cy="5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7A1DC-8C9C-A281-ECA3-DE8EC6202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og being held by a person&#10;&#10;AI-generated content may be incorrect.">
            <a:extLst>
              <a:ext uri="{FF2B5EF4-FFF2-40B4-BE49-F238E27FC236}">
                <a16:creationId xmlns:a16="http://schemas.microsoft.com/office/drawing/2014/main" id="{19D39D48-375C-D358-029A-643C9EC5BD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b="17349"/>
          <a:stretch>
            <a:fillRect/>
          </a:stretch>
        </p:blipFill>
        <p:spPr>
          <a:xfrm>
            <a:off x="-1" y="160005"/>
            <a:ext cx="12191999" cy="671787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FDA5B44-4F61-D5DD-4E10-673565C7335C}"/>
              </a:ext>
            </a:extLst>
          </p:cNvPr>
          <p:cNvSpPr/>
          <p:nvPr/>
        </p:nvSpPr>
        <p:spPr>
          <a:xfrm>
            <a:off x="586568" y="2518589"/>
            <a:ext cx="11018864" cy="13453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005E33-BD61-FCF0-724E-1220ECEDE7D0}"/>
              </a:ext>
            </a:extLst>
          </p:cNvPr>
          <p:cNvSpPr txBox="1"/>
          <p:nvPr/>
        </p:nvSpPr>
        <p:spPr>
          <a:xfrm>
            <a:off x="10236" y="2835332"/>
            <a:ext cx="12193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Meaning →   Learning →   Performing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01BA29-164F-A6CE-BE53-BAD4ACAF99FE}"/>
              </a:ext>
            </a:extLst>
          </p:cNvPr>
          <p:cNvSpPr txBox="1"/>
          <p:nvPr/>
        </p:nvSpPr>
        <p:spPr>
          <a:xfrm>
            <a:off x="1076504" y="2719581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D579"/>
                </a:solidFill>
                <a:latin typeface="Helvetica Light" panose="020B0403020202020204" pitchFamily="34" charset="0"/>
              </a:rPr>
              <a:t>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83587-E8C2-26E0-2A8C-3652C740AD0F}"/>
              </a:ext>
            </a:extLst>
          </p:cNvPr>
          <p:cNvSpPr txBox="1"/>
          <p:nvPr/>
        </p:nvSpPr>
        <p:spPr>
          <a:xfrm>
            <a:off x="4437523" y="2719581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D579"/>
                </a:solidFill>
                <a:latin typeface="Helvetica Light" panose="020B0403020202020204" pitchFamily="34" charset="0"/>
              </a:rPr>
              <a:t>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6A1332-1BFB-D4C0-B041-147C8EC90C96}"/>
              </a:ext>
            </a:extLst>
          </p:cNvPr>
          <p:cNvSpPr txBox="1"/>
          <p:nvPr/>
        </p:nvSpPr>
        <p:spPr>
          <a:xfrm>
            <a:off x="7826373" y="271958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D579"/>
                </a:solidFill>
                <a:latin typeface="Helvetica Light" panose="020B0403020202020204" pitchFamily="34" charset="0"/>
              </a:rPr>
              <a:t>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28679-3A67-900C-12D7-9BC4460B0F3E}"/>
              </a:ext>
            </a:extLst>
          </p:cNvPr>
          <p:cNvSpPr txBox="1"/>
          <p:nvPr/>
        </p:nvSpPr>
        <p:spPr>
          <a:xfrm>
            <a:off x="10236" y="4571997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Let’s dig deeper…</a:t>
            </a:r>
          </a:p>
        </p:txBody>
      </p:sp>
    </p:spTree>
    <p:extLst>
      <p:ext uri="{BB962C8B-B14F-4D97-AF65-F5344CB8AC3E}">
        <p14:creationId xmlns:p14="http://schemas.microsoft.com/office/powerpoint/2010/main" val="3016096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0A251-7519-3926-F50D-6D237AFC9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quirrel standing in grass next to a tree&#10;&#10;AI-generated content may be incorrect.">
            <a:extLst>
              <a:ext uri="{FF2B5EF4-FFF2-40B4-BE49-F238E27FC236}">
                <a16:creationId xmlns:a16="http://schemas.microsoft.com/office/drawing/2014/main" id="{73F2673C-A1EF-00CC-2F77-29AFDC5F91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60" b="12931"/>
          <a:stretch>
            <a:fillRect/>
          </a:stretch>
        </p:blipFill>
        <p:spPr>
          <a:xfrm>
            <a:off x="0" y="140128"/>
            <a:ext cx="12192000" cy="6717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D8FC0E-E27B-DC4E-50B3-CA5C8F7B65F0}"/>
              </a:ext>
            </a:extLst>
          </p:cNvPr>
          <p:cNvSpPr txBox="1"/>
          <p:nvPr/>
        </p:nvSpPr>
        <p:spPr>
          <a:xfrm>
            <a:off x="0" y="140128"/>
            <a:ext cx="12192000" cy="218521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Attention</a:t>
            </a:r>
          </a:p>
          <a:p>
            <a:pPr algn="ctr"/>
            <a:r>
              <a:rPr lang="en-US" sz="4400" dirty="0">
                <a:solidFill>
                  <a:schemeClr val="tx1">
                    <a:alpha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Attention. No Meaning. No Learning</a:t>
            </a:r>
          </a:p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83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F08D9-ECF0-947C-05EF-681D23251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quirrel standing in grass next to a tree&#10;&#10;AI-generated content may be incorrect.">
            <a:extLst>
              <a:ext uri="{FF2B5EF4-FFF2-40B4-BE49-F238E27FC236}">
                <a16:creationId xmlns:a16="http://schemas.microsoft.com/office/drawing/2014/main" id="{A35720F9-F292-8C93-B17E-E83D0D3DDE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4460" b="12931"/>
          <a:stretch>
            <a:fillRect/>
          </a:stretch>
        </p:blipFill>
        <p:spPr>
          <a:xfrm>
            <a:off x="0" y="140128"/>
            <a:ext cx="12192000" cy="67178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E4F03D-DA13-AC3B-CA0C-664610316F2C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3B194-F69E-F8FE-94C3-9984A5ED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Attention-based Learning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48A6-B0C8-85FD-0FB9-CF2A43CC1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1114315" cy="5032375"/>
          </a:xfrm>
        </p:spPr>
        <p:txBody>
          <a:bodyPr>
            <a:no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Reduce distractions:</a:t>
            </a:r>
            <a:r>
              <a:rPr lang="en-US" sz="3200" dirty="0"/>
              <a:t> mute/hide your phone, only open needed web tabs, find a “good” physical location to work.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Monitor Comprehension:</a:t>
            </a:r>
            <a:r>
              <a:rPr lang="en-US" sz="3200" dirty="0"/>
              <a:t> assess every 10-15 minutes or the bottom of each page: “Does this make sense?”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Maintain Focus:</a:t>
            </a:r>
            <a:r>
              <a:rPr lang="en-US" sz="3200" dirty="0"/>
              <a:t> take active notes, create your own examples, provide your own self-explanations. Plan a break.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Take Breaks:</a:t>
            </a:r>
            <a:r>
              <a:rPr lang="en-US" sz="3200" dirty="0"/>
              <a:t> every 30 minutes or so, take a 5-minute thinking break, followed by planned re-engagement (re-set goals).</a:t>
            </a:r>
          </a:p>
        </p:txBody>
      </p:sp>
    </p:spTree>
    <p:extLst>
      <p:ext uri="{BB962C8B-B14F-4D97-AF65-F5344CB8AC3E}">
        <p14:creationId xmlns:p14="http://schemas.microsoft.com/office/powerpoint/2010/main" val="253778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29A271-745E-C86A-4D31-82256C71B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3309"/>
            <a:ext cx="12191997" cy="56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77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79D40-4779-E4F7-F2BD-43FF5F255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p sign on a construction barrier&#10;&#10;AI-generated content may be incorrect.">
            <a:extLst>
              <a:ext uri="{FF2B5EF4-FFF2-40B4-BE49-F238E27FC236}">
                <a16:creationId xmlns:a16="http://schemas.microsoft.com/office/drawing/2014/main" id="{F67E0EF4-493D-CF88-85F5-4FF5608961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515"/>
          <a:stretch>
            <a:fillRect/>
          </a:stretch>
        </p:blipFill>
        <p:spPr>
          <a:xfrm>
            <a:off x="0" y="140128"/>
            <a:ext cx="12217728" cy="6717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776C2-3FE6-7954-A248-028D16024B13}"/>
              </a:ext>
            </a:extLst>
          </p:cNvPr>
          <p:cNvSpPr txBox="1"/>
          <p:nvPr/>
        </p:nvSpPr>
        <p:spPr>
          <a:xfrm>
            <a:off x="0" y="140128"/>
            <a:ext cx="12192000" cy="218521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Attention Caveat</a:t>
            </a:r>
          </a:p>
          <a:p>
            <a:pPr algn="ctr"/>
            <a:r>
              <a:rPr lang="en-US" sz="4400" dirty="0">
                <a:solidFill>
                  <a:schemeClr val="tx1">
                    <a:alpha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brain has limits.</a:t>
            </a:r>
          </a:p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93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quirrel standing in grass next to a tree&#10;&#10;AI-generated content may be incorrect.">
            <a:extLst>
              <a:ext uri="{FF2B5EF4-FFF2-40B4-BE49-F238E27FC236}">
                <a16:creationId xmlns:a16="http://schemas.microsoft.com/office/drawing/2014/main" id="{5ADA136E-0360-6B4B-8061-0BB1A49329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4460" b="12931"/>
          <a:stretch>
            <a:fillRect/>
          </a:stretch>
        </p:blipFill>
        <p:spPr>
          <a:xfrm>
            <a:off x="0" y="140128"/>
            <a:ext cx="12192000" cy="67178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26D6C0-4940-341A-F1D2-E851ABA9D4A1}"/>
              </a:ext>
            </a:extLst>
          </p:cNvPr>
          <p:cNvSpPr/>
          <p:nvPr/>
        </p:nvSpPr>
        <p:spPr>
          <a:xfrm>
            <a:off x="-11350" y="151934"/>
            <a:ext cx="12192000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FA188-85AA-3FFF-746A-4FA9EF5F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Directions</a:t>
            </a:r>
          </a:p>
        </p:txBody>
      </p:sp>
    </p:spTree>
    <p:extLst>
      <p:ext uri="{BB962C8B-B14F-4D97-AF65-F5344CB8AC3E}">
        <p14:creationId xmlns:p14="http://schemas.microsoft.com/office/powerpoint/2010/main" val="319902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quirrel standing in grass next to a tree&#10;&#10;AI-generated content may be incorrect.">
            <a:extLst>
              <a:ext uri="{FF2B5EF4-FFF2-40B4-BE49-F238E27FC236}">
                <a16:creationId xmlns:a16="http://schemas.microsoft.com/office/drawing/2014/main" id="{49B8ABDE-4939-B43F-203F-9F6DDF1DF1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4460" b="12931"/>
          <a:stretch>
            <a:fillRect/>
          </a:stretch>
        </p:blipFill>
        <p:spPr>
          <a:xfrm>
            <a:off x="0" y="140128"/>
            <a:ext cx="12192000" cy="67178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46B376-B169-B7CA-C79A-F32BA4B58CAF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027426-25D5-7D70-997B-3803FB008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547"/>
            <a:ext cx="12192000" cy="171814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algn="ctr"/>
            <a:r>
              <a:rPr lang="en-US">
                <a:latin typeface="Helvetica Light" panose="020B0403020202020204" pitchFamily="34" charset="0"/>
              </a:rPr>
              <a:t>Task 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6B4E5E-61AE-25C6-02A7-66D88518377E}"/>
              </a:ext>
            </a:extLst>
          </p:cNvPr>
          <p:cNvSpPr txBox="1"/>
          <p:nvPr/>
        </p:nvSpPr>
        <p:spPr>
          <a:xfrm>
            <a:off x="733032" y="1841720"/>
            <a:ext cx="110785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Helvetica Light" panose="020B0403020202020204" pitchFamily="34" charset="0"/>
                <a:ea typeface="Times" pitchFamily="2" charset="0"/>
                <a:cs typeface="Times New Roman" panose="02020603050405020304" pitchFamily="18" charset="0"/>
              </a:rPr>
              <a:t>1. What is the state of mind mentioned?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Helvetica Light" panose="020B0403020202020204" pitchFamily="34" charset="0"/>
                <a:ea typeface="Times" pitchFamily="2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Helvetica Light" panose="020B0403020202020204" pitchFamily="34" charset="0"/>
                <a:ea typeface="Times" pitchFamily="2" charset="0"/>
                <a:cs typeface="Times New Roman" panose="02020603050405020304" pitchFamily="18" charset="0"/>
              </a:rPr>
              <a:t>2. What is the companion mentioned in the passage?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Helvetica Light" panose="020B0403020202020204" pitchFamily="34" charset="0"/>
                <a:ea typeface="Times" pitchFamily="2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Helvetica Light" panose="020B0403020202020204" pitchFamily="34" charset="0"/>
                <a:ea typeface="Times" pitchFamily="2" charset="0"/>
                <a:cs typeface="Times New Roman" panose="02020603050405020304" pitchFamily="18" charset="0"/>
              </a:rPr>
              <a:t>3. How is the companion described?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Helvetica Light" panose="020B0403020202020204" pitchFamily="34" charset="0"/>
                <a:ea typeface="Times" pitchFamily="2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Helvetica Light" panose="020B0403020202020204" pitchFamily="34" charset="0"/>
                <a:ea typeface="Times" pitchFamily="2" charset="0"/>
                <a:cs typeface="Times New Roman" panose="02020603050405020304" pitchFamily="18" charset="0"/>
              </a:rPr>
              <a:t>4. Where else can you get that kind of companionship?	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Helvetica Light" panose="020B0403020202020204" pitchFamily="34" charset="0"/>
                <a:ea typeface="Times" pitchFamily="2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3200" dirty="0">
                <a:effectLst/>
                <a:latin typeface="Helvetica Light" panose="020B0403020202020204" pitchFamily="34" charset="0"/>
                <a:ea typeface="Times" pitchFamily="2" charset="0"/>
              </a:rPr>
              <a:t>5. What’s the point of the passage? </a:t>
            </a:r>
            <a:endParaRPr lang="en-US" sz="32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2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quirrel standing in grass next to a tree&#10;&#10;AI-generated content may be incorrect.">
            <a:extLst>
              <a:ext uri="{FF2B5EF4-FFF2-40B4-BE49-F238E27FC236}">
                <a16:creationId xmlns:a16="http://schemas.microsoft.com/office/drawing/2014/main" id="{9FB277D5-44B6-8C52-518A-7515C17127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4460" b="12931"/>
          <a:stretch>
            <a:fillRect/>
          </a:stretch>
        </p:blipFill>
        <p:spPr>
          <a:xfrm>
            <a:off x="0" y="140128"/>
            <a:ext cx="12192000" cy="67178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B52032-B76F-A8AD-5801-6FBECEF9B9B1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42A32F-C188-D1F5-BA9A-4D02996C43DC}"/>
              </a:ext>
            </a:extLst>
          </p:cNvPr>
          <p:cNvCxnSpPr>
            <a:cxnSpLocks/>
          </p:cNvCxnSpPr>
          <p:nvPr/>
        </p:nvCxnSpPr>
        <p:spPr>
          <a:xfrm flipV="1">
            <a:off x="2093296" y="1770542"/>
            <a:ext cx="0" cy="35949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4E677A7-82F5-4542-C880-067918837D22}"/>
              </a:ext>
            </a:extLst>
          </p:cNvPr>
          <p:cNvSpPr txBox="1"/>
          <p:nvPr/>
        </p:nvSpPr>
        <p:spPr>
          <a:xfrm>
            <a:off x="2093297" y="5735782"/>
            <a:ext cx="296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Helvetica Light" panose="020B0403020202020204" pitchFamily="34" charset="0"/>
              </a:rPr>
              <a:t>Task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4E65D-3F3B-8B79-C832-CEF1AA66FB29}"/>
              </a:ext>
            </a:extLst>
          </p:cNvPr>
          <p:cNvSpPr txBox="1"/>
          <p:nvPr/>
        </p:nvSpPr>
        <p:spPr>
          <a:xfrm>
            <a:off x="5055651" y="5728226"/>
            <a:ext cx="296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Helvetica Light" panose="020B0403020202020204" pitchFamily="34" charset="0"/>
              </a:rPr>
              <a:t>Task 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8E5B8A-0B49-E57D-D7A5-C8348E4F289A}"/>
              </a:ext>
            </a:extLst>
          </p:cNvPr>
          <p:cNvSpPr txBox="1"/>
          <p:nvPr/>
        </p:nvSpPr>
        <p:spPr>
          <a:xfrm>
            <a:off x="8018005" y="5735782"/>
            <a:ext cx="296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Helvetica Light" panose="020B0403020202020204" pitchFamily="34" charset="0"/>
              </a:rPr>
              <a:t>Task 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FDF85A-4261-8C8E-200A-3E34A3AE86FC}"/>
              </a:ext>
            </a:extLst>
          </p:cNvPr>
          <p:cNvSpPr/>
          <p:nvPr/>
        </p:nvSpPr>
        <p:spPr>
          <a:xfrm>
            <a:off x="3192846" y="2395577"/>
            <a:ext cx="770816" cy="2954797"/>
          </a:xfrm>
          <a:prstGeom prst="rect">
            <a:avLst/>
          </a:prstGeom>
          <a:solidFill>
            <a:srgbClr val="3172A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0D737A-F118-0A80-1E19-274589E40099}"/>
              </a:ext>
            </a:extLst>
          </p:cNvPr>
          <p:cNvCxnSpPr/>
          <p:nvPr/>
        </p:nvCxnSpPr>
        <p:spPr>
          <a:xfrm>
            <a:off x="2078182" y="5357931"/>
            <a:ext cx="8902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2198F3E-1BD0-EB57-886A-76331576C494}"/>
              </a:ext>
            </a:extLst>
          </p:cNvPr>
          <p:cNvSpPr txBox="1"/>
          <p:nvPr/>
        </p:nvSpPr>
        <p:spPr>
          <a:xfrm>
            <a:off x="1688666" y="1770542"/>
            <a:ext cx="544005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dirty="0"/>
              <a:t>5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dirty="0"/>
              <a:t>4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dirty="0"/>
              <a:t>3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dirty="0"/>
              <a:t>2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dirty="0"/>
              <a:t>1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414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quirrel standing in grass next to a tree&#10;&#10;AI-generated content may be incorrect.">
            <a:extLst>
              <a:ext uri="{FF2B5EF4-FFF2-40B4-BE49-F238E27FC236}">
                <a16:creationId xmlns:a16="http://schemas.microsoft.com/office/drawing/2014/main" id="{C6DA4640-C88D-99FC-2758-C0C2C48F74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4460" b="12931"/>
          <a:stretch>
            <a:fillRect/>
          </a:stretch>
        </p:blipFill>
        <p:spPr>
          <a:xfrm>
            <a:off x="0" y="140128"/>
            <a:ext cx="12192000" cy="67178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9EA889-8AAE-3E06-C381-BC474744ACA5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027426-25D5-7D70-997B-3803FB008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548"/>
            <a:ext cx="12192000" cy="1718144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algn="ctr"/>
            <a:r>
              <a:rPr lang="en-US">
                <a:latin typeface="Helvetica Light" panose="020B0403020202020204" pitchFamily="34" charset="0"/>
              </a:rPr>
              <a:t>Task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6B4E5E-61AE-25C6-02A7-66D88518377E}"/>
              </a:ext>
            </a:extLst>
          </p:cNvPr>
          <p:cNvSpPr txBox="1"/>
          <p:nvPr/>
        </p:nvSpPr>
        <p:spPr>
          <a:xfrm>
            <a:off x="733032" y="1841720"/>
            <a:ext cx="110785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Light" panose="020B0403020202020204" pitchFamily="34" charset="0"/>
              </a:rPr>
              <a:t>1. What does the author urge us to do in the passage?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 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2. What was the original name of the drink mentioned?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 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3. What was the subsequent name of the drink mentioned?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 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4. How many actual liquids are mentioned in the passage?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 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5. What was distilled in the passage?</a:t>
            </a:r>
          </a:p>
        </p:txBody>
      </p:sp>
    </p:spTree>
    <p:extLst>
      <p:ext uri="{BB962C8B-B14F-4D97-AF65-F5344CB8AC3E}">
        <p14:creationId xmlns:p14="http://schemas.microsoft.com/office/powerpoint/2010/main" val="27570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quirrel standing in grass next to a tree&#10;&#10;AI-generated content may be incorrect.">
            <a:extLst>
              <a:ext uri="{FF2B5EF4-FFF2-40B4-BE49-F238E27FC236}">
                <a16:creationId xmlns:a16="http://schemas.microsoft.com/office/drawing/2014/main" id="{2D072066-4B5B-1FFF-E346-2838D7F8D7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4460" b="12931"/>
          <a:stretch>
            <a:fillRect/>
          </a:stretch>
        </p:blipFill>
        <p:spPr>
          <a:xfrm>
            <a:off x="0" y="140128"/>
            <a:ext cx="12192000" cy="67178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F43796-E260-9E89-165F-E8A107D522E2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42A32F-C188-D1F5-BA9A-4D02996C43DC}"/>
              </a:ext>
            </a:extLst>
          </p:cNvPr>
          <p:cNvCxnSpPr>
            <a:cxnSpLocks/>
          </p:cNvCxnSpPr>
          <p:nvPr/>
        </p:nvCxnSpPr>
        <p:spPr>
          <a:xfrm flipV="1">
            <a:off x="2093296" y="1863524"/>
            <a:ext cx="0" cy="35019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4E677A7-82F5-4542-C880-067918837D22}"/>
              </a:ext>
            </a:extLst>
          </p:cNvPr>
          <p:cNvSpPr txBox="1"/>
          <p:nvPr/>
        </p:nvSpPr>
        <p:spPr>
          <a:xfrm>
            <a:off x="2093297" y="5735782"/>
            <a:ext cx="296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Helvetica Light" panose="020B0403020202020204" pitchFamily="34" charset="0"/>
              </a:rPr>
              <a:t>Task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4E65D-3F3B-8B79-C832-CEF1AA66FB29}"/>
              </a:ext>
            </a:extLst>
          </p:cNvPr>
          <p:cNvSpPr txBox="1"/>
          <p:nvPr/>
        </p:nvSpPr>
        <p:spPr>
          <a:xfrm>
            <a:off x="5055651" y="5728226"/>
            <a:ext cx="296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Helvetica Light" panose="020B0403020202020204" pitchFamily="34" charset="0"/>
              </a:rPr>
              <a:t>Task 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8E5B8A-0B49-E57D-D7A5-C8348E4F289A}"/>
              </a:ext>
            </a:extLst>
          </p:cNvPr>
          <p:cNvSpPr txBox="1"/>
          <p:nvPr/>
        </p:nvSpPr>
        <p:spPr>
          <a:xfrm>
            <a:off x="8018005" y="5735782"/>
            <a:ext cx="296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Helvetica Light" panose="020B0403020202020204" pitchFamily="34" charset="0"/>
              </a:rPr>
              <a:t>Task 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FDF85A-4261-8C8E-200A-3E34A3AE86FC}"/>
              </a:ext>
            </a:extLst>
          </p:cNvPr>
          <p:cNvSpPr/>
          <p:nvPr/>
        </p:nvSpPr>
        <p:spPr>
          <a:xfrm>
            <a:off x="3192846" y="2395577"/>
            <a:ext cx="770816" cy="2954797"/>
          </a:xfrm>
          <a:prstGeom prst="rect">
            <a:avLst/>
          </a:prstGeom>
          <a:solidFill>
            <a:srgbClr val="3172A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06E613-9113-6E84-AF28-B7FC91FC81BE}"/>
              </a:ext>
            </a:extLst>
          </p:cNvPr>
          <p:cNvSpPr/>
          <p:nvPr/>
        </p:nvSpPr>
        <p:spPr>
          <a:xfrm>
            <a:off x="6151420" y="4043190"/>
            <a:ext cx="770816" cy="1307185"/>
          </a:xfrm>
          <a:prstGeom prst="rect">
            <a:avLst/>
          </a:prstGeom>
          <a:solidFill>
            <a:srgbClr val="3172A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0D737A-F118-0A80-1E19-274589E40099}"/>
              </a:ext>
            </a:extLst>
          </p:cNvPr>
          <p:cNvCxnSpPr/>
          <p:nvPr/>
        </p:nvCxnSpPr>
        <p:spPr>
          <a:xfrm>
            <a:off x="2078182" y="5357931"/>
            <a:ext cx="8902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FBD7A25-0A74-AFFB-EF74-CF79EF626A09}"/>
              </a:ext>
            </a:extLst>
          </p:cNvPr>
          <p:cNvSpPr txBox="1"/>
          <p:nvPr/>
        </p:nvSpPr>
        <p:spPr>
          <a:xfrm>
            <a:off x="1688666" y="1770542"/>
            <a:ext cx="544005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dirty="0"/>
              <a:t>5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dirty="0"/>
              <a:t>4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dirty="0"/>
              <a:t>3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dirty="0"/>
              <a:t>2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dirty="0"/>
              <a:t>1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7244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34DD2-5256-1A18-63D2-926C9F661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building with trees and mountains in the background&#10;&#10;AI-generated content may be incorrect.">
            <a:extLst>
              <a:ext uri="{FF2B5EF4-FFF2-40B4-BE49-F238E27FC236}">
                <a16:creationId xmlns:a16="http://schemas.microsoft.com/office/drawing/2014/main" id="{CA1A4081-FF24-5749-9205-4670222252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6444" b="9123"/>
          <a:stretch>
            <a:fillRect/>
          </a:stretch>
        </p:blipFill>
        <p:spPr>
          <a:xfrm>
            <a:off x="-15240" y="-13266"/>
            <a:ext cx="12207240" cy="68712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9193E2-3C99-5021-B84D-C54813428C43}"/>
              </a:ext>
            </a:extLst>
          </p:cNvPr>
          <p:cNvSpPr txBox="1"/>
          <p:nvPr/>
        </p:nvSpPr>
        <p:spPr>
          <a:xfrm>
            <a:off x="4703408" y="242327"/>
            <a:ext cx="4718856" cy="4001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Light" panose="020B0403020202020204" pitchFamily="34" charset="0"/>
              </a:rPr>
              <a:t>all images from unsplash.com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53093-CBC9-EBF0-4B2A-F3AB5E53E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266"/>
            <a:ext cx="12207240" cy="594622"/>
          </a:xfrm>
          <a:prstGeom prst="rect">
            <a:avLst/>
          </a:prstGeom>
        </p:spPr>
      </p:pic>
      <p:pic>
        <p:nvPicPr>
          <p:cNvPr id="3" name="Picture 2" descr="A nurse spraying water on a person's face&#10;&#10;AI-generated content may be incorrect.">
            <a:extLst>
              <a:ext uri="{FF2B5EF4-FFF2-40B4-BE49-F238E27FC236}">
                <a16:creationId xmlns:a16="http://schemas.microsoft.com/office/drawing/2014/main" id="{B4A9379C-764F-88F9-A38A-5F5825432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9" y="570999"/>
            <a:ext cx="12194382" cy="8129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29B0B2-66BD-9136-02A2-29F0AA7758F6}"/>
              </a:ext>
            </a:extLst>
          </p:cNvPr>
          <p:cNvSpPr txBox="1"/>
          <p:nvPr/>
        </p:nvSpPr>
        <p:spPr>
          <a:xfrm>
            <a:off x="0" y="2157413"/>
            <a:ext cx="122072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ptos Light" panose="020B0004020202020204" pitchFamily="34" charset="0"/>
              </a:rPr>
              <a:t>Veterinary Medicine</a:t>
            </a:r>
          </a:p>
          <a:p>
            <a:pPr algn="ctr"/>
            <a:endParaRPr lang="en-US" sz="3200" dirty="0">
              <a:latin typeface="Aptos Light" panose="020B0004020202020204" pitchFamily="34" charset="0"/>
            </a:endParaRPr>
          </a:p>
          <a:p>
            <a:pPr algn="ctr"/>
            <a:r>
              <a:rPr lang="en-US" sz="3200" dirty="0">
                <a:latin typeface="Aptos Light" panose="020B0004020202020204" pitchFamily="34" charset="0"/>
              </a:rPr>
              <a:t>Why Are We Here?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28D196-A22F-38C0-DDB3-8B1FFCF3182B}"/>
              </a:ext>
            </a:extLst>
          </p:cNvPr>
          <p:cNvSpPr/>
          <p:nvPr/>
        </p:nvSpPr>
        <p:spPr>
          <a:xfrm>
            <a:off x="3275995" y="4311338"/>
            <a:ext cx="1296005" cy="1296005"/>
          </a:xfrm>
          <a:prstGeom prst="ellipse">
            <a:avLst/>
          </a:prstGeom>
          <a:noFill/>
          <a:ln w="5080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0BF3CE-D7FF-7BD2-49CD-95D84403E85C}"/>
              </a:ext>
            </a:extLst>
          </p:cNvPr>
          <p:cNvSpPr/>
          <p:nvPr/>
        </p:nvSpPr>
        <p:spPr>
          <a:xfrm>
            <a:off x="8126259" y="5487796"/>
            <a:ext cx="1296005" cy="1296005"/>
          </a:xfrm>
          <a:prstGeom prst="ellipse">
            <a:avLst/>
          </a:prstGeom>
          <a:noFill/>
          <a:ln w="5080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4CEF76-ACC7-B2DD-16C0-9BECE8FAC457}"/>
              </a:ext>
            </a:extLst>
          </p:cNvPr>
          <p:cNvSpPr/>
          <p:nvPr/>
        </p:nvSpPr>
        <p:spPr>
          <a:xfrm>
            <a:off x="10255612" y="5258868"/>
            <a:ext cx="1296005" cy="1296005"/>
          </a:xfrm>
          <a:prstGeom prst="ellipse">
            <a:avLst/>
          </a:prstGeom>
          <a:noFill/>
          <a:ln w="5080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E19926-50A7-6376-DF41-6D3E5BB57994}"/>
              </a:ext>
            </a:extLst>
          </p:cNvPr>
          <p:cNvSpPr txBox="1"/>
          <p:nvPr/>
        </p:nvSpPr>
        <p:spPr>
          <a:xfrm>
            <a:off x="-5741" y="4488082"/>
            <a:ext cx="1221736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ptos Light" panose="020B0004020202020204" pitchFamily="34" charset="0"/>
              </a:rPr>
              <a:t>Never let AI do your thinking for you.</a:t>
            </a:r>
          </a:p>
        </p:txBody>
      </p:sp>
    </p:spTree>
    <p:extLst>
      <p:ext uri="{BB962C8B-B14F-4D97-AF65-F5344CB8AC3E}">
        <p14:creationId xmlns:p14="http://schemas.microsoft.com/office/powerpoint/2010/main" val="213425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1" animBg="1"/>
      <p:bldP spid="7" grpId="2" animBg="1"/>
      <p:bldP spid="2" grpId="0" animBg="1"/>
      <p:bldP spid="2" grpId="1" animBg="1"/>
      <p:bldP spid="6" grpId="0" animBg="1"/>
      <p:bldP spid="6" grpId="1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quirrel standing in grass next to a tree&#10;&#10;AI-generated content may be incorrect.">
            <a:extLst>
              <a:ext uri="{FF2B5EF4-FFF2-40B4-BE49-F238E27FC236}">
                <a16:creationId xmlns:a16="http://schemas.microsoft.com/office/drawing/2014/main" id="{74CA0B45-EE38-6228-40A4-73E0DAB15F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4460" b="12931"/>
          <a:stretch>
            <a:fillRect/>
          </a:stretch>
        </p:blipFill>
        <p:spPr>
          <a:xfrm>
            <a:off x="0" y="140128"/>
            <a:ext cx="12192000" cy="67178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E996C1-1A43-898C-B15A-9ED48BFAF90B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027426-25D5-7D70-997B-3803FB008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548"/>
            <a:ext cx="12192000" cy="1718144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algn="ctr"/>
            <a:r>
              <a:rPr lang="en-US">
                <a:latin typeface="Helvetica Light" panose="020B0403020202020204" pitchFamily="34" charset="0"/>
              </a:rPr>
              <a:t>Task 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6B4E5E-61AE-25C6-02A7-66D88518377E}"/>
              </a:ext>
            </a:extLst>
          </p:cNvPr>
          <p:cNvSpPr txBox="1"/>
          <p:nvPr/>
        </p:nvSpPr>
        <p:spPr>
          <a:xfrm>
            <a:off x="733032" y="1841720"/>
            <a:ext cx="110785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Helvetica Light" panose="020B0403020202020204" pitchFamily="34" charset="0"/>
              </a:rPr>
              <a:t>1. What is a good name like?</a:t>
            </a:r>
          </a:p>
          <a:p>
            <a:r>
              <a:rPr lang="en-US" sz="3200">
                <a:latin typeface="Helvetica Light" panose="020B0403020202020204" pitchFamily="34" charset="0"/>
              </a:rPr>
              <a:t> </a:t>
            </a:r>
          </a:p>
          <a:p>
            <a:r>
              <a:rPr lang="en-US" sz="3200">
                <a:latin typeface="Helvetica Light" panose="020B0403020202020204" pitchFamily="34" charset="0"/>
              </a:rPr>
              <a:t>2. Why is good name good?</a:t>
            </a:r>
          </a:p>
          <a:p>
            <a:r>
              <a:rPr lang="en-US" sz="3200">
                <a:latin typeface="Helvetica Light" panose="020B0403020202020204" pitchFamily="34" charset="0"/>
              </a:rPr>
              <a:t> </a:t>
            </a:r>
          </a:p>
          <a:p>
            <a:r>
              <a:rPr lang="en-US" sz="3200">
                <a:latin typeface="Helvetica Light" panose="020B0403020202020204" pitchFamily="34" charset="0"/>
              </a:rPr>
              <a:t>3. What types of odors are "more durable?"</a:t>
            </a:r>
          </a:p>
          <a:p>
            <a:r>
              <a:rPr lang="en-US" sz="3200">
                <a:latin typeface="Helvetica Light" panose="020B0403020202020204" pitchFamily="34" charset="0"/>
              </a:rPr>
              <a:t> </a:t>
            </a:r>
          </a:p>
          <a:p>
            <a:r>
              <a:rPr lang="en-US" sz="3200">
                <a:latin typeface="Helvetica Light" panose="020B0403020202020204" pitchFamily="34" charset="0"/>
              </a:rPr>
              <a:t>4. Odors are more durable than what?</a:t>
            </a:r>
          </a:p>
          <a:p>
            <a:r>
              <a:rPr lang="en-US" sz="3200">
                <a:latin typeface="Helvetica Light" panose="020B0403020202020204" pitchFamily="34" charset="0"/>
              </a:rPr>
              <a:t> </a:t>
            </a:r>
          </a:p>
          <a:p>
            <a:r>
              <a:rPr lang="en-US" sz="3200">
                <a:latin typeface="Helvetica Light" panose="020B0403020202020204" pitchFamily="34" charset="0"/>
              </a:rPr>
              <a:t>5. What is the general point of the passage?</a:t>
            </a:r>
          </a:p>
        </p:txBody>
      </p:sp>
    </p:spTree>
    <p:extLst>
      <p:ext uri="{BB962C8B-B14F-4D97-AF65-F5344CB8AC3E}">
        <p14:creationId xmlns:p14="http://schemas.microsoft.com/office/powerpoint/2010/main" val="428618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quirrel standing in grass next to a tree&#10;&#10;AI-generated content may be incorrect.">
            <a:extLst>
              <a:ext uri="{FF2B5EF4-FFF2-40B4-BE49-F238E27FC236}">
                <a16:creationId xmlns:a16="http://schemas.microsoft.com/office/drawing/2014/main" id="{B6C3FE17-DC12-1AF3-35AE-C631FC20D4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4460" b="12931"/>
          <a:stretch>
            <a:fillRect/>
          </a:stretch>
        </p:blipFill>
        <p:spPr>
          <a:xfrm>
            <a:off x="0" y="140128"/>
            <a:ext cx="12192000" cy="67178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79EB53-F532-8062-E413-0FC29664F954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42A32F-C188-D1F5-BA9A-4D02996C43DC}"/>
              </a:ext>
            </a:extLst>
          </p:cNvPr>
          <p:cNvCxnSpPr>
            <a:cxnSpLocks/>
          </p:cNvCxnSpPr>
          <p:nvPr/>
        </p:nvCxnSpPr>
        <p:spPr>
          <a:xfrm flipV="1">
            <a:off x="2093296" y="1886673"/>
            <a:ext cx="0" cy="34788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4E677A7-82F5-4542-C880-067918837D22}"/>
              </a:ext>
            </a:extLst>
          </p:cNvPr>
          <p:cNvSpPr txBox="1"/>
          <p:nvPr/>
        </p:nvSpPr>
        <p:spPr>
          <a:xfrm>
            <a:off x="2093297" y="5735782"/>
            <a:ext cx="296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Helvetica Light" panose="020B0403020202020204" pitchFamily="34" charset="0"/>
              </a:rPr>
              <a:t>Task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4E65D-3F3B-8B79-C832-CEF1AA66FB29}"/>
              </a:ext>
            </a:extLst>
          </p:cNvPr>
          <p:cNvSpPr txBox="1"/>
          <p:nvPr/>
        </p:nvSpPr>
        <p:spPr>
          <a:xfrm>
            <a:off x="5055651" y="5728226"/>
            <a:ext cx="296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Helvetica Light" panose="020B0403020202020204" pitchFamily="34" charset="0"/>
              </a:rPr>
              <a:t>Task 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8E5B8A-0B49-E57D-D7A5-C8348E4F289A}"/>
              </a:ext>
            </a:extLst>
          </p:cNvPr>
          <p:cNvSpPr txBox="1"/>
          <p:nvPr/>
        </p:nvSpPr>
        <p:spPr>
          <a:xfrm>
            <a:off x="8018005" y="5735782"/>
            <a:ext cx="296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Helvetica Light" panose="020B0403020202020204" pitchFamily="34" charset="0"/>
              </a:rPr>
              <a:t>Task 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FDF85A-4261-8C8E-200A-3E34A3AE86FC}"/>
              </a:ext>
            </a:extLst>
          </p:cNvPr>
          <p:cNvSpPr/>
          <p:nvPr/>
        </p:nvSpPr>
        <p:spPr>
          <a:xfrm>
            <a:off x="3192846" y="2395577"/>
            <a:ext cx="770816" cy="2954797"/>
          </a:xfrm>
          <a:prstGeom prst="rect">
            <a:avLst/>
          </a:prstGeom>
          <a:solidFill>
            <a:srgbClr val="3172A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06E613-9113-6E84-AF28-B7FC91FC81BE}"/>
              </a:ext>
            </a:extLst>
          </p:cNvPr>
          <p:cNvSpPr/>
          <p:nvPr/>
        </p:nvSpPr>
        <p:spPr>
          <a:xfrm>
            <a:off x="6151420" y="4032174"/>
            <a:ext cx="770816" cy="1318201"/>
          </a:xfrm>
          <a:prstGeom prst="rect">
            <a:avLst/>
          </a:prstGeom>
          <a:solidFill>
            <a:srgbClr val="3172A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0E1780-0883-0383-1C17-D7E67E678CA0}"/>
              </a:ext>
            </a:extLst>
          </p:cNvPr>
          <p:cNvSpPr/>
          <p:nvPr/>
        </p:nvSpPr>
        <p:spPr>
          <a:xfrm>
            <a:off x="9113774" y="5048103"/>
            <a:ext cx="770816" cy="317385"/>
          </a:xfrm>
          <a:prstGeom prst="rect">
            <a:avLst/>
          </a:prstGeom>
          <a:solidFill>
            <a:srgbClr val="3172A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0D737A-F118-0A80-1E19-274589E40099}"/>
              </a:ext>
            </a:extLst>
          </p:cNvPr>
          <p:cNvCxnSpPr/>
          <p:nvPr/>
        </p:nvCxnSpPr>
        <p:spPr>
          <a:xfrm>
            <a:off x="2078182" y="5357931"/>
            <a:ext cx="8902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EEE491F-C320-34CB-4EB6-F8C1B937A7C4}"/>
              </a:ext>
            </a:extLst>
          </p:cNvPr>
          <p:cNvSpPr txBox="1"/>
          <p:nvPr/>
        </p:nvSpPr>
        <p:spPr>
          <a:xfrm>
            <a:off x="2968546" y="1109413"/>
            <a:ext cx="757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Light" panose="020B0403020202020204" pitchFamily="34" charset="0"/>
              </a:rPr>
              <a:t>What are 2 conclusions based on these data?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01F2A-B9E6-05FF-3358-6A1E75906600}"/>
              </a:ext>
            </a:extLst>
          </p:cNvPr>
          <p:cNvSpPr txBox="1"/>
          <p:nvPr/>
        </p:nvSpPr>
        <p:spPr>
          <a:xfrm>
            <a:off x="1688666" y="1770542"/>
            <a:ext cx="544005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dirty="0"/>
              <a:t>5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dirty="0"/>
              <a:t>4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dirty="0"/>
              <a:t>3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dirty="0"/>
              <a:t>2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dirty="0"/>
              <a:t>1</a:t>
            </a:r>
          </a:p>
          <a:p>
            <a:pPr>
              <a:spcAft>
                <a:spcPts val="500"/>
              </a:spcAft>
            </a:pPr>
            <a:endParaRPr lang="en-US" dirty="0"/>
          </a:p>
          <a:p>
            <a:pPr>
              <a:spcAft>
                <a:spcPts val="500"/>
              </a:spcAft>
            </a:pPr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55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squirrel standing in grass next to a tree&#10;&#10;AI-generated content may be incorrect.">
            <a:extLst>
              <a:ext uri="{FF2B5EF4-FFF2-40B4-BE49-F238E27FC236}">
                <a16:creationId xmlns:a16="http://schemas.microsoft.com/office/drawing/2014/main" id="{92EE053F-E9A5-1DCA-0C71-F62518D358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rcRect t="4460" b="12931"/>
          <a:stretch>
            <a:fillRect/>
          </a:stretch>
        </p:blipFill>
        <p:spPr>
          <a:xfrm>
            <a:off x="0" y="140128"/>
            <a:ext cx="12192000" cy="671787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ED4E906-964A-851C-69FF-22E0D1B1DE7C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-12499" y="173269"/>
            <a:ext cx="122158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342892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-112" charset="0"/>
              </a:defRPr>
            </a:lvl6pPr>
            <a:lvl7pPr marL="685783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-112" charset="0"/>
              </a:defRPr>
            </a:lvl7pPr>
            <a:lvl8pPr marL="1028675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-112" charset="0"/>
              </a:defRPr>
            </a:lvl8pPr>
            <a:lvl9pPr marL="1371566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ctr"/>
            <a:r>
              <a:rPr lang="en-US" sz="3200" kern="0" dirty="0">
                <a:solidFill>
                  <a:srgbClr val="FFFFFF"/>
                </a:solidFill>
                <a:latin typeface="Aptos Light" panose="020B0004020202020204" pitchFamily="34" charset="0"/>
                <a:ea typeface="Helvetica Light" charset="0"/>
                <a:cs typeface="Helvetica Light" charset="0"/>
              </a:rPr>
              <a:t>Multitasking Self-Efficacy &amp; Performance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-12499" y="6324602"/>
            <a:ext cx="12204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189"/>
            <a:r>
              <a:rPr lang="en-US" dirty="0"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 Light" panose="020B0004020202020204" pitchFamily="34" charset="0"/>
                <a:ea typeface="Helvetica Light" charset="0"/>
                <a:cs typeface="Helvetica Light" charset="0"/>
              </a:rPr>
              <a:t>( Doolittle, Terry, Watson, &amp; Adams, 2024 )</a:t>
            </a:r>
          </a:p>
        </p:txBody>
      </p:sp>
      <p:cxnSp>
        <p:nvCxnSpPr>
          <p:cNvPr id="7" name="Straight Connector 4"/>
          <p:cNvCxnSpPr>
            <a:cxnSpLocks noChangeShapeType="1"/>
          </p:cNvCxnSpPr>
          <p:nvPr/>
        </p:nvCxnSpPr>
        <p:spPr bwMode="auto">
          <a:xfrm flipH="1">
            <a:off x="4094565" y="1985887"/>
            <a:ext cx="1190" cy="27147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103689" y="4699011"/>
            <a:ext cx="234775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189">
              <a:defRPr/>
            </a:pPr>
            <a:r>
              <a:rPr lang="en-US" sz="2800" dirty="0">
                <a:solidFill>
                  <a:srgbClr val="FFC44A"/>
                </a:solidFill>
                <a:latin typeface="Aptos Light" panose="020B0004020202020204" pitchFamily="34" charset="0"/>
                <a:ea typeface="Helvetica Light" charset="0"/>
                <a:cs typeface="Helvetica Light" charset="0"/>
              </a:rPr>
              <a:t>Group A</a:t>
            </a:r>
          </a:p>
          <a:p>
            <a:pPr algn="ctr" defTabSz="457189">
              <a:defRPr/>
            </a:pPr>
            <a:r>
              <a:rPr lang="en-US" sz="2800" dirty="0">
                <a:solidFill>
                  <a:srgbClr val="FFFFFF"/>
                </a:solidFill>
                <a:latin typeface="Aptos Light" panose="020B0004020202020204" pitchFamily="34" charset="0"/>
                <a:ea typeface="Helvetica Light" charset="0"/>
                <a:cs typeface="Helvetica Light" charset="0"/>
              </a:rPr>
              <a:t>Watch a Video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600295" y="1955441"/>
            <a:ext cx="469872" cy="294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189">
              <a:lnSpc>
                <a:spcPct val="140000"/>
              </a:lnSpc>
              <a:spcAft>
                <a:spcPts val="45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10</a:t>
            </a:r>
          </a:p>
          <a:p>
            <a:pPr defTabSz="457189">
              <a:lnSpc>
                <a:spcPct val="140000"/>
              </a:lnSpc>
              <a:spcAft>
                <a:spcPts val="45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  8</a:t>
            </a:r>
          </a:p>
          <a:p>
            <a:pPr defTabSz="457189">
              <a:lnSpc>
                <a:spcPct val="140000"/>
              </a:lnSpc>
              <a:spcAft>
                <a:spcPts val="45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  6</a:t>
            </a:r>
          </a:p>
          <a:p>
            <a:pPr defTabSz="457189">
              <a:lnSpc>
                <a:spcPct val="140000"/>
              </a:lnSpc>
              <a:spcAft>
                <a:spcPts val="45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  4</a:t>
            </a:r>
          </a:p>
          <a:p>
            <a:pPr defTabSz="457189">
              <a:lnSpc>
                <a:spcPct val="140000"/>
              </a:lnSpc>
              <a:spcAft>
                <a:spcPts val="45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  </a:t>
            </a:r>
            <a:r>
              <a:rPr lang="en-US" sz="20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2</a:t>
            </a:r>
          </a:p>
          <a:p>
            <a:pPr defTabSz="457189">
              <a:lnSpc>
                <a:spcPct val="140000"/>
              </a:lnSpc>
              <a:spcAft>
                <a:spcPts val="45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  0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6545039" y="4699013"/>
            <a:ext cx="30253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189">
              <a:defRPr/>
            </a:pPr>
            <a:r>
              <a:rPr lang="en-US" sz="2800" dirty="0">
                <a:solidFill>
                  <a:srgbClr val="FFC44A"/>
                </a:solidFill>
                <a:latin typeface="Aptos Light" panose="020B0004020202020204" pitchFamily="34" charset="0"/>
                <a:ea typeface="Helvetica Light" charset="0"/>
                <a:cs typeface="Helvetica Light" charset="0"/>
              </a:rPr>
              <a:t>Group B</a:t>
            </a:r>
          </a:p>
          <a:p>
            <a:pPr algn="ctr" defTabSz="457189">
              <a:defRPr/>
            </a:pPr>
            <a:r>
              <a:rPr lang="en-US" sz="2800" dirty="0">
                <a:solidFill>
                  <a:srgbClr val="FFFFFF"/>
                </a:solidFill>
                <a:latin typeface="Aptos Light" panose="020B0004020202020204" pitchFamily="34" charset="0"/>
                <a:ea typeface="Helvetica Light" charset="0"/>
                <a:cs typeface="Helvetica Light" charset="0"/>
              </a:rPr>
              <a:t>Watch a Video</a:t>
            </a:r>
          </a:p>
          <a:p>
            <a:pPr algn="ctr" defTabSz="457189">
              <a:defRPr/>
            </a:pPr>
            <a:r>
              <a:rPr lang="en-US" sz="2800" dirty="0">
                <a:solidFill>
                  <a:srgbClr val="FFFFFF"/>
                </a:solidFill>
                <a:latin typeface="Aptos Light" panose="020B0004020202020204" pitchFamily="34" charset="0"/>
                <a:ea typeface="Helvetica Light" charset="0"/>
                <a:cs typeface="Helvetica Light" charset="0"/>
              </a:rPr>
              <a:t>Complete a Survey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0749" y="2625870"/>
            <a:ext cx="24028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2800" dirty="0">
                <a:solidFill>
                  <a:srgbClr val="FFD579"/>
                </a:solidFill>
                <a:latin typeface="Aptos Light" panose="020B0004020202020204" pitchFamily="34" charset="0"/>
                <a:cs typeface="Helvetica Light"/>
              </a:rPr>
              <a:t>Video Question Performance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4163" y="2769573"/>
            <a:ext cx="2049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000" dirty="0">
                <a:solidFill>
                  <a:srgbClr val="FFD579"/>
                </a:solidFill>
                <a:latin typeface="Aptos Light" panose="020B0004020202020204" pitchFamily="34" charset="0"/>
                <a:cs typeface="Helvetica Light"/>
              </a:rPr>
              <a:t>Multitasking</a:t>
            </a:r>
          </a:p>
          <a:p>
            <a:pPr algn="ctr" defTabSz="457189"/>
            <a:r>
              <a:rPr lang="en-US" sz="2000" dirty="0">
                <a:solidFill>
                  <a:srgbClr val="FFD579"/>
                </a:solidFill>
                <a:latin typeface="Aptos Light" panose="020B0004020202020204" pitchFamily="34" charset="0"/>
                <a:cs typeface="Helvetica Light"/>
              </a:rPr>
              <a:t>Self-Efficacy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107560" y="2268380"/>
            <a:ext cx="699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>
                <a:solidFill>
                  <a:srgbClr val="FFFF00"/>
                </a:solidFill>
                <a:latin typeface="Helvetica Light"/>
                <a:cs typeface="Helvetica Light"/>
              </a:rPr>
              <a:t>8.45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107560" y="3332219"/>
            <a:ext cx="699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>
                <a:solidFill>
                  <a:srgbClr val="FFFF00"/>
                </a:solidFill>
                <a:latin typeface="Helvetica Light"/>
                <a:cs typeface="Helvetica Light"/>
              </a:rPr>
              <a:t>4.66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5097889" y="2567134"/>
            <a:ext cx="400050" cy="213187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defTabSz="457189">
              <a:defRPr/>
            </a:pPr>
            <a:endParaRPr lang="en-US" sz="135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3FF0DD-68DC-BB0B-E553-861A849A0F42}"/>
              </a:ext>
            </a:extLst>
          </p:cNvPr>
          <p:cNvGrpSpPr/>
          <p:nvPr/>
        </p:nvGrpSpPr>
        <p:grpSpPr>
          <a:xfrm>
            <a:off x="7565610" y="3632201"/>
            <a:ext cx="400050" cy="1066811"/>
            <a:chOff x="7356287" y="3632201"/>
            <a:chExt cx="400050" cy="1066811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7356287" y="3632201"/>
              <a:ext cx="400050" cy="1066811"/>
            </a:xfrm>
            <a:prstGeom prst="rect">
              <a:avLst/>
            </a:prstGeom>
            <a:solidFill>
              <a:srgbClr val="FFD579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189"/>
              <a:endParaRPr lang="en-US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1096ADD-DDD2-3DB5-50ED-EFF4C5F96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099850" y="4061715"/>
              <a:ext cx="90441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189"/>
              <a:r>
                <a:rPr lang="en-US" sz="1600" b="1" dirty="0">
                  <a:solidFill>
                    <a:srgbClr val="0D0D0D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High</a:t>
              </a:r>
              <a:endParaRPr lang="en-US" sz="1600" dirty="0">
                <a:solidFill>
                  <a:srgbClr val="0D0D0D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C810E9-E843-5873-08D6-F5E42F538DE8}"/>
              </a:ext>
            </a:extLst>
          </p:cNvPr>
          <p:cNvGrpSpPr/>
          <p:nvPr/>
        </p:nvGrpSpPr>
        <p:grpSpPr>
          <a:xfrm>
            <a:off x="8069881" y="3530601"/>
            <a:ext cx="400050" cy="1168411"/>
            <a:chOff x="7860558" y="3530601"/>
            <a:chExt cx="400050" cy="1168411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7860558" y="3530601"/>
              <a:ext cx="400050" cy="1168411"/>
            </a:xfrm>
            <a:prstGeom prst="rect">
              <a:avLst/>
            </a:prstGeom>
            <a:solidFill>
              <a:srgbClr val="FFD579">
                <a:alpha val="69804"/>
              </a:srgbClr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defTabSz="457189">
                <a:defRPr/>
              </a:pPr>
              <a:endParaRPr lang="en-US" sz="135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 rot="16200000">
              <a:off x="7557910" y="4024016"/>
              <a:ext cx="98348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189"/>
              <a:r>
                <a:rPr lang="en-US" sz="1600" b="1" dirty="0">
                  <a:solidFill>
                    <a:srgbClr val="0D0D0D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Medium</a:t>
              </a:r>
              <a:endParaRPr lang="en-US" sz="1600" dirty="0">
                <a:solidFill>
                  <a:srgbClr val="0D0D0D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85827B-7A01-2C65-3AA9-C46EDFB7786B}"/>
              </a:ext>
            </a:extLst>
          </p:cNvPr>
          <p:cNvGrpSpPr/>
          <p:nvPr/>
        </p:nvGrpSpPr>
        <p:grpSpPr>
          <a:xfrm>
            <a:off x="8571936" y="3530601"/>
            <a:ext cx="400050" cy="1168411"/>
            <a:chOff x="8362613" y="3530601"/>
            <a:chExt cx="400050" cy="1168411"/>
          </a:xfrm>
        </p:grpSpPr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8362613" y="3530601"/>
              <a:ext cx="400050" cy="1168411"/>
            </a:xfrm>
            <a:prstGeom prst="rect">
              <a:avLst/>
            </a:prstGeom>
            <a:solidFill>
              <a:srgbClr val="FFD579">
                <a:alpha val="50196"/>
              </a:srgbClr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defTabSz="457189">
                <a:defRPr/>
              </a:pPr>
              <a:endParaRPr lang="en-US" sz="135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DBCF5D-B8E4-1C41-B472-56CE5AB07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229443" y="4177754"/>
              <a:ext cx="67233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189"/>
              <a:r>
                <a:rPr lang="en-US" sz="1600" b="1" dirty="0">
                  <a:solidFill>
                    <a:srgbClr val="0D0D0D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Low</a:t>
              </a:r>
              <a:endParaRPr lang="en-US" sz="1600" dirty="0">
                <a:solidFill>
                  <a:srgbClr val="0D0D0D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68EAB6B-B120-C4E2-92AF-31B4BBA63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112" y="3592416"/>
            <a:ext cx="400050" cy="110500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defTabSz="457189">
              <a:defRPr/>
            </a:pPr>
            <a:endParaRPr lang="en-US" sz="135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" name="Straight Connector 6"/>
          <p:cNvCxnSpPr>
            <a:cxnSpLocks noChangeShapeType="1"/>
          </p:cNvCxnSpPr>
          <p:nvPr/>
        </p:nvCxnSpPr>
        <p:spPr bwMode="auto">
          <a:xfrm>
            <a:off x="4095755" y="4699011"/>
            <a:ext cx="50058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F07FDA-64E7-6B52-AEEA-2C6A1073C0A6}"/>
              </a:ext>
            </a:extLst>
          </p:cNvPr>
          <p:cNvCxnSpPr/>
          <p:nvPr/>
        </p:nvCxnSpPr>
        <p:spPr bwMode="auto">
          <a:xfrm>
            <a:off x="4100532" y="3578440"/>
            <a:ext cx="50070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D7D1E8-F439-7AD2-8993-04E4DB89ED9D}"/>
              </a:ext>
            </a:extLst>
          </p:cNvPr>
          <p:cNvCxnSpPr/>
          <p:nvPr/>
        </p:nvCxnSpPr>
        <p:spPr bwMode="auto">
          <a:xfrm>
            <a:off x="4094565" y="2567132"/>
            <a:ext cx="50070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8332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6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quirrel standing in grass next to a tree&#10;&#10;AI-generated content may be incorrect.">
            <a:extLst>
              <a:ext uri="{FF2B5EF4-FFF2-40B4-BE49-F238E27FC236}">
                <a16:creationId xmlns:a16="http://schemas.microsoft.com/office/drawing/2014/main" id="{FD2D6433-7FE2-70B3-88B2-13D1EE3BCE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4460" b="12931"/>
          <a:stretch>
            <a:fillRect/>
          </a:stretch>
        </p:blipFill>
        <p:spPr>
          <a:xfrm>
            <a:off x="0" y="140128"/>
            <a:ext cx="12192000" cy="67178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372DFF-CEC7-3B17-FE59-F76B91B8BCA0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49D5C1-9ECD-D370-CD94-8A6B430EE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Multitasking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72E60-ED47-6F52-E358-983408D37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806629" cy="5032375"/>
          </a:xfrm>
        </p:spPr>
        <p:txBody>
          <a:bodyPr>
            <a:no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Multitasking ( or task switching) during class</a:t>
            </a:r>
            <a:r>
              <a:rPr lang="en-US" sz="3200" dirty="0"/>
              <a:t>,                          leads to poorer learning and performance.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Sitting close to a student who is multitasking</a:t>
            </a:r>
            <a:r>
              <a:rPr lang="en-US" sz="3200" dirty="0"/>
              <a:t>,                   leads to poorer learning and performance for the observer.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Students who believe they can multitask</a:t>
            </a:r>
            <a:r>
              <a:rPr lang="en-US" sz="3200" dirty="0"/>
              <a:t>,                           can’t.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Students who believe they can multitask</a:t>
            </a:r>
            <a:r>
              <a:rPr lang="en-US" sz="3200" dirty="0"/>
              <a:t>,                             tend to multitask more often.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B80D35-BC61-EA6A-E30D-8FF35FF8FC30}"/>
              </a:ext>
            </a:extLst>
          </p:cNvPr>
          <p:cNvSpPr txBox="1"/>
          <p:nvPr/>
        </p:nvSpPr>
        <p:spPr>
          <a:xfrm>
            <a:off x="9525" y="6395407"/>
            <a:ext cx="1217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Aptos Light" panose="020B0004020202020204" pitchFamily="34" charset="0"/>
              </a:rPr>
              <a:t>(Aben et al., 2012; Chun et al., 2016; van Ede &amp; Nobre, 2023; Wulf, 2013)</a:t>
            </a:r>
          </a:p>
        </p:txBody>
      </p:sp>
    </p:spTree>
    <p:extLst>
      <p:ext uri="{BB962C8B-B14F-4D97-AF65-F5344CB8AC3E}">
        <p14:creationId xmlns:p14="http://schemas.microsoft.com/office/powerpoint/2010/main" val="216466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32B97-E8E0-880D-7A7A-D77E85407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examining a goat&#10;&#10;AI-generated content may be incorrect.">
            <a:extLst>
              <a:ext uri="{FF2B5EF4-FFF2-40B4-BE49-F238E27FC236}">
                <a16:creationId xmlns:a16="http://schemas.microsoft.com/office/drawing/2014/main" id="{81069570-0CB2-44D9-5565-6C1A76CE20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393"/>
          <a:stretch>
            <a:fillRect/>
          </a:stretch>
        </p:blipFill>
        <p:spPr>
          <a:xfrm>
            <a:off x="-1" y="140127"/>
            <a:ext cx="12198503" cy="6717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B7000F-3350-9A9A-5A4F-91F13ACD37FB}"/>
              </a:ext>
            </a:extLst>
          </p:cNvPr>
          <p:cNvSpPr txBox="1"/>
          <p:nvPr/>
        </p:nvSpPr>
        <p:spPr>
          <a:xfrm>
            <a:off x="0" y="140128"/>
            <a:ext cx="12192000" cy="218521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</a:p>
          <a:p>
            <a:pPr algn="ctr"/>
            <a:r>
              <a:rPr lang="en-US" sz="4400" dirty="0">
                <a:solidFill>
                  <a:schemeClr val="tx1">
                    <a:alpha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we process, we learn.</a:t>
            </a:r>
          </a:p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56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llow-Processing-Cats">
            <a:hlinkClick r:id="" action="ppaction://media"/>
            <a:extLst>
              <a:ext uri="{FF2B5EF4-FFF2-40B4-BE49-F238E27FC236}">
                <a16:creationId xmlns:a16="http://schemas.microsoft.com/office/drawing/2014/main" id="{F2C681C5-113F-8722-4A3E-7815B1E6E4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examining a goat&#10;&#10;AI-generated content may be incorrect.">
            <a:extLst>
              <a:ext uri="{FF2B5EF4-FFF2-40B4-BE49-F238E27FC236}">
                <a16:creationId xmlns:a16="http://schemas.microsoft.com/office/drawing/2014/main" id="{F4D93C8C-4D54-A956-2935-03D53DF013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b="17393"/>
          <a:stretch>
            <a:fillRect/>
          </a:stretch>
        </p:blipFill>
        <p:spPr>
          <a:xfrm>
            <a:off x="-1" y="160005"/>
            <a:ext cx="12191992" cy="67178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CDDC28-A4DA-CDD9-F29F-EBE31BCD79F9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B52D22-0C77-FFFC-0A37-609BB11BFB25}"/>
              </a:ext>
            </a:extLst>
          </p:cNvPr>
          <p:cNvCxnSpPr/>
          <p:nvPr/>
        </p:nvCxnSpPr>
        <p:spPr>
          <a:xfrm flipV="1">
            <a:off x="2805082" y="1909010"/>
            <a:ext cx="0" cy="29998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82AA7D7-8CDD-10FC-AF61-7EAF6117014F}"/>
              </a:ext>
            </a:extLst>
          </p:cNvPr>
          <p:cNvSpPr/>
          <p:nvPr/>
        </p:nvSpPr>
        <p:spPr>
          <a:xfrm>
            <a:off x="3575103" y="3994484"/>
            <a:ext cx="2005262" cy="898358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67AEFC-1C6F-F836-6D4F-79D16AC45D9F}"/>
              </a:ext>
            </a:extLst>
          </p:cNvPr>
          <p:cNvSpPr/>
          <p:nvPr/>
        </p:nvSpPr>
        <p:spPr>
          <a:xfrm>
            <a:off x="6671228" y="2422360"/>
            <a:ext cx="2002536" cy="247048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70E2B4-65EB-6C04-43A4-9F24C61F0168}"/>
              </a:ext>
            </a:extLst>
          </p:cNvPr>
          <p:cNvSpPr txBox="1"/>
          <p:nvPr/>
        </p:nvSpPr>
        <p:spPr>
          <a:xfrm rot="16200000">
            <a:off x="969791" y="3178114"/>
            <a:ext cx="299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Performance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CC17A4-7351-5B5B-8729-38810551366B}"/>
              </a:ext>
            </a:extLst>
          </p:cNvPr>
          <p:cNvSpPr txBox="1"/>
          <p:nvPr/>
        </p:nvSpPr>
        <p:spPr>
          <a:xfrm>
            <a:off x="3575102" y="4908884"/>
            <a:ext cx="2005263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Pronunciation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EE6F0A-9CA3-674C-5509-AE49E664865C}"/>
              </a:ext>
            </a:extLst>
          </p:cNvPr>
          <p:cNvSpPr txBox="1"/>
          <p:nvPr/>
        </p:nvSpPr>
        <p:spPr>
          <a:xfrm>
            <a:off x="6668501" y="4908884"/>
            <a:ext cx="2005263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Mental Image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&amp; Judgement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4CDC493-B5C0-0588-4066-3AE4D9E4F2DE}"/>
              </a:ext>
            </a:extLst>
          </p:cNvPr>
          <p:cNvCxnSpPr>
            <a:cxnSpLocks/>
          </p:cNvCxnSpPr>
          <p:nvPr/>
        </p:nvCxnSpPr>
        <p:spPr>
          <a:xfrm>
            <a:off x="2789040" y="4892842"/>
            <a:ext cx="663799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FFDEF22-3E48-ECBD-2FF0-F359947CE80F}"/>
              </a:ext>
            </a:extLst>
          </p:cNvPr>
          <p:cNvSpPr txBox="1"/>
          <p:nvPr/>
        </p:nvSpPr>
        <p:spPr>
          <a:xfrm>
            <a:off x="3575102" y="958296"/>
            <a:ext cx="509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D579"/>
                </a:solidFill>
                <a:latin typeface="Helvetica Light" panose="020B0403020202020204" pitchFamily="34" charset="0"/>
              </a:rPr>
              <a:t>What do these results tell us?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DC01D9-7E6D-D855-05BD-C470D42A8271}"/>
              </a:ext>
            </a:extLst>
          </p:cNvPr>
          <p:cNvSpPr txBox="1"/>
          <p:nvPr/>
        </p:nvSpPr>
        <p:spPr>
          <a:xfrm>
            <a:off x="3575102" y="3155551"/>
            <a:ext cx="2005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D579"/>
                </a:solidFill>
                <a:latin typeface="Aptos Light" panose="020B0004020202020204" pitchFamily="34" charset="0"/>
              </a:rPr>
              <a:t>Shallower Processing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2536D9-35B0-F72E-2973-A8D1835776C8}"/>
              </a:ext>
            </a:extLst>
          </p:cNvPr>
          <p:cNvSpPr txBox="1"/>
          <p:nvPr/>
        </p:nvSpPr>
        <p:spPr>
          <a:xfrm>
            <a:off x="6668501" y="1579493"/>
            <a:ext cx="2005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D579"/>
                </a:solidFill>
                <a:latin typeface="Aptos Light" panose="020B0004020202020204" pitchFamily="34" charset="0"/>
              </a:rPr>
              <a:t>Deeper Processing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4E6E73-6073-B5C9-2F11-371072A254C4}"/>
              </a:ext>
            </a:extLst>
          </p:cNvPr>
          <p:cNvSpPr txBox="1"/>
          <p:nvPr/>
        </p:nvSpPr>
        <p:spPr>
          <a:xfrm>
            <a:off x="3566376" y="4011632"/>
            <a:ext cx="2005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ptos Light" panose="020B0004020202020204" pitchFamily="34" charset="0"/>
              </a:rPr>
              <a:t>Shallower Meaning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18D0B-C2BC-FFF6-9FB4-AF7EF0A4593F}"/>
              </a:ext>
            </a:extLst>
          </p:cNvPr>
          <p:cNvSpPr txBox="1"/>
          <p:nvPr/>
        </p:nvSpPr>
        <p:spPr>
          <a:xfrm>
            <a:off x="6668501" y="2425754"/>
            <a:ext cx="2005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ptos Light" panose="020B0004020202020204" pitchFamily="34" charset="0"/>
              </a:rPr>
              <a:t>Deeper Meaning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FE889A-5884-B511-30B8-AA1964DBD2C7}"/>
              </a:ext>
            </a:extLst>
          </p:cNvPr>
          <p:cNvSpPr txBox="1"/>
          <p:nvPr/>
        </p:nvSpPr>
        <p:spPr>
          <a:xfrm>
            <a:off x="-2" y="414779"/>
            <a:ext cx="12191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Directions</a:t>
            </a:r>
          </a:p>
        </p:txBody>
      </p:sp>
    </p:spTree>
    <p:extLst>
      <p:ext uri="{BB962C8B-B14F-4D97-AF65-F5344CB8AC3E}">
        <p14:creationId xmlns:p14="http://schemas.microsoft.com/office/powerpoint/2010/main" val="9091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6" grpId="0"/>
      <p:bldP spid="3" grpId="0"/>
      <p:bldP spid="18" grpId="0"/>
      <p:bldP spid="22" grpId="0"/>
      <p:bldP spid="6" grpId="0"/>
      <p:bldP spid="7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BA137-D43E-B588-E736-248EDA135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examining a goat&#10;&#10;AI-generated content may be incorrect.">
            <a:extLst>
              <a:ext uri="{FF2B5EF4-FFF2-40B4-BE49-F238E27FC236}">
                <a16:creationId xmlns:a16="http://schemas.microsoft.com/office/drawing/2014/main" id="{80433B37-9E64-22DE-5460-EED60A9035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b="17393"/>
          <a:stretch>
            <a:fillRect/>
          </a:stretch>
        </p:blipFill>
        <p:spPr>
          <a:xfrm>
            <a:off x="-1" y="160005"/>
            <a:ext cx="12181765" cy="67178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B1D9BC-B261-8BD4-80D2-CBFB03C8B347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6F3EA-275B-029D-FBEC-7AF7A8B4FD3E}"/>
              </a:ext>
            </a:extLst>
          </p:cNvPr>
          <p:cNvSpPr txBox="1"/>
          <p:nvPr/>
        </p:nvSpPr>
        <p:spPr>
          <a:xfrm>
            <a:off x="10236" y="2327264"/>
            <a:ext cx="121931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we process</a:t>
            </a:r>
          </a:p>
          <a:p>
            <a:pPr algn="ctr">
              <a:spcAft>
                <a:spcPts val="2400"/>
              </a:spcAft>
            </a:pPr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learn.</a:t>
            </a:r>
          </a:p>
        </p:txBody>
      </p:sp>
    </p:spTree>
    <p:extLst>
      <p:ext uri="{BB962C8B-B14F-4D97-AF65-F5344CB8AC3E}">
        <p14:creationId xmlns:p14="http://schemas.microsoft.com/office/powerpoint/2010/main" val="7865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examining a goat&#10;&#10;AI-generated content may be incorrect.">
            <a:extLst>
              <a:ext uri="{FF2B5EF4-FFF2-40B4-BE49-F238E27FC236}">
                <a16:creationId xmlns:a16="http://schemas.microsoft.com/office/drawing/2014/main" id="{832782EF-7762-E508-9653-166E1781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17393"/>
          <a:stretch>
            <a:fillRect/>
          </a:stretch>
        </p:blipFill>
        <p:spPr>
          <a:xfrm>
            <a:off x="-1" y="160005"/>
            <a:ext cx="12198503" cy="67178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20ECFA-08F6-2459-2DEE-5283EB9021ED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610100" y="1943100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927659"/>
            <a:ext cx="2743200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D579"/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Cognitively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(thinking)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600" y="49939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D579"/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Socially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(interacting)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968614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D579"/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Behaviorally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(doing)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4200" y="5029203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D579"/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Affectively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(emoting)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2979004"/>
            <a:ext cx="289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What we process,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we learn.</a:t>
            </a:r>
          </a:p>
        </p:txBody>
      </p:sp>
    </p:spTree>
    <p:extLst>
      <p:ext uri="{BB962C8B-B14F-4D97-AF65-F5344CB8AC3E}">
        <p14:creationId xmlns:p14="http://schemas.microsoft.com/office/powerpoint/2010/main" val="123643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-2.34568E-6 L -0.11302 -0.2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10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88889E-6 -2.34568E-6 L 0.11302 -0.2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102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88889E-6 4.44444E-6 L 0.11302 0.2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10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-2.34568E-6 L -0.11302 0.2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" y="10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5DEA5-6FA0-E77D-95A3-096A15A09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examining a goat&#10;&#10;AI-generated content may be incorrect.">
            <a:extLst>
              <a:ext uri="{FF2B5EF4-FFF2-40B4-BE49-F238E27FC236}">
                <a16:creationId xmlns:a16="http://schemas.microsoft.com/office/drawing/2014/main" id="{CF45F6E9-135E-283E-22D5-979786CA83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17393"/>
          <a:stretch>
            <a:fillRect/>
          </a:stretch>
        </p:blipFill>
        <p:spPr>
          <a:xfrm>
            <a:off x="-1" y="160005"/>
            <a:ext cx="12198503" cy="67178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CAD9D9-0546-B20F-DF28-4642C3F8C15E}"/>
              </a:ext>
            </a:extLst>
          </p:cNvPr>
          <p:cNvSpPr/>
          <p:nvPr/>
        </p:nvSpPr>
        <p:spPr>
          <a:xfrm>
            <a:off x="-11350" y="151934"/>
            <a:ext cx="12209852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44097-E7AF-5324-AFC4-097BCEF9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351" y="365125"/>
            <a:ext cx="12198503" cy="1325563"/>
          </a:xfrm>
        </p:spPr>
        <p:txBody>
          <a:bodyPr/>
          <a:lstStyle/>
          <a:p>
            <a:pPr algn="ctr"/>
            <a:r>
              <a:rPr lang="en-US" dirty="0"/>
              <a:t>Concept-based Learning/Strengthening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7E78A-E118-57BE-1E38-08BA2BD95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050"/>
            <a:ext cx="10515600" cy="535895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Retrieval Practice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 Retrieving knowledge &gt; Rereading, Reviewing, Reexperiencing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Spacing Practice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 Distributed retrieval &gt; Single-session retrieval (cramming)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Generative Practice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 Meaning-based retrieval &gt; Rote retrieval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8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Ask yourself questions. Explain things while you drive/walk.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Draw diagrams in your notes or on a white board.</a:t>
            </a:r>
          </a:p>
        </p:txBody>
      </p:sp>
    </p:spTree>
    <p:extLst>
      <p:ext uri="{BB962C8B-B14F-4D97-AF65-F5344CB8AC3E}">
        <p14:creationId xmlns:p14="http://schemas.microsoft.com/office/powerpoint/2010/main" val="408941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966F6-3EB8-0A54-841D-1597A901C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trees and mountains in the background&#10;&#10;AI-generated content may be incorrect.">
            <a:extLst>
              <a:ext uri="{FF2B5EF4-FFF2-40B4-BE49-F238E27FC236}">
                <a16:creationId xmlns:a16="http://schemas.microsoft.com/office/drawing/2014/main" id="{619D5DDA-07B5-18E0-DF82-80D179EE72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6444" b="9123"/>
          <a:stretch>
            <a:fillRect/>
          </a:stretch>
        </p:blipFill>
        <p:spPr>
          <a:xfrm>
            <a:off x="-15240" y="-13266"/>
            <a:ext cx="12207240" cy="687126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B3A603-6CE6-B53C-AF07-DD60A9BDC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3200" dirty="0">
                <a:latin typeface="Aptos Light" panose="020B0004020202020204" pitchFamily="34" charset="0"/>
              </a:rPr>
              <a:t>How do </a:t>
            </a:r>
            <a:r>
              <a:rPr lang="en-US" sz="3200" i="1" dirty="0">
                <a:solidFill>
                  <a:srgbClr val="FFD579"/>
                </a:solidFill>
                <a:latin typeface="Aptos Light" panose="020B0004020202020204" pitchFamily="34" charset="0"/>
              </a:rPr>
              <a:t>you</a:t>
            </a:r>
            <a:r>
              <a:rPr lang="en-US" sz="3200" dirty="0">
                <a:latin typeface="Aptos Light" panose="020B0004020202020204" pitchFamily="34" charset="0"/>
              </a:rPr>
              <a:t> learn?</a:t>
            </a:r>
          </a:p>
          <a:p>
            <a:pPr marL="971550" lvl="1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>
                <a:latin typeface="Aptos Light" panose="020B0004020202020204" pitchFamily="34" charset="0"/>
              </a:rPr>
              <a:t>Mostly, I …</a:t>
            </a:r>
          </a:p>
          <a:p>
            <a:pPr marL="971550" lvl="1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>
                <a:latin typeface="Aptos Light" panose="020B0004020202020204" pitchFamily="34" charset="0"/>
              </a:rPr>
              <a:t>Sometimes, I …</a:t>
            </a:r>
            <a:endParaRPr lang="en-US" sz="32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B27062-D3FC-88F8-074B-191A0B77F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CBAAAB-F06B-405D-A157-F2440B1DD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0929" y="841687"/>
            <a:ext cx="6787635" cy="524499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FBEF54D-993B-98A0-FD78-3088C85245DD}"/>
              </a:ext>
            </a:extLst>
          </p:cNvPr>
          <p:cNvSpPr/>
          <p:nvPr/>
        </p:nvSpPr>
        <p:spPr>
          <a:xfrm>
            <a:off x="10880865" y="4008421"/>
            <a:ext cx="1296005" cy="1296005"/>
          </a:xfrm>
          <a:prstGeom prst="ellipse">
            <a:avLst/>
          </a:prstGeom>
          <a:noFill/>
          <a:ln w="508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43E2A6E-51ED-8471-5E72-1579F87C2229}"/>
              </a:ext>
            </a:extLst>
          </p:cNvPr>
          <p:cNvSpPr/>
          <p:nvPr/>
        </p:nvSpPr>
        <p:spPr>
          <a:xfrm>
            <a:off x="6974459" y="4008421"/>
            <a:ext cx="1296005" cy="1296005"/>
          </a:xfrm>
          <a:prstGeom prst="ellipse">
            <a:avLst/>
          </a:prstGeom>
          <a:noFill/>
          <a:ln w="508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8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laying video games&#10;&#10;Description automatically generated">
            <a:extLst>
              <a:ext uri="{FF2B5EF4-FFF2-40B4-BE49-F238E27FC236}">
                <a16:creationId xmlns:a16="http://schemas.microsoft.com/office/drawing/2014/main" id="{EC884E48-B12E-64ED-3346-3B4FA48E7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15964"/>
          <a:stretch/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55C195-3E20-4846-AE07-8615391CBF67}"/>
              </a:ext>
            </a:extLst>
          </p:cNvPr>
          <p:cNvSpPr/>
          <p:nvPr/>
        </p:nvSpPr>
        <p:spPr>
          <a:xfrm>
            <a:off x="5429" y="23174"/>
            <a:ext cx="12181142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5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707D0-84E7-554C-9EAB-1C595DE0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Roediger &amp; </a:t>
            </a:r>
            <a:r>
              <a:rPr lang="en-US" dirty="0" err="1">
                <a:latin typeface="Helvetica Light" panose="020B0403020202020204" pitchFamily="34" charset="0"/>
              </a:rPr>
              <a:t>Karpike</a:t>
            </a:r>
            <a:r>
              <a:rPr lang="en-US" dirty="0">
                <a:latin typeface="Helvetica Light" panose="020B0403020202020204" pitchFamily="34" charset="0"/>
              </a:rPr>
              <a:t> 2006)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97F2DB98-75C9-9B4C-8F36-F55D7C69D6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873325"/>
              </p:ext>
            </p:extLst>
          </p:nvPr>
        </p:nvGraphicFramePr>
        <p:xfrm>
          <a:off x="762009" y="2129182"/>
          <a:ext cx="4260570" cy="25407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420190">
                  <a:extLst>
                    <a:ext uri="{9D8B030D-6E8A-4147-A177-3AD203B41FA5}">
                      <a16:colId xmlns:a16="http://schemas.microsoft.com/office/drawing/2014/main" val="4201644472"/>
                    </a:ext>
                  </a:extLst>
                </a:gridCol>
                <a:gridCol w="1420190">
                  <a:extLst>
                    <a:ext uri="{9D8B030D-6E8A-4147-A177-3AD203B41FA5}">
                      <a16:colId xmlns:a16="http://schemas.microsoft.com/office/drawing/2014/main" val="2295113167"/>
                    </a:ext>
                  </a:extLst>
                </a:gridCol>
                <a:gridCol w="1420190">
                  <a:extLst>
                    <a:ext uri="{9D8B030D-6E8A-4147-A177-3AD203B41FA5}">
                      <a16:colId xmlns:a16="http://schemas.microsoft.com/office/drawing/2014/main" val="1861627397"/>
                    </a:ext>
                  </a:extLst>
                </a:gridCol>
              </a:tblGrid>
              <a:tr h="572604">
                <a:tc>
                  <a:txBody>
                    <a:bodyPr/>
                    <a:lstStyle/>
                    <a:p>
                      <a:endParaRPr lang="en-US" sz="2400" b="0" i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422011"/>
                  </a:ext>
                </a:extLst>
              </a:tr>
              <a:tr h="57260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S S S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 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398372"/>
                  </a:ext>
                </a:extLst>
              </a:tr>
              <a:tr h="57260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S S S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79061"/>
                  </a:ext>
                </a:extLst>
              </a:tr>
              <a:tr h="57260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S R R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61%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032326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D532F1-2754-DA4C-A9E6-D93674C44412}"/>
              </a:ext>
            </a:extLst>
          </p:cNvPr>
          <p:cNvCxnSpPr/>
          <p:nvPr/>
        </p:nvCxnSpPr>
        <p:spPr>
          <a:xfrm flipV="1">
            <a:off x="7056786" y="2129182"/>
            <a:ext cx="0" cy="25407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9CD784A-DFCF-BA46-A33A-973EEC1A6671}"/>
              </a:ext>
            </a:extLst>
          </p:cNvPr>
          <p:cNvSpPr txBox="1"/>
          <p:nvPr/>
        </p:nvSpPr>
        <p:spPr>
          <a:xfrm>
            <a:off x="7699518" y="4855485"/>
            <a:ext cx="4333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5 Min                    1 Week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17DFF6-6C80-8B4D-80EB-1D83E9D50A89}"/>
              </a:ext>
            </a:extLst>
          </p:cNvPr>
          <p:cNvSpPr/>
          <p:nvPr/>
        </p:nvSpPr>
        <p:spPr>
          <a:xfrm>
            <a:off x="7301954" y="2782956"/>
            <a:ext cx="397565" cy="1886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5EE73A-A7B1-414A-8EE3-EAD7B9D2F6AC}"/>
              </a:ext>
            </a:extLst>
          </p:cNvPr>
          <p:cNvSpPr txBox="1"/>
          <p:nvPr/>
        </p:nvSpPr>
        <p:spPr>
          <a:xfrm>
            <a:off x="6351110" y="2188700"/>
            <a:ext cx="66922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1.0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0.8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0.6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0.4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0.2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2E4994-973F-0741-A069-506327CDFDD2}"/>
              </a:ext>
            </a:extLst>
          </p:cNvPr>
          <p:cNvSpPr txBox="1"/>
          <p:nvPr/>
        </p:nvSpPr>
        <p:spPr>
          <a:xfrm rot="16200000">
            <a:off x="4828126" y="3197741"/>
            <a:ext cx="248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Recall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92565-6B03-2C46-B5BC-E7241E2B5AD8}"/>
              </a:ext>
            </a:extLst>
          </p:cNvPr>
          <p:cNvSpPr/>
          <p:nvPr/>
        </p:nvSpPr>
        <p:spPr>
          <a:xfrm>
            <a:off x="7984437" y="2948610"/>
            <a:ext cx="397565" cy="17213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2A8F66-6611-CA4B-BB50-1D0A16CF63D6}"/>
              </a:ext>
            </a:extLst>
          </p:cNvPr>
          <p:cNvSpPr/>
          <p:nvPr/>
        </p:nvSpPr>
        <p:spPr>
          <a:xfrm>
            <a:off x="8666920" y="3129104"/>
            <a:ext cx="397565" cy="15408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D7C621-75DD-2D44-8C51-A56E0E1E2265}"/>
              </a:ext>
            </a:extLst>
          </p:cNvPr>
          <p:cNvSpPr/>
          <p:nvPr/>
        </p:nvSpPr>
        <p:spPr>
          <a:xfrm>
            <a:off x="9866243" y="3803378"/>
            <a:ext cx="397565" cy="866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E8583A-7ED9-7748-809C-58CA87891005}"/>
              </a:ext>
            </a:extLst>
          </p:cNvPr>
          <p:cNvSpPr/>
          <p:nvPr/>
        </p:nvSpPr>
        <p:spPr>
          <a:xfrm>
            <a:off x="10522222" y="3478698"/>
            <a:ext cx="397565" cy="1191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753749-4361-6649-AF53-E83C2056F7A4}"/>
              </a:ext>
            </a:extLst>
          </p:cNvPr>
          <p:cNvSpPr/>
          <p:nvPr/>
        </p:nvSpPr>
        <p:spPr>
          <a:xfrm>
            <a:off x="11158325" y="3220281"/>
            <a:ext cx="397565" cy="14496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E5C31C-CB6F-A549-A4B2-CAA5D700E85A}"/>
              </a:ext>
            </a:extLst>
          </p:cNvPr>
          <p:cNvCxnSpPr>
            <a:cxnSpLocks/>
          </p:cNvCxnSpPr>
          <p:nvPr/>
        </p:nvCxnSpPr>
        <p:spPr>
          <a:xfrm>
            <a:off x="7050160" y="4669954"/>
            <a:ext cx="473764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2D93749-167F-6641-A884-FC0F4550D7AE}"/>
              </a:ext>
            </a:extLst>
          </p:cNvPr>
          <p:cNvSpPr txBox="1"/>
          <p:nvPr/>
        </p:nvSpPr>
        <p:spPr>
          <a:xfrm>
            <a:off x="7132311" y="2030695"/>
            <a:ext cx="223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 Light" panose="020B0403020202020204" pitchFamily="34" charset="0"/>
              </a:rPr>
              <a:t>SSSS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 Light" panose="020B0403020202020204" pitchFamily="34" charset="0"/>
              </a:rPr>
              <a:t>SSSR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 Light" panose="020B0403020202020204" pitchFamily="34" charset="0"/>
              </a:rPr>
              <a:t>SRRR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25FFCB-94DF-904E-B769-BF9FFAE339CC}"/>
              </a:ext>
            </a:extLst>
          </p:cNvPr>
          <p:cNvSpPr txBox="1"/>
          <p:nvPr/>
        </p:nvSpPr>
        <p:spPr>
          <a:xfrm>
            <a:off x="9636969" y="2030697"/>
            <a:ext cx="239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 Light" panose="020B0403020202020204" pitchFamily="34" charset="0"/>
              </a:rPr>
              <a:t>SSSS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 Light" panose="020B0403020202020204" pitchFamily="34" charset="0"/>
              </a:rPr>
              <a:t>SSSR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 Light" panose="020B0403020202020204" pitchFamily="34" charset="0"/>
              </a:rPr>
              <a:t>SRRR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15654F-9385-9646-B024-0C4987693BE6}"/>
              </a:ext>
            </a:extLst>
          </p:cNvPr>
          <p:cNvSpPr/>
          <p:nvPr/>
        </p:nvSpPr>
        <p:spPr>
          <a:xfrm>
            <a:off x="9862932" y="2782956"/>
            <a:ext cx="397565" cy="10143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E26CE1-2C9F-6C43-A889-0788D2B1EF5E}"/>
              </a:ext>
            </a:extLst>
          </p:cNvPr>
          <p:cNvSpPr/>
          <p:nvPr/>
        </p:nvSpPr>
        <p:spPr>
          <a:xfrm>
            <a:off x="10522215" y="2941984"/>
            <a:ext cx="397565" cy="5300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B425B0-6E8F-D748-AF7F-B2370CC19E0C}"/>
              </a:ext>
            </a:extLst>
          </p:cNvPr>
          <p:cNvSpPr/>
          <p:nvPr/>
        </p:nvSpPr>
        <p:spPr>
          <a:xfrm>
            <a:off x="11158325" y="3122478"/>
            <a:ext cx="397565" cy="911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B90098-17DD-8547-9DD8-443B2CF13DAE}"/>
              </a:ext>
            </a:extLst>
          </p:cNvPr>
          <p:cNvSpPr/>
          <p:nvPr/>
        </p:nvSpPr>
        <p:spPr>
          <a:xfrm>
            <a:off x="2272749" y="2994992"/>
            <a:ext cx="1268906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6BF12F-8D51-E846-9DD7-570F4455F18A}"/>
              </a:ext>
            </a:extLst>
          </p:cNvPr>
          <p:cNvSpPr/>
          <p:nvPr/>
        </p:nvSpPr>
        <p:spPr>
          <a:xfrm>
            <a:off x="2266125" y="3571459"/>
            <a:ext cx="1275530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75A222-FAFB-8140-8718-98DB822E0FBB}"/>
              </a:ext>
            </a:extLst>
          </p:cNvPr>
          <p:cNvSpPr/>
          <p:nvPr/>
        </p:nvSpPr>
        <p:spPr>
          <a:xfrm>
            <a:off x="2259501" y="4147925"/>
            <a:ext cx="1282154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0FC593-6CE2-A94C-B890-8B234EF5997E}"/>
              </a:ext>
            </a:extLst>
          </p:cNvPr>
          <p:cNvSpPr/>
          <p:nvPr/>
        </p:nvSpPr>
        <p:spPr>
          <a:xfrm>
            <a:off x="3679272" y="3002955"/>
            <a:ext cx="1282154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3B5312-16A4-DF43-90B5-77953AE96195}"/>
              </a:ext>
            </a:extLst>
          </p:cNvPr>
          <p:cNvSpPr/>
          <p:nvPr/>
        </p:nvSpPr>
        <p:spPr>
          <a:xfrm>
            <a:off x="3692385" y="3564718"/>
            <a:ext cx="1282154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21B40C-3877-FD49-AC15-A4D66D5987DF}"/>
              </a:ext>
            </a:extLst>
          </p:cNvPr>
          <p:cNvSpPr/>
          <p:nvPr/>
        </p:nvSpPr>
        <p:spPr>
          <a:xfrm>
            <a:off x="3687821" y="4138093"/>
            <a:ext cx="1282154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/>
      <p:bldP spid="17" grpId="0" animBg="1"/>
      <p:bldP spid="18" grpId="0" animBg="1"/>
      <p:bldP spid="20" grpId="0" animBg="1"/>
      <p:bldP spid="21" grpId="0" animBg="1"/>
      <p:bldP spid="22" grpId="0" animBg="1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26" grpId="0" animBg="1"/>
      <p:bldP spid="33" grpId="0" animBg="1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veterinarian holding a dog&#10;&#10;AI-generated content may be incorrect.">
            <a:extLst>
              <a:ext uri="{FF2B5EF4-FFF2-40B4-BE49-F238E27FC236}">
                <a16:creationId xmlns:a16="http://schemas.microsoft.com/office/drawing/2014/main" id="{F2545A5B-09B4-AF92-904C-3212D7E366D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 t="17415"/>
          <a:stretch>
            <a:fillRect/>
          </a:stretch>
        </p:blipFill>
        <p:spPr>
          <a:xfrm>
            <a:off x="0" y="140128"/>
            <a:ext cx="12195048" cy="6717871"/>
          </a:xfrm>
        </p:spPr>
      </p:pic>
    </p:spTree>
    <p:extLst>
      <p:ext uri="{BB962C8B-B14F-4D97-AF65-F5344CB8AC3E}">
        <p14:creationId xmlns:p14="http://schemas.microsoft.com/office/powerpoint/2010/main" val="222496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95F5E-122F-A041-DC65-96779D5CA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examining a goat&#10;&#10;AI-generated content may be incorrect.">
            <a:extLst>
              <a:ext uri="{FF2B5EF4-FFF2-40B4-BE49-F238E27FC236}">
                <a16:creationId xmlns:a16="http://schemas.microsoft.com/office/drawing/2014/main" id="{461139FD-6669-A423-C388-BE2C23A79A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17393"/>
          <a:stretch>
            <a:fillRect/>
          </a:stretch>
        </p:blipFill>
        <p:spPr>
          <a:xfrm>
            <a:off x="-1" y="160005"/>
            <a:ext cx="12198503" cy="67178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E5BE23-0B6E-1A7E-9860-F2AA4422B8A9}"/>
              </a:ext>
            </a:extLst>
          </p:cNvPr>
          <p:cNvSpPr/>
          <p:nvPr/>
        </p:nvSpPr>
        <p:spPr>
          <a:xfrm>
            <a:off x="-11350" y="160005"/>
            <a:ext cx="12209852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9B3A8-564F-7E61-EF65-60F3AA83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3691" y="365125"/>
            <a:ext cx="12335691" cy="1325563"/>
          </a:xfrm>
        </p:spPr>
        <p:txBody>
          <a:bodyPr/>
          <a:lstStyle/>
          <a:p>
            <a:pPr algn="ctr"/>
            <a:r>
              <a:rPr lang="en-US" dirty="0"/>
              <a:t>Procedure-based Learning/Strengthening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0ED81-FCA1-83E1-B8FA-FE6028846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354"/>
            <a:ext cx="11360302" cy="535759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Steps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000" dirty="0"/>
              <a:t> Acquisition of step-by-step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Purposeful Practice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000" dirty="0"/>
              <a:t> Goal directed and self-guided, w/self-monitored feedback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Deliberate Practice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/>
              <a:t> </a:t>
            </a:r>
            <a:r>
              <a:rPr lang="en-US" sz="2800" dirty="0"/>
              <a:t>Expert directed and guided, w/expert feedback, on specific aspect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Practice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000" dirty="0"/>
              <a:t> Repetition w/o goals, feedback, or intent to improve.</a:t>
            </a:r>
          </a:p>
        </p:txBody>
      </p:sp>
    </p:spTree>
    <p:extLst>
      <p:ext uri="{BB962C8B-B14F-4D97-AF65-F5344CB8AC3E}">
        <p14:creationId xmlns:p14="http://schemas.microsoft.com/office/powerpoint/2010/main" val="398044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671F8-ACEE-9DE4-1FB8-88E5A108B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p sign on a construction barrier&#10;&#10;AI-generated content may be incorrect.">
            <a:extLst>
              <a:ext uri="{FF2B5EF4-FFF2-40B4-BE49-F238E27FC236}">
                <a16:creationId xmlns:a16="http://schemas.microsoft.com/office/drawing/2014/main" id="{A471E88B-C414-475C-5520-11032EDF76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515"/>
          <a:stretch>
            <a:fillRect/>
          </a:stretch>
        </p:blipFill>
        <p:spPr>
          <a:xfrm>
            <a:off x="0" y="140128"/>
            <a:ext cx="12217728" cy="6717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2D97E1-D3ED-0D11-3E51-71735F92539A}"/>
              </a:ext>
            </a:extLst>
          </p:cNvPr>
          <p:cNvSpPr txBox="1"/>
          <p:nvPr/>
        </p:nvSpPr>
        <p:spPr>
          <a:xfrm>
            <a:off x="0" y="140128"/>
            <a:ext cx="12192000" cy="218521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Processing Caveat</a:t>
            </a:r>
          </a:p>
          <a:p>
            <a:pPr algn="ctr"/>
            <a:r>
              <a:rPr lang="en-US" sz="4400" dirty="0">
                <a:solidFill>
                  <a:schemeClr val="tx1">
                    <a:alpha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brain has limits.</a:t>
            </a:r>
          </a:p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9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examining a goat&#10;&#10;AI-generated content may be incorrect.">
            <a:extLst>
              <a:ext uri="{FF2B5EF4-FFF2-40B4-BE49-F238E27FC236}">
                <a16:creationId xmlns:a16="http://schemas.microsoft.com/office/drawing/2014/main" id="{D25307C8-D7B2-DFE1-192F-6ADC9ACEB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17393"/>
          <a:stretch>
            <a:fillRect/>
          </a:stretch>
        </p:blipFill>
        <p:spPr>
          <a:xfrm>
            <a:off x="6502" y="160005"/>
            <a:ext cx="12192000" cy="67178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D3A39D-0FE8-74AB-B203-0F0DFEFEF02F}"/>
              </a:ext>
            </a:extLst>
          </p:cNvPr>
          <p:cNvSpPr/>
          <p:nvPr/>
        </p:nvSpPr>
        <p:spPr>
          <a:xfrm>
            <a:off x="0" y="160004"/>
            <a:ext cx="12192000" cy="669604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74000">
                <a:schemeClr val="bg1"/>
              </a:gs>
              <a:gs pos="83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73E79-F582-D242-9B0B-3FB907B66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63300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Working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60C0C-9A9B-E345-8A7A-D1974D547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None/>
            </a:pPr>
            <a:r>
              <a:rPr lang="en-US" sz="3200" dirty="0">
                <a:solidFill>
                  <a:srgbClr val="FFC000"/>
                </a:solidFill>
                <a:ea typeface="Helvetica Light" charset="0"/>
                <a:cs typeface="Helvetica Light" charset="0"/>
              </a:rPr>
              <a:t>Working memory </a:t>
            </a:r>
            <a:r>
              <a:rPr lang="en-US" sz="3200" dirty="0">
                <a:ea typeface="Helvetica Light" charset="0"/>
                <a:cs typeface="Helvetica Light" charset="0"/>
              </a:rPr>
              <a:t>is the crucible of thought</a:t>
            </a:r>
            <a:endParaRPr lang="en-US" sz="3200" dirty="0">
              <a:solidFill>
                <a:schemeClr val="tx1">
                  <a:alpha val="50000"/>
                </a:schemeClr>
              </a:solidFill>
              <a:ea typeface="Helvetica Light" charset="0"/>
              <a:cs typeface="Helvetica Light" charset="0"/>
            </a:endParaRPr>
          </a:p>
          <a:p>
            <a:pPr marL="1028672" lvl="1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a typeface="Helvetica Light" charset="0"/>
                <a:cs typeface="Helvetica Light" charset="0"/>
              </a:rPr>
              <a:t>Maintaining Current Goals for Processing</a:t>
            </a:r>
          </a:p>
          <a:p>
            <a:pPr marL="1028672" lvl="1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a typeface="Helvetica Light" charset="0"/>
                <a:cs typeface="Helvetica Light" charset="0"/>
              </a:rPr>
              <a:t>Store Immediate Experiences</a:t>
            </a:r>
            <a:endParaRPr lang="en-US" sz="3200" dirty="0">
              <a:solidFill>
                <a:srgbClr val="FFC000"/>
              </a:solidFill>
              <a:ea typeface="Helvetica Light" charset="0"/>
              <a:cs typeface="Helvetica Light" charset="0"/>
            </a:endParaRPr>
          </a:p>
          <a:p>
            <a:pPr marL="1028672" lvl="1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a typeface="Helvetica Light" charset="0"/>
                <a:cs typeface="Helvetica Light" charset="0"/>
              </a:rPr>
              <a:t>Access Long-Term Memory, as needed</a:t>
            </a:r>
            <a:endParaRPr lang="en-US" sz="3200" dirty="0">
              <a:solidFill>
                <a:srgbClr val="FFC000"/>
              </a:solidFill>
              <a:ea typeface="Helvetica Light" charset="0"/>
              <a:cs typeface="Helvetica Light" charset="0"/>
            </a:endParaRPr>
          </a:p>
          <a:p>
            <a:pPr marL="1028672" lvl="1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a typeface="Helvetica Light" charset="0"/>
                <a:cs typeface="Helvetica Light" charset="0"/>
              </a:rPr>
              <a:t>Process Experiences and Memory</a:t>
            </a:r>
            <a:endParaRPr lang="en-US" sz="3200" dirty="0">
              <a:solidFill>
                <a:srgbClr val="FFC000"/>
              </a:solidFill>
              <a:ea typeface="Helvetica Light" charset="0"/>
              <a:cs typeface="Helvetica Light" charset="0"/>
            </a:endParaRPr>
          </a:p>
          <a:p>
            <a:pPr marL="1028672" lvl="1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ea typeface="Helvetica Light" charset="0"/>
                <a:cs typeface="Helvetica Light" charset="0"/>
              </a:rPr>
              <a:t>(in the presence of distractions)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7096E6-5780-8767-5F0A-7C09E4A1398F}"/>
              </a:ext>
            </a:extLst>
          </p:cNvPr>
          <p:cNvSpPr txBox="1">
            <a:spLocks/>
          </p:cNvSpPr>
          <p:nvPr/>
        </p:nvSpPr>
        <p:spPr>
          <a:xfrm>
            <a:off x="838200" y="5812964"/>
            <a:ext cx="11762232" cy="1043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500" dirty="0">
                <a:latin typeface="Aptos Light" panose="020B0004020202020204" pitchFamily="34" charset="0"/>
              </a:rPr>
              <a:t>Capacity:	Small		</a:t>
            </a:r>
            <a:r>
              <a:rPr lang="en-US" sz="3500" dirty="0">
                <a:solidFill>
                  <a:schemeClr val="tx1">
                    <a:lumMod val="50000"/>
                  </a:schemeClr>
                </a:solidFill>
                <a:latin typeface="Aptos Light" panose="020B0004020202020204" pitchFamily="34" charset="0"/>
              </a:rPr>
              <a:t>(3-ish)</a:t>
            </a:r>
          </a:p>
          <a:p>
            <a:pPr>
              <a:lnSpc>
                <a:spcPct val="100000"/>
              </a:lnSpc>
            </a:pPr>
            <a:r>
              <a:rPr lang="en-US" sz="3500" dirty="0">
                <a:latin typeface="Aptos Light" panose="020B0004020202020204" pitchFamily="34" charset="0"/>
              </a:rPr>
              <a:t>Duration:		Short </a:t>
            </a:r>
          </a:p>
          <a:p>
            <a:pPr marL="0" indent="0" defTabSz="121914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dirty="0"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  <a:p>
            <a:pPr marL="0" indent="0" defTabSz="121914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dirty="0"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  <a:p>
            <a:pPr marL="0" indent="0" defTabSz="121914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dirty="0"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examining a goat&#10;&#10;AI-generated content may be incorrect.">
            <a:extLst>
              <a:ext uri="{FF2B5EF4-FFF2-40B4-BE49-F238E27FC236}">
                <a16:creationId xmlns:a16="http://schemas.microsoft.com/office/drawing/2014/main" id="{F6E92F77-58F8-70AF-DA50-DB4AFF94F2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17393"/>
          <a:stretch>
            <a:fillRect/>
          </a:stretch>
        </p:blipFill>
        <p:spPr>
          <a:xfrm>
            <a:off x="-112319" y="160005"/>
            <a:ext cx="12310821" cy="671787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7A87870-B5A3-B34B-AFDE-2F36C6FC2F8C}"/>
              </a:ext>
            </a:extLst>
          </p:cNvPr>
          <p:cNvSpPr/>
          <p:nvPr/>
        </p:nvSpPr>
        <p:spPr>
          <a:xfrm>
            <a:off x="-112317" y="0"/>
            <a:ext cx="12310819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74000">
                <a:schemeClr val="bg1"/>
              </a:gs>
              <a:gs pos="83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CC18E253-22CA-014F-B2FF-631E6CC9C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Short-Term Memory &amp; Working Memory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513667" y="2667001"/>
            <a:ext cx="0" cy="255693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25334" y="5223933"/>
            <a:ext cx="5840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 Light" pitchFamily="2" charset="0"/>
              </a:rPr>
              <a:t>2             4              6             8            10           12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15262" y="4958981"/>
            <a:ext cx="524934" cy="26495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45065" y="4654501"/>
            <a:ext cx="524934" cy="5609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D0F0FF-8279-1949-952D-9615BFFCA519}"/>
              </a:ext>
            </a:extLst>
          </p:cNvPr>
          <p:cNvSpPr/>
          <p:nvPr/>
        </p:nvSpPr>
        <p:spPr>
          <a:xfrm>
            <a:off x="4676874" y="4297595"/>
            <a:ext cx="524934" cy="9178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ECF777-A4DD-E54C-92E4-164E46C84E04}"/>
              </a:ext>
            </a:extLst>
          </p:cNvPr>
          <p:cNvSpPr/>
          <p:nvPr/>
        </p:nvSpPr>
        <p:spPr>
          <a:xfrm>
            <a:off x="5208683" y="3843231"/>
            <a:ext cx="524934" cy="13722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5D2A86-4EC8-F94D-88CC-1F9967A05D13}"/>
              </a:ext>
            </a:extLst>
          </p:cNvPr>
          <p:cNvSpPr/>
          <p:nvPr/>
        </p:nvSpPr>
        <p:spPr>
          <a:xfrm>
            <a:off x="5740492" y="3375717"/>
            <a:ext cx="524934" cy="18482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D07777-2E88-FA4F-92C4-F74479344AEB}"/>
              </a:ext>
            </a:extLst>
          </p:cNvPr>
          <p:cNvSpPr/>
          <p:nvPr/>
        </p:nvSpPr>
        <p:spPr>
          <a:xfrm>
            <a:off x="6272301" y="2928831"/>
            <a:ext cx="524934" cy="2286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921F70-0543-0445-814D-2701939A4F98}"/>
              </a:ext>
            </a:extLst>
          </p:cNvPr>
          <p:cNvSpPr/>
          <p:nvPr/>
        </p:nvSpPr>
        <p:spPr>
          <a:xfrm>
            <a:off x="6802104" y="3367253"/>
            <a:ext cx="524934" cy="18482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0A9C3C-B938-8149-A1A9-F1A5385B6044}"/>
              </a:ext>
            </a:extLst>
          </p:cNvPr>
          <p:cNvSpPr/>
          <p:nvPr/>
        </p:nvSpPr>
        <p:spPr>
          <a:xfrm>
            <a:off x="7333228" y="3851694"/>
            <a:ext cx="524934" cy="13722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F19D4-EB6C-8E4D-8D1B-C2D1DE4695D9}"/>
              </a:ext>
            </a:extLst>
          </p:cNvPr>
          <p:cNvSpPr/>
          <p:nvPr/>
        </p:nvSpPr>
        <p:spPr>
          <a:xfrm>
            <a:off x="7865037" y="4312475"/>
            <a:ext cx="524934" cy="9178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81A03A-D199-1043-A230-7203AA949B81}"/>
              </a:ext>
            </a:extLst>
          </p:cNvPr>
          <p:cNvSpPr/>
          <p:nvPr/>
        </p:nvSpPr>
        <p:spPr>
          <a:xfrm>
            <a:off x="8396846" y="4662886"/>
            <a:ext cx="524934" cy="5609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6E8912-0634-6949-AA27-60BA8B04E4D4}"/>
              </a:ext>
            </a:extLst>
          </p:cNvPr>
          <p:cNvSpPr/>
          <p:nvPr/>
        </p:nvSpPr>
        <p:spPr>
          <a:xfrm>
            <a:off x="8928655" y="4961622"/>
            <a:ext cx="524934" cy="26495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64ED8F-CD3E-7F48-9E64-B526A9FA57EA}"/>
              </a:ext>
            </a:extLst>
          </p:cNvPr>
          <p:cNvCxnSpPr/>
          <p:nvPr/>
        </p:nvCxnSpPr>
        <p:spPr>
          <a:xfrm flipV="1">
            <a:off x="3513667" y="2365065"/>
            <a:ext cx="0" cy="28587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1B7C2FC-FE66-6C47-849A-0F5D18570328}"/>
              </a:ext>
            </a:extLst>
          </p:cNvPr>
          <p:cNvSpPr txBox="1"/>
          <p:nvPr/>
        </p:nvSpPr>
        <p:spPr>
          <a:xfrm>
            <a:off x="6197696" y="2567034"/>
            <a:ext cx="2585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Light" pitchFamily="2" charset="0"/>
              </a:rPr>
              <a:t>Short-Term Memory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809FBE-80AD-7F4C-B4FB-35C616390E01}"/>
              </a:ext>
            </a:extLst>
          </p:cNvPr>
          <p:cNvSpPr/>
          <p:nvPr/>
        </p:nvSpPr>
        <p:spPr>
          <a:xfrm>
            <a:off x="3687231" y="4651229"/>
            <a:ext cx="400111" cy="56096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642525-63B3-C949-B515-0E2C8552A92B}"/>
              </a:ext>
            </a:extLst>
          </p:cNvPr>
          <p:cNvSpPr txBox="1"/>
          <p:nvPr/>
        </p:nvSpPr>
        <p:spPr>
          <a:xfrm rot="16200000">
            <a:off x="1786816" y="3590212"/>
            <a:ext cx="2850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Light" pitchFamily="2" charset="0"/>
              </a:rPr>
              <a:t>Performance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2059AC5-EAEA-1F49-93D1-DAAFD0DFB32A}"/>
              </a:ext>
            </a:extLst>
          </p:cNvPr>
          <p:cNvSpPr/>
          <p:nvPr/>
        </p:nvSpPr>
        <p:spPr>
          <a:xfrm>
            <a:off x="4204616" y="2917453"/>
            <a:ext cx="400111" cy="229502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3735B0-2BB3-2849-B382-095FF5AA54D6}"/>
              </a:ext>
            </a:extLst>
          </p:cNvPr>
          <p:cNvSpPr/>
          <p:nvPr/>
        </p:nvSpPr>
        <p:spPr>
          <a:xfrm>
            <a:off x="4746251" y="2917174"/>
            <a:ext cx="400111" cy="229502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2418BB7-ED82-AB43-8E42-32CD491DCE2E}"/>
              </a:ext>
            </a:extLst>
          </p:cNvPr>
          <p:cNvSpPr/>
          <p:nvPr/>
        </p:nvSpPr>
        <p:spPr>
          <a:xfrm>
            <a:off x="5270511" y="4651405"/>
            <a:ext cx="400111" cy="56096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5040FF-D553-E94C-8A17-C6134BD01257}"/>
              </a:ext>
            </a:extLst>
          </p:cNvPr>
          <p:cNvSpPr txBox="1"/>
          <p:nvPr/>
        </p:nvSpPr>
        <p:spPr>
          <a:xfrm>
            <a:off x="3615261" y="2555061"/>
            <a:ext cx="2145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Light" pitchFamily="2" charset="0"/>
              </a:rPr>
              <a:t>Working Memory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A3118E5-F6FA-0445-8455-40CC71A48F8B}"/>
              </a:ext>
            </a:extLst>
          </p:cNvPr>
          <p:cNvCxnSpPr/>
          <p:nvPr/>
        </p:nvCxnSpPr>
        <p:spPr>
          <a:xfrm>
            <a:off x="3513667" y="5223933"/>
            <a:ext cx="64346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D2437DC-50E2-9B98-339C-C06972B6E585}"/>
              </a:ext>
            </a:extLst>
          </p:cNvPr>
          <p:cNvSpPr txBox="1"/>
          <p:nvPr/>
        </p:nvSpPr>
        <p:spPr>
          <a:xfrm>
            <a:off x="-112318" y="6074229"/>
            <a:ext cx="12304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STM = Storage       WM = Storage + Processing</a:t>
            </a:r>
          </a:p>
        </p:txBody>
      </p:sp>
    </p:spTree>
    <p:extLst>
      <p:ext uri="{BB962C8B-B14F-4D97-AF65-F5344CB8AC3E}">
        <p14:creationId xmlns:p14="http://schemas.microsoft.com/office/powerpoint/2010/main" val="174883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9" grpId="0"/>
      <p:bldP spid="34" grpId="0" animBg="1"/>
      <p:bldP spid="36" grpId="0" animBg="1"/>
      <p:bldP spid="37" grpId="0" animBg="1"/>
      <p:bldP spid="38" grpId="0" animBg="1"/>
      <p:bldP spid="4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6A141-4E3F-CB56-3D98-AC7B2A3B8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examining a goat&#10;&#10;AI-generated content may be incorrect.">
            <a:extLst>
              <a:ext uri="{FF2B5EF4-FFF2-40B4-BE49-F238E27FC236}">
                <a16:creationId xmlns:a16="http://schemas.microsoft.com/office/drawing/2014/main" id="{D5AC13B8-C49A-1802-CDF8-A604AFBCFE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17393"/>
          <a:stretch>
            <a:fillRect/>
          </a:stretch>
        </p:blipFill>
        <p:spPr>
          <a:xfrm>
            <a:off x="-1" y="160005"/>
            <a:ext cx="12198503" cy="67178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72861B-54B6-6099-4572-05A82C199FE6}"/>
              </a:ext>
            </a:extLst>
          </p:cNvPr>
          <p:cNvSpPr/>
          <p:nvPr/>
        </p:nvSpPr>
        <p:spPr>
          <a:xfrm>
            <a:off x="-11348" y="151934"/>
            <a:ext cx="12186570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CA486-4398-F130-1878-2C3E690A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63300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Working Memory Capacity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55072FA-7FC1-1596-9C0B-BD1BE42B0A50}"/>
              </a:ext>
            </a:extLst>
          </p:cNvPr>
          <p:cNvSpPr txBox="1">
            <a:spLocks/>
          </p:cNvSpPr>
          <p:nvPr/>
        </p:nvSpPr>
        <p:spPr>
          <a:xfrm>
            <a:off x="3240211" y="2999582"/>
            <a:ext cx="5700878" cy="561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(3 + 7) / 2 = 5 ? Cow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080843-99E0-6CEC-165B-4D6E888B71A3}"/>
              </a:ext>
            </a:extLst>
          </p:cNvPr>
          <p:cNvSpPr txBox="1">
            <a:spLocks/>
          </p:cNvSpPr>
          <p:nvPr/>
        </p:nvSpPr>
        <p:spPr>
          <a:xfrm>
            <a:off x="3245641" y="2996853"/>
            <a:ext cx="5684588" cy="5551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2C81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(8 - 3) + 1 = 7 ? Star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525A03C-655C-E100-B3F8-C6DCE1A736E6}"/>
              </a:ext>
            </a:extLst>
          </p:cNvPr>
          <p:cNvSpPr txBox="1">
            <a:spLocks/>
          </p:cNvSpPr>
          <p:nvPr/>
        </p:nvSpPr>
        <p:spPr>
          <a:xfrm>
            <a:off x="3240211" y="2945255"/>
            <a:ext cx="5700878" cy="602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2C81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Cow, Star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7174A3-96D5-0ADC-28D0-E40F79933E1D}"/>
              </a:ext>
            </a:extLst>
          </p:cNvPr>
          <p:cNvSpPr txBox="1"/>
          <p:nvPr/>
        </p:nvSpPr>
        <p:spPr>
          <a:xfrm>
            <a:off x="9240" y="2275490"/>
            <a:ext cx="1218657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What were the words . . . in order?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17CA1-917B-ADA2-D4DC-8EEDE98F8C9B}"/>
              </a:ext>
            </a:extLst>
          </p:cNvPr>
          <p:cNvSpPr txBox="1"/>
          <p:nvPr/>
        </p:nvSpPr>
        <p:spPr>
          <a:xfrm>
            <a:off x="0" y="5764378"/>
            <a:ext cx="1218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Operation Span Task (OSPAN)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49606-E861-019D-3E09-0A20D0FFA404}"/>
              </a:ext>
            </a:extLst>
          </p:cNvPr>
          <p:cNvSpPr txBox="1"/>
          <p:nvPr/>
        </p:nvSpPr>
        <p:spPr>
          <a:xfrm>
            <a:off x="3240211" y="2274004"/>
            <a:ext cx="569001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Activity Directions</a:t>
            </a:r>
          </a:p>
        </p:txBody>
      </p:sp>
    </p:spTree>
    <p:extLst>
      <p:ext uri="{BB962C8B-B14F-4D97-AF65-F5344CB8AC3E}">
        <p14:creationId xmlns:p14="http://schemas.microsoft.com/office/powerpoint/2010/main" val="34699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  <p:bldP spid="10" grpId="1" build="p"/>
      <p:bldP spid="11" grpId="0"/>
      <p:bldP spid="11" grpId="1"/>
      <p:bldP spid="12" grpId="0"/>
      <p:bldP spid="13" grpId="0" animBg="1"/>
      <p:bldP spid="14" grpId="0"/>
      <p:bldP spid="8" grpId="0" animBg="1"/>
      <p:bldP spid="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43172-48BD-398A-B5AC-7408948B5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examining a goat&#10;&#10;AI-generated content may be incorrect.">
            <a:extLst>
              <a:ext uri="{FF2B5EF4-FFF2-40B4-BE49-F238E27FC236}">
                <a16:creationId xmlns:a16="http://schemas.microsoft.com/office/drawing/2014/main" id="{FD45BC70-554C-2027-D347-A38ED93D23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17393"/>
          <a:stretch>
            <a:fillRect/>
          </a:stretch>
        </p:blipFill>
        <p:spPr>
          <a:xfrm>
            <a:off x="-1" y="160005"/>
            <a:ext cx="12198503" cy="67178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7B1B70-7E9D-B04D-0282-395C4E138ECD}"/>
              </a:ext>
            </a:extLst>
          </p:cNvPr>
          <p:cNvSpPr/>
          <p:nvPr/>
        </p:nvSpPr>
        <p:spPr>
          <a:xfrm>
            <a:off x="-11348" y="151934"/>
            <a:ext cx="12209850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3FF41D-C428-2257-FC06-6BF9670CCE33}"/>
              </a:ext>
            </a:extLst>
          </p:cNvPr>
          <p:cNvSpPr txBox="1"/>
          <p:nvPr/>
        </p:nvSpPr>
        <p:spPr>
          <a:xfrm>
            <a:off x="0" y="2298333"/>
            <a:ext cx="122034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What were the words . . . in order?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5E928-B71C-6000-8C4A-7764BF25C056}"/>
              </a:ext>
            </a:extLst>
          </p:cNvPr>
          <p:cNvSpPr txBox="1">
            <a:spLocks/>
          </p:cNvSpPr>
          <p:nvPr/>
        </p:nvSpPr>
        <p:spPr>
          <a:xfrm>
            <a:off x="3240211" y="2999582"/>
            <a:ext cx="5700878" cy="561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(9 - 6) / 3 = 2 ? Grass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F90D88-E0DB-FE50-974A-381D27D6BCFF}"/>
              </a:ext>
            </a:extLst>
          </p:cNvPr>
          <p:cNvSpPr txBox="1">
            <a:spLocks/>
          </p:cNvSpPr>
          <p:nvPr/>
        </p:nvSpPr>
        <p:spPr>
          <a:xfrm>
            <a:off x="3245641" y="3007871"/>
            <a:ext cx="5684588" cy="5551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2C81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(5 + 3) - 6 = 2 ? Phone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0E8526-5C86-31F2-3401-2B9AFE7E32A9}"/>
              </a:ext>
            </a:extLst>
          </p:cNvPr>
          <p:cNvSpPr txBox="1">
            <a:spLocks/>
          </p:cNvSpPr>
          <p:nvPr/>
        </p:nvSpPr>
        <p:spPr>
          <a:xfrm>
            <a:off x="3240211" y="2967289"/>
            <a:ext cx="5700878" cy="602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2C81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Grass, Phone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CBE0E4-1CE2-93F5-7203-480323A73AEC}"/>
              </a:ext>
            </a:extLst>
          </p:cNvPr>
          <p:cNvSpPr txBox="1"/>
          <p:nvPr/>
        </p:nvSpPr>
        <p:spPr>
          <a:xfrm>
            <a:off x="3240211" y="2274004"/>
            <a:ext cx="569001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Ready? (2)</a:t>
            </a:r>
          </a:p>
        </p:txBody>
      </p:sp>
    </p:spTree>
    <p:extLst>
      <p:ext uri="{BB962C8B-B14F-4D97-AF65-F5344CB8AC3E}">
        <p14:creationId xmlns:p14="http://schemas.microsoft.com/office/powerpoint/2010/main" val="38699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build="p"/>
      <p:bldP spid="3" grpId="1" build="p"/>
      <p:bldP spid="5" grpId="0"/>
      <p:bldP spid="5" grpId="1"/>
      <p:bldP spid="6" grpId="0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0C198-5AB0-D945-60BA-3416FBA73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examining a goat&#10;&#10;AI-generated content may be incorrect.">
            <a:extLst>
              <a:ext uri="{FF2B5EF4-FFF2-40B4-BE49-F238E27FC236}">
                <a16:creationId xmlns:a16="http://schemas.microsoft.com/office/drawing/2014/main" id="{DD725A8A-B487-C83B-1682-7FC4598A96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17393"/>
          <a:stretch>
            <a:fillRect/>
          </a:stretch>
        </p:blipFill>
        <p:spPr>
          <a:xfrm>
            <a:off x="-1" y="160005"/>
            <a:ext cx="12198503" cy="67178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63C022-06E2-06DB-1ACB-08468445DD1F}"/>
              </a:ext>
            </a:extLst>
          </p:cNvPr>
          <p:cNvSpPr/>
          <p:nvPr/>
        </p:nvSpPr>
        <p:spPr>
          <a:xfrm>
            <a:off x="-11348" y="151934"/>
            <a:ext cx="12198503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4F2A0B-1144-A8CA-2C80-2A8B6B454075}"/>
              </a:ext>
            </a:extLst>
          </p:cNvPr>
          <p:cNvSpPr txBox="1"/>
          <p:nvPr/>
        </p:nvSpPr>
        <p:spPr>
          <a:xfrm>
            <a:off x="0" y="2298333"/>
            <a:ext cx="122034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What were the words . . . in order?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B821B10-9EED-5B6B-0F1D-6B0E7547C12C}"/>
              </a:ext>
            </a:extLst>
          </p:cNvPr>
          <p:cNvSpPr txBox="1">
            <a:spLocks/>
          </p:cNvSpPr>
          <p:nvPr/>
        </p:nvSpPr>
        <p:spPr>
          <a:xfrm>
            <a:off x="3240211" y="2999582"/>
            <a:ext cx="5700878" cy="561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(7 + 2) + 1 = 9 ? White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C82703B-EFF1-1F44-EEB9-31ACDE24B14F}"/>
              </a:ext>
            </a:extLst>
          </p:cNvPr>
          <p:cNvSpPr txBox="1">
            <a:spLocks/>
          </p:cNvSpPr>
          <p:nvPr/>
        </p:nvSpPr>
        <p:spPr>
          <a:xfrm>
            <a:off x="3245641" y="3007870"/>
            <a:ext cx="5684588" cy="5551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2C81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(6 / 2) + 4 = 8 ? Cement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85BB2E0-3C27-15E3-8AA1-A7C6A95E3224}"/>
              </a:ext>
            </a:extLst>
          </p:cNvPr>
          <p:cNvSpPr txBox="1">
            <a:spLocks/>
          </p:cNvSpPr>
          <p:nvPr/>
        </p:nvSpPr>
        <p:spPr>
          <a:xfrm>
            <a:off x="3240211" y="3035558"/>
            <a:ext cx="5700878" cy="602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2C81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White, Cement, Pony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76860D9-CDB8-1C4B-D769-4CC69A60D02B}"/>
              </a:ext>
            </a:extLst>
          </p:cNvPr>
          <p:cNvSpPr txBox="1">
            <a:spLocks/>
          </p:cNvSpPr>
          <p:nvPr/>
        </p:nvSpPr>
        <p:spPr>
          <a:xfrm>
            <a:off x="3245641" y="2999271"/>
            <a:ext cx="5684588" cy="5551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2C81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(2 - 0) / 2 = 2 ? Pony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538670-E626-7938-8549-B469765F355C}"/>
              </a:ext>
            </a:extLst>
          </p:cNvPr>
          <p:cNvSpPr txBox="1"/>
          <p:nvPr/>
        </p:nvSpPr>
        <p:spPr>
          <a:xfrm>
            <a:off x="3392611" y="2426404"/>
            <a:ext cx="569001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Ready? (3)</a:t>
            </a:r>
          </a:p>
        </p:txBody>
      </p:sp>
    </p:spTree>
    <p:extLst>
      <p:ext uri="{BB962C8B-B14F-4D97-AF65-F5344CB8AC3E}">
        <p14:creationId xmlns:p14="http://schemas.microsoft.com/office/powerpoint/2010/main" val="19233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build="p"/>
      <p:bldP spid="15" grpId="1" build="p"/>
      <p:bldP spid="16" grpId="0"/>
      <p:bldP spid="16" grpId="1"/>
      <p:bldP spid="17" grpId="0"/>
      <p:bldP spid="18" grpId="0"/>
      <p:bldP spid="18" grpId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examining a goat&#10;&#10;AI-generated content may be incorrect.">
            <a:extLst>
              <a:ext uri="{FF2B5EF4-FFF2-40B4-BE49-F238E27FC236}">
                <a16:creationId xmlns:a16="http://schemas.microsoft.com/office/drawing/2014/main" id="{0026CE77-E64B-295A-3459-1410DFB728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b="17393"/>
          <a:stretch>
            <a:fillRect/>
          </a:stretch>
        </p:blipFill>
        <p:spPr>
          <a:xfrm>
            <a:off x="-1" y="160005"/>
            <a:ext cx="12198503" cy="67178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C22CE1-5446-7B2C-9BD9-B5F5F6A50AC7}"/>
              </a:ext>
            </a:extLst>
          </p:cNvPr>
          <p:cNvSpPr/>
          <p:nvPr/>
        </p:nvSpPr>
        <p:spPr>
          <a:xfrm>
            <a:off x="-11348" y="151934"/>
            <a:ext cx="12198503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CF9E9-E64A-866B-0B36-7BF74132864C}"/>
              </a:ext>
            </a:extLst>
          </p:cNvPr>
          <p:cNvSpPr txBox="1"/>
          <p:nvPr/>
        </p:nvSpPr>
        <p:spPr>
          <a:xfrm>
            <a:off x="0" y="2298333"/>
            <a:ext cx="122034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What were the words . . . in order?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4827EEB-1FE3-144B-BFCC-762BD4391B54}"/>
              </a:ext>
            </a:extLst>
          </p:cNvPr>
          <p:cNvSpPr txBox="1">
            <a:spLocks/>
          </p:cNvSpPr>
          <p:nvPr/>
        </p:nvSpPr>
        <p:spPr>
          <a:xfrm>
            <a:off x="3240211" y="2999582"/>
            <a:ext cx="5700878" cy="561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(3 + 2) - 4 = 2 ? Book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1176AD3-E403-B14D-8EA7-7F1C0E92DFE2}"/>
              </a:ext>
            </a:extLst>
          </p:cNvPr>
          <p:cNvSpPr txBox="1">
            <a:spLocks/>
          </p:cNvSpPr>
          <p:nvPr/>
        </p:nvSpPr>
        <p:spPr>
          <a:xfrm>
            <a:off x="3245641" y="2996852"/>
            <a:ext cx="5684588" cy="5551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2C81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(6 + 2) / 4 = 2 ? Printer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3BD54DD-31BC-C146-92B0-3C3F15D6FE0D}"/>
              </a:ext>
            </a:extLst>
          </p:cNvPr>
          <p:cNvSpPr txBox="1">
            <a:spLocks/>
          </p:cNvSpPr>
          <p:nvPr/>
        </p:nvSpPr>
        <p:spPr>
          <a:xfrm>
            <a:off x="3240211" y="2930645"/>
            <a:ext cx="5700878" cy="616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2C81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Book, Printer, Speaker, Duck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C2730E-E76A-8D44-A189-DED770E46F73}"/>
              </a:ext>
            </a:extLst>
          </p:cNvPr>
          <p:cNvSpPr txBox="1">
            <a:spLocks/>
          </p:cNvSpPr>
          <p:nvPr/>
        </p:nvSpPr>
        <p:spPr>
          <a:xfrm>
            <a:off x="3245641" y="3043339"/>
            <a:ext cx="5684588" cy="5551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2C81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(8 - 3) * 2 = 10 ? Speaker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0AA6D2-7AEE-DA4C-A74B-CEE126C957D1}"/>
              </a:ext>
            </a:extLst>
          </p:cNvPr>
          <p:cNvSpPr txBox="1">
            <a:spLocks/>
          </p:cNvSpPr>
          <p:nvPr/>
        </p:nvSpPr>
        <p:spPr>
          <a:xfrm>
            <a:off x="3238713" y="3043255"/>
            <a:ext cx="5684588" cy="5551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2C81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/>
              </a:rPr>
              <a:t>(4 / 2) - 4 = 4 ? Duck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D1964E-BFE9-451D-B9F2-0509CFE4191E}"/>
              </a:ext>
            </a:extLst>
          </p:cNvPr>
          <p:cNvSpPr txBox="1"/>
          <p:nvPr/>
        </p:nvSpPr>
        <p:spPr>
          <a:xfrm>
            <a:off x="3240211" y="2274004"/>
            <a:ext cx="569001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Ready? (4)</a:t>
            </a:r>
          </a:p>
        </p:txBody>
      </p:sp>
    </p:spTree>
    <p:extLst>
      <p:ext uri="{BB962C8B-B14F-4D97-AF65-F5344CB8AC3E}">
        <p14:creationId xmlns:p14="http://schemas.microsoft.com/office/powerpoint/2010/main" val="21033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build="p"/>
      <p:bldP spid="26" grpId="1" build="p"/>
      <p:bldP spid="27" grpId="0"/>
      <p:bldP spid="27" grpId="1"/>
      <p:bldP spid="28" grpId="0"/>
      <p:bldP spid="11" grpId="0"/>
      <p:bldP spid="11" grpId="1"/>
      <p:bldP spid="12" grpId="0"/>
      <p:bldP spid="12" grpId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FC4B4-E171-490A-A767-9EBBC014D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dog being held by a person&#10;&#10;AI-generated content may be incorrect.">
            <a:extLst>
              <a:ext uri="{FF2B5EF4-FFF2-40B4-BE49-F238E27FC236}">
                <a16:creationId xmlns:a16="http://schemas.microsoft.com/office/drawing/2014/main" id="{5F62510D-DC02-6EF2-4A9F-B7D55BC51B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349"/>
          <a:stretch>
            <a:fillRect/>
          </a:stretch>
        </p:blipFill>
        <p:spPr>
          <a:xfrm>
            <a:off x="-1" y="140127"/>
            <a:ext cx="12191999" cy="671787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4C7D5A9-8F9A-AFDA-6C6E-7CFB68781F6D}"/>
              </a:ext>
            </a:extLst>
          </p:cNvPr>
          <p:cNvSpPr/>
          <p:nvPr/>
        </p:nvSpPr>
        <p:spPr>
          <a:xfrm>
            <a:off x="1" y="140126"/>
            <a:ext cx="12191998" cy="2185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AE6D2-A3DA-D973-AFC5-60040E1AF58B}"/>
              </a:ext>
            </a:extLst>
          </p:cNvPr>
          <p:cNvSpPr txBox="1"/>
          <p:nvPr/>
        </p:nvSpPr>
        <p:spPr>
          <a:xfrm>
            <a:off x="0" y="140128"/>
            <a:ext cx="12192000" cy="218521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</a:p>
          <a:p>
            <a:pPr algn="ctr"/>
            <a:r>
              <a:rPr lang="en-US" sz="4400" dirty="0">
                <a:solidFill>
                  <a:schemeClr val="tx1">
                    <a:alpha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 is always inside out.</a:t>
            </a:r>
          </a:p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DBEC55-A771-D5EF-D9E4-5BC34BBB6094}"/>
              </a:ext>
            </a:extLst>
          </p:cNvPr>
          <p:cNvSpPr txBox="1"/>
          <p:nvPr/>
        </p:nvSpPr>
        <p:spPr>
          <a:xfrm>
            <a:off x="0" y="3261493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What is “meaning”?</a:t>
            </a:r>
          </a:p>
        </p:txBody>
      </p:sp>
    </p:spTree>
    <p:extLst>
      <p:ext uri="{BB962C8B-B14F-4D97-AF65-F5344CB8AC3E}">
        <p14:creationId xmlns:p14="http://schemas.microsoft.com/office/powerpoint/2010/main" val="12443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44F18B9-BAB8-18DD-6E9A-1B61853B79D9}"/>
              </a:ext>
            </a:extLst>
          </p:cNvPr>
          <p:cNvSpPr txBox="1"/>
          <p:nvPr/>
        </p:nvSpPr>
        <p:spPr>
          <a:xfrm>
            <a:off x="0" y="1350499"/>
            <a:ext cx="1219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PRACTICE</a:t>
            </a:r>
          </a:p>
          <a:p>
            <a:pPr algn="ctr"/>
            <a:r>
              <a:rPr lang="en-US" sz="9600" dirty="0"/>
              <a:t>&amp;</a:t>
            </a:r>
          </a:p>
          <a:p>
            <a:pPr algn="ctr"/>
            <a:r>
              <a:rPr lang="en-US" sz="9600" dirty="0"/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32466564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98B16-9526-3B14-55DE-F8EA894D7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dog lying on a couch&#10;&#10;AI-generated content may be incorrect.">
            <a:extLst>
              <a:ext uri="{FF2B5EF4-FFF2-40B4-BE49-F238E27FC236}">
                <a16:creationId xmlns:a16="http://schemas.microsoft.com/office/drawing/2014/main" id="{1753F460-7D71-2B26-7481-CC90798DD5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91" b="20743"/>
          <a:stretch>
            <a:fillRect/>
          </a:stretch>
        </p:blipFill>
        <p:spPr>
          <a:xfrm>
            <a:off x="0" y="140128"/>
            <a:ext cx="12192000" cy="6717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760021-A879-0B4F-884F-C9F3874ABB5E}"/>
              </a:ext>
            </a:extLst>
          </p:cNvPr>
          <p:cNvSpPr txBox="1"/>
          <p:nvPr/>
        </p:nvSpPr>
        <p:spPr>
          <a:xfrm>
            <a:off x="0" y="140128"/>
            <a:ext cx="12192000" cy="218521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Pause (Paws)</a:t>
            </a:r>
          </a:p>
          <a:p>
            <a:pPr algn="ctr"/>
            <a:r>
              <a:rPr lang="en-US" sz="4400" dirty="0">
                <a:solidFill>
                  <a:schemeClr val="tx1">
                    <a:alpha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 take time and effort – sleep on it.</a:t>
            </a:r>
          </a:p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9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nooze with solid fill">
            <a:extLst>
              <a:ext uri="{FF2B5EF4-FFF2-40B4-BE49-F238E27FC236}">
                <a16:creationId xmlns:a16="http://schemas.microsoft.com/office/drawing/2014/main" id="{A5A2BAEC-CA5F-FEDD-C2DE-1DB9E0C0D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200" y="777240"/>
            <a:ext cx="3657600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454B37-B86C-35A2-CF7A-ECB095F73825}"/>
              </a:ext>
            </a:extLst>
          </p:cNvPr>
          <p:cNvSpPr txBox="1"/>
          <p:nvPr/>
        </p:nvSpPr>
        <p:spPr>
          <a:xfrm>
            <a:off x="0" y="445008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tx1">
                    <a:lumMod val="75000"/>
                  </a:schemeClr>
                </a:solidFill>
                <a:latin typeface="Aptos Light" panose="020B0004020202020204" pitchFamily="34" charset="0"/>
              </a:rPr>
              <a:t>7-9 hours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3EA2BB-A4ED-86A6-EECD-EC60E0767D19}"/>
              </a:ext>
            </a:extLst>
          </p:cNvPr>
          <p:cNvSpPr txBox="1"/>
          <p:nvPr/>
        </p:nvSpPr>
        <p:spPr>
          <a:xfrm>
            <a:off x="0" y="576072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65000"/>
                  </a:schemeClr>
                </a:solidFill>
                <a:latin typeface="Aptos Light" panose="020B0004020202020204" pitchFamily="34" charset="0"/>
              </a:rPr>
              <a:t>( exercise, nutrition )</a:t>
            </a:r>
          </a:p>
        </p:txBody>
      </p:sp>
    </p:spTree>
    <p:extLst>
      <p:ext uri="{BB962C8B-B14F-4D97-AF65-F5344CB8AC3E}">
        <p14:creationId xmlns:p14="http://schemas.microsoft.com/office/powerpoint/2010/main" val="14349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4A2AD-20AB-C935-CABF-500B28E62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lecture hall&#10;&#10;AI-generated content may be incorrect.">
            <a:extLst>
              <a:ext uri="{FF2B5EF4-FFF2-40B4-BE49-F238E27FC236}">
                <a16:creationId xmlns:a16="http://schemas.microsoft.com/office/drawing/2014/main" id="{F395B6B6-ECD4-86F6-CB23-FF75D6F661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983" b="12449"/>
          <a:stretch>
            <a:fillRect/>
          </a:stretch>
        </p:blipFill>
        <p:spPr>
          <a:xfrm>
            <a:off x="0" y="140129"/>
            <a:ext cx="12192000" cy="6717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F242F1-BD94-1ED9-3F60-E78381712DEB}"/>
              </a:ext>
            </a:extLst>
          </p:cNvPr>
          <p:cNvSpPr txBox="1"/>
          <p:nvPr/>
        </p:nvSpPr>
        <p:spPr>
          <a:xfrm>
            <a:off x="0" y="140128"/>
            <a:ext cx="12192000" cy="218521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Review</a:t>
            </a:r>
          </a:p>
          <a:p>
            <a:pPr algn="ctr"/>
            <a:r>
              <a:rPr lang="en-US" sz="4400" dirty="0">
                <a:solidFill>
                  <a:schemeClr val="tx1">
                    <a:alpha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 is Messy.</a:t>
            </a:r>
          </a:p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E0D73-44B4-EAC4-AE6B-C03DF28E6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examining a goat&#10;&#10;AI-generated content may be incorrect.">
            <a:extLst>
              <a:ext uri="{FF2B5EF4-FFF2-40B4-BE49-F238E27FC236}">
                <a16:creationId xmlns:a16="http://schemas.microsoft.com/office/drawing/2014/main" id="{47122CFC-4311-4F8A-A721-D28F0F18AA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b="17393"/>
          <a:stretch>
            <a:fillRect/>
          </a:stretch>
        </p:blipFill>
        <p:spPr>
          <a:xfrm>
            <a:off x="-1" y="160005"/>
            <a:ext cx="12181765" cy="671787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A1D23FC-434F-4069-B4FA-67BD2B0E4A61}"/>
              </a:ext>
            </a:extLst>
          </p:cNvPr>
          <p:cNvSpPr/>
          <p:nvPr/>
        </p:nvSpPr>
        <p:spPr>
          <a:xfrm>
            <a:off x="209320" y="2518589"/>
            <a:ext cx="11732964" cy="13453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996D6-D559-2CC6-8A68-46B69662DABE}"/>
              </a:ext>
            </a:extLst>
          </p:cNvPr>
          <p:cNvSpPr txBox="1"/>
          <p:nvPr/>
        </p:nvSpPr>
        <p:spPr>
          <a:xfrm>
            <a:off x="10236" y="2835332"/>
            <a:ext cx="12193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Attention →   Processing →   Meaning →   Learning →   Performing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1F83A3-2771-0CEE-F195-02F5307A05F6}"/>
              </a:ext>
            </a:extLst>
          </p:cNvPr>
          <p:cNvSpPr txBox="1"/>
          <p:nvPr/>
        </p:nvSpPr>
        <p:spPr>
          <a:xfrm>
            <a:off x="511333" y="275990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D579"/>
                </a:solidFill>
                <a:latin typeface="Helvetica Light" panose="020B0403020202020204" pitchFamily="34" charset="0"/>
              </a:rPr>
              <a:t>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C7676-2E28-C960-8A33-5B175C79EAAF}"/>
              </a:ext>
            </a:extLst>
          </p:cNvPr>
          <p:cNvSpPr txBox="1"/>
          <p:nvPr/>
        </p:nvSpPr>
        <p:spPr>
          <a:xfrm>
            <a:off x="2686830" y="275990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D579"/>
                </a:solidFill>
                <a:latin typeface="Helvetica Light" panose="020B0403020202020204" pitchFamily="34" charset="0"/>
              </a:rPr>
              <a:t>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CE4ED-136F-F852-82AE-0D968B3622C3}"/>
              </a:ext>
            </a:extLst>
          </p:cNvPr>
          <p:cNvSpPr txBox="1"/>
          <p:nvPr/>
        </p:nvSpPr>
        <p:spPr>
          <a:xfrm>
            <a:off x="5208103" y="275990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D579"/>
                </a:solidFill>
                <a:latin typeface="Helvetica Light" panose="020B0403020202020204" pitchFamily="34" charset="0"/>
              </a:rPr>
              <a:t>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9F8E3-EABF-A564-F87E-35554307B2FA}"/>
              </a:ext>
            </a:extLst>
          </p:cNvPr>
          <p:cNvSpPr txBox="1"/>
          <p:nvPr/>
        </p:nvSpPr>
        <p:spPr>
          <a:xfrm>
            <a:off x="7355737" y="276636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D579"/>
                </a:solidFill>
                <a:latin typeface="Helvetica Light" panose="020B0403020202020204" pitchFamily="34" charset="0"/>
              </a:rPr>
              <a:t>↑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89795-958E-DC2C-6381-70DB78C3CC68}"/>
              </a:ext>
            </a:extLst>
          </p:cNvPr>
          <p:cNvSpPr txBox="1"/>
          <p:nvPr/>
        </p:nvSpPr>
        <p:spPr>
          <a:xfrm>
            <a:off x="9510673" y="2763319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D579"/>
                </a:solidFill>
                <a:latin typeface="Helvetica Light" panose="020B0403020202020204" pitchFamily="34" charset="0"/>
              </a:rPr>
              <a:t>↑</a:t>
            </a:r>
          </a:p>
        </p:txBody>
      </p:sp>
    </p:spTree>
    <p:extLst>
      <p:ext uri="{BB962C8B-B14F-4D97-AF65-F5344CB8AC3E}">
        <p14:creationId xmlns:p14="http://schemas.microsoft.com/office/powerpoint/2010/main" val="948568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06596-3D75-39FC-A6C4-367A3509A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building with trees and mountains in the background&#10;&#10;AI-generated content may be incorrect.">
            <a:extLst>
              <a:ext uri="{FF2B5EF4-FFF2-40B4-BE49-F238E27FC236}">
                <a16:creationId xmlns:a16="http://schemas.microsoft.com/office/drawing/2014/main" id="{AA9C4526-3947-3CBD-7C05-874D6236FC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6444" b="9123"/>
          <a:stretch>
            <a:fillRect/>
          </a:stretch>
        </p:blipFill>
        <p:spPr>
          <a:xfrm>
            <a:off x="-15240" y="-13266"/>
            <a:ext cx="12207240" cy="68712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A4D72A-3065-8115-5F51-CE0362B800CA}"/>
              </a:ext>
            </a:extLst>
          </p:cNvPr>
          <p:cNvSpPr txBox="1"/>
          <p:nvPr/>
        </p:nvSpPr>
        <p:spPr>
          <a:xfrm>
            <a:off x="0" y="1036948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0" dirty="0"/>
              <a:t>MEANING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BF9134B-21B2-AF91-65AE-6213FC0D0CF2}"/>
              </a:ext>
            </a:extLst>
          </p:cNvPr>
          <p:cNvSpPr txBox="1"/>
          <p:nvPr/>
        </p:nvSpPr>
        <p:spPr>
          <a:xfrm>
            <a:off x="1" y="2970160"/>
            <a:ext cx="12192000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tIns="45720" bIns="45720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Meaning and Processing: Fostering Deep Understanding</a:t>
            </a:r>
            <a:endParaRPr lang="en-US" sz="3200" dirty="0">
              <a:solidFill>
                <a:schemeClr val="tx1">
                  <a:lumMod val="95000"/>
                </a:schemeClr>
              </a:solidFill>
              <a:latin typeface="Aptos Light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9272DCA-22AC-2AF3-0A86-85EA1456DC1C}"/>
              </a:ext>
            </a:extLst>
          </p:cNvPr>
          <p:cNvSpPr txBox="1"/>
          <p:nvPr/>
        </p:nvSpPr>
        <p:spPr>
          <a:xfrm>
            <a:off x="2785941" y="5710442"/>
            <a:ext cx="67215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Peter Doolittle</a:t>
            </a:r>
          </a:p>
          <a:p>
            <a:pPr algn="ctr">
              <a:spcAft>
                <a:spcPts val="300"/>
              </a:spcAft>
            </a:pP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Educational Psychology, Virginia Tech</a:t>
            </a:r>
          </a:p>
          <a:p>
            <a:pPr algn="ctr">
              <a:spcAft>
                <a:spcPts val="300"/>
              </a:spcAft>
            </a:pPr>
            <a:r>
              <a:rPr lang="en-US" sz="2000" spc="100" dirty="0" err="1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pdoo@vt.edu</a:t>
            </a: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 </a:t>
            </a:r>
            <a:r>
              <a:rPr lang="en-US" sz="2000" spc="100" dirty="0">
                <a:solidFill>
                  <a:schemeClr val="tx1">
                    <a:lumMod val="95000"/>
                    <a:alpha val="50000"/>
                  </a:schemeClr>
                </a:solidFill>
                <a:latin typeface="Aptos Light" panose="020B0004020202020204" pitchFamily="34" charset="0"/>
              </a:rPr>
              <a:t>•</a:t>
            </a: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 </a:t>
            </a:r>
            <a:r>
              <a:rPr lang="en-US" sz="2000" spc="100" dirty="0" err="1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peterdoolittle.org</a:t>
            </a:r>
            <a:endParaRPr lang="en-US" sz="2000" spc="100" dirty="0">
              <a:solidFill>
                <a:schemeClr val="tx1">
                  <a:lumMod val="9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E6BCA-49AC-8796-C42C-ADB5A2653915}"/>
              </a:ext>
            </a:extLst>
          </p:cNvPr>
          <p:cNvSpPr txBox="1"/>
          <p:nvPr/>
        </p:nvSpPr>
        <p:spPr>
          <a:xfrm>
            <a:off x="4703408" y="242327"/>
            <a:ext cx="4718856" cy="4001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Light" panose="020B0403020202020204" pitchFamily="34" charset="0"/>
              </a:rPr>
              <a:t>all images from unsplash.com</a:t>
            </a:r>
          </a:p>
        </p:txBody>
      </p:sp>
      <p:pic>
        <p:nvPicPr>
          <p:cNvPr id="6" name="Picture 5" descr="A cat wearing a white coat and stethoscope&#10;&#10;AI-generated content may be incorrect.">
            <a:extLst>
              <a:ext uri="{FF2B5EF4-FFF2-40B4-BE49-F238E27FC236}">
                <a16:creationId xmlns:a16="http://schemas.microsoft.com/office/drawing/2014/main" id="{4FC9ABE6-486E-6F09-5ECE-478FF39B33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65"/>
          <a:stretch>
            <a:fillRect/>
          </a:stretch>
        </p:blipFill>
        <p:spPr>
          <a:xfrm>
            <a:off x="-3501" y="3253985"/>
            <a:ext cx="2438400" cy="3604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6EC6AD-968A-8214-BA2B-3C08857549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331"/>
          <a:stretch>
            <a:fillRect/>
          </a:stretch>
        </p:blipFill>
        <p:spPr>
          <a:xfrm>
            <a:off x="4822557" y="3614857"/>
            <a:ext cx="2438400" cy="3243143"/>
          </a:xfrm>
          <a:prstGeom prst="rect">
            <a:avLst/>
          </a:prstGeom>
        </p:spPr>
      </p:pic>
      <p:pic>
        <p:nvPicPr>
          <p:cNvPr id="9" name="Picture 8" descr="A cat wearing a white coat and a stethoscope&#10;&#10;AI-generated content may be incorrect.">
            <a:extLst>
              <a:ext uri="{FF2B5EF4-FFF2-40B4-BE49-F238E27FC236}">
                <a16:creationId xmlns:a16="http://schemas.microsoft.com/office/drawing/2014/main" id="{A98D6B56-5CDD-5EF9-0D98-728D23CB9B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6761"/>
          <a:stretch>
            <a:fillRect/>
          </a:stretch>
        </p:blipFill>
        <p:spPr>
          <a:xfrm>
            <a:off x="9310288" y="2929681"/>
            <a:ext cx="3146191" cy="39283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8E2EE2-9670-D303-D57F-D9EAFB6675DB}"/>
              </a:ext>
            </a:extLst>
          </p:cNvPr>
          <p:cNvSpPr txBox="1"/>
          <p:nvPr/>
        </p:nvSpPr>
        <p:spPr>
          <a:xfrm>
            <a:off x="0" y="6493403"/>
            <a:ext cx="239483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Gracie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8E99A-7425-2348-7827-6F7312BB5659}"/>
              </a:ext>
            </a:extLst>
          </p:cNvPr>
          <p:cNvSpPr txBox="1"/>
          <p:nvPr/>
        </p:nvSpPr>
        <p:spPr>
          <a:xfrm>
            <a:off x="9806010" y="6494246"/>
            <a:ext cx="239483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Valentine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93D576-F78C-36FC-8765-EE5757A085E4}"/>
              </a:ext>
            </a:extLst>
          </p:cNvPr>
          <p:cNvSpPr txBox="1"/>
          <p:nvPr/>
        </p:nvSpPr>
        <p:spPr>
          <a:xfrm>
            <a:off x="4844341" y="6488204"/>
            <a:ext cx="239483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Stormy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A0C5E6-92B5-379A-122F-370FEC719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266"/>
            <a:ext cx="12207240" cy="5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dog being held by a person&#10;&#10;AI-generated content may be incorrect.">
            <a:extLst>
              <a:ext uri="{FF2B5EF4-FFF2-40B4-BE49-F238E27FC236}">
                <a16:creationId xmlns:a16="http://schemas.microsoft.com/office/drawing/2014/main" id="{E53657A5-6343-D27E-E103-A0C635417E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rcRect b="17349"/>
          <a:stretch>
            <a:fillRect/>
          </a:stretch>
        </p:blipFill>
        <p:spPr>
          <a:xfrm>
            <a:off x="-1" y="160005"/>
            <a:ext cx="12191999" cy="671787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D4E1C3D-7D43-AFDA-1F41-F0434B4136AA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D423A16A-19BC-5917-703E-D3A2BB3E7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4477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1761BBC-4B8C-FFF8-9827-6AC1C8C8E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44774"/>
            <a:ext cx="91440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CF8AB22B-6946-06D6-6C64-B89D57AD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C39CE0F-15FB-BE46-0F06-E0BE7BBAB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0732E99-6081-994C-32D0-2E9BBBFF7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66DDA5F-71EF-5819-AE02-95AAC99E2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99C6F03F-F414-F58F-91FC-83D025C29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8FAF55D4-9485-3F61-CAF4-82C3600CA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2849AB98-226B-BA91-F020-F23DBB54D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D65120E2-4531-97A6-D501-16CF59EFA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2B56809D-329B-908F-C1AA-4C047E7AC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1364E820-BC72-7EB2-5536-23AB45557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59CEE80E-B0A2-7237-4E4E-312CEA0CF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937" y="3335767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666633"/>
                  </a:outerShdw>
                </a:effectLst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That’s all!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FA2F4028-E74D-8E06-679D-8E7A4B8F9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1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3912CFF6-31B9-95A6-A55E-76378E38C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46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08CFE38B-6471-FE11-B260-DBF8C92ED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774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107ADBA-5CEF-5AD5-161C-4641A36C8D8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n-US" sz="4400" kern="0" dirty="0">
                <a:solidFill>
                  <a:schemeClr val="tx1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8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" grpId="1" autoUpdateAnimBg="0"/>
      <p:bldP spid="3" grpId="0" autoUpdateAnimBg="0"/>
      <p:bldP spid="3" grpId="1" autoUpdateAnimBg="0"/>
      <p:bldP spid="4" grpId="0" autoUpdateAnimBg="0"/>
      <p:bldP spid="4" grpId="1" autoUpdateAnimBg="0"/>
      <p:bldP spid="5" grpId="0" autoUpdateAnimBg="0"/>
      <p:bldP spid="5" grpId="1" autoUpdateAnimBg="0"/>
      <p:bldP spid="6" grpId="0" autoUpdateAnimBg="0"/>
      <p:bldP spid="6" grpId="1" autoUpdateAnimBg="0"/>
      <p:bldP spid="7" grpId="0" autoUpdateAnimBg="0"/>
      <p:bldP spid="7" grpId="1" autoUpdateAnimBg="0"/>
      <p:bldP spid="8" grpId="0" autoUpdateAnimBg="0"/>
      <p:bldP spid="8" grpId="1" autoUpdateAnimBg="0"/>
      <p:bldP spid="9" grpId="0" autoUpdateAnimBg="0"/>
      <p:bldP spid="9" grpId="1" autoUpdateAnimBg="0"/>
      <p:bldP spid="10" grpId="0" autoUpdateAnimBg="0"/>
      <p:bldP spid="10" grpId="1" autoUpdateAnimBg="0"/>
      <p:bldP spid="11" grpId="0" autoUpdateAnimBg="0"/>
      <p:bldP spid="11" grpId="1" autoUpdateAnimBg="0"/>
      <p:bldP spid="12" grpId="0" autoUpdateAnimBg="0"/>
      <p:bldP spid="12" grpId="1" autoUpdateAnimBg="0"/>
      <p:bldP spid="13" grpId="0" autoUpdateAnimBg="0"/>
      <p:bldP spid="13" grpId="1" autoUpdateAnimBg="0"/>
      <p:bldP spid="14" grpId="0" autoUpdateAnimBg="0"/>
      <p:bldP spid="14" grpId="1" autoUpdateAnimBg="0"/>
      <p:bldP spid="15" grpId="0" autoUpdateAnimBg="0"/>
      <p:bldP spid="16" grpId="0" autoUpdateAnimBg="0"/>
      <p:bldP spid="17" grpId="0" autoUpdateAnimBg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DB9A2-FF45-5579-B68D-E6188EA13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being held by a person&#10;&#10;AI-generated content may be incorrect.">
            <a:extLst>
              <a:ext uri="{FF2B5EF4-FFF2-40B4-BE49-F238E27FC236}">
                <a16:creationId xmlns:a16="http://schemas.microsoft.com/office/drawing/2014/main" id="{042F5151-A29F-2629-028F-6DBCE75D8F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b="17349"/>
          <a:stretch>
            <a:fillRect/>
          </a:stretch>
        </p:blipFill>
        <p:spPr>
          <a:xfrm>
            <a:off x="-1" y="160005"/>
            <a:ext cx="12191999" cy="67178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432AC3-C652-B7C0-260F-A96867DBAB52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CA33E-E661-085F-08A4-36474F17EA59}"/>
              </a:ext>
            </a:extLst>
          </p:cNvPr>
          <p:cNvSpPr txBox="1"/>
          <p:nvPr/>
        </p:nvSpPr>
        <p:spPr>
          <a:xfrm>
            <a:off x="10236" y="983096"/>
            <a:ext cx="121931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Making meaning is always </a:t>
            </a:r>
          </a:p>
          <a:p>
            <a:pPr algn="ctr">
              <a:spcAft>
                <a:spcPts val="2400"/>
              </a:spcAft>
            </a:pPr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inside out process.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16EE49-6810-79AB-C075-3E0B9794247D}"/>
              </a:ext>
            </a:extLst>
          </p:cNvPr>
          <p:cNvSpPr txBox="1"/>
          <p:nvPr/>
        </p:nvSpPr>
        <p:spPr>
          <a:xfrm>
            <a:off x="9525" y="6367126"/>
            <a:ext cx="1217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Aptos Light" panose="020B0004020202020204" pitchFamily="34" charset="0"/>
              </a:rPr>
              <a:t>(Bertsch et al., 2007; Chi et al., 1981; </a:t>
            </a:r>
            <a:r>
              <a:rPr lang="en-US" sz="2400" dirty="0" err="1">
                <a:solidFill>
                  <a:schemeClr val="tx1">
                    <a:lumMod val="85000"/>
                  </a:schemeClr>
                </a:solidFill>
                <a:latin typeface="Aptos Light" panose="020B0004020202020204" pitchFamily="34" charset="0"/>
              </a:rPr>
              <a:t>Dunlosky</a:t>
            </a:r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Aptos Light" panose="020B0004020202020204" pitchFamily="34" charset="0"/>
              </a:rPr>
              <a:t> et al., 2013; Rawson 2016)</a:t>
            </a:r>
          </a:p>
        </p:txBody>
      </p:sp>
    </p:spTree>
    <p:extLst>
      <p:ext uri="{BB962C8B-B14F-4D97-AF65-F5344CB8AC3E}">
        <p14:creationId xmlns:p14="http://schemas.microsoft.com/office/powerpoint/2010/main" val="5686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being held by a person&#10;&#10;AI-generated content may be incorrect.">
            <a:extLst>
              <a:ext uri="{FF2B5EF4-FFF2-40B4-BE49-F238E27FC236}">
                <a16:creationId xmlns:a16="http://schemas.microsoft.com/office/drawing/2014/main" id="{3E957604-3BD9-83E5-A93F-95FE45BDF3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b="17349"/>
          <a:stretch>
            <a:fillRect/>
          </a:stretch>
        </p:blipFill>
        <p:spPr>
          <a:xfrm>
            <a:off x="-1" y="160005"/>
            <a:ext cx="12191999" cy="67178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4F527E-8D85-754B-CA89-ECC5583E5429}"/>
              </a:ext>
            </a:extLst>
          </p:cNvPr>
          <p:cNvSpPr/>
          <p:nvPr/>
        </p:nvSpPr>
        <p:spPr>
          <a:xfrm>
            <a:off x="-1" y="165793"/>
            <a:ext cx="12192001" cy="671208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4007BF4C-09CE-4853-14A5-B46F7EB37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029" y="989016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48D761B3-D82F-71FF-72A5-0CA11EA71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179" y="989016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D1193345-AE05-C263-9313-A823ACD2C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490" y="989016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42740242-76E5-756D-CA60-1C64E606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8021"/>
            <a:ext cx="4103913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scíthe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tuirseach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dúiseacht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aisling</a:t>
            </a:r>
            <a:endParaRPr kumimoji="0" lang="en-US" sz="6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11BD1C2C-0001-5747-E3D8-4FB4A285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46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snor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leaba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ithe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pillín</a:t>
            </a:r>
            <a:endParaRPr kumimoji="0" lang="en-US" sz="6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938D530B-34F0-390A-D2A7-96DD4846A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774" y="978021"/>
            <a:ext cx="414251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fuaim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compord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úisigh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oíche</a:t>
            </a:r>
            <a:endParaRPr kumimoji="0" lang="en-US" sz="6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7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olar bear standing on snow&#10;&#10;AI-generated content may be incorrect.">
            <a:extLst>
              <a:ext uri="{FF2B5EF4-FFF2-40B4-BE49-F238E27FC236}">
                <a16:creationId xmlns:a16="http://schemas.microsoft.com/office/drawing/2014/main" id="{34A24AA4-B92F-9E28-3FA6-5B684534A4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746"/>
          <a:stretch>
            <a:fillRect/>
          </a:stretch>
        </p:blipFill>
        <p:spPr>
          <a:xfrm>
            <a:off x="0" y="157162"/>
            <a:ext cx="12192000" cy="7335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3A2976-7790-56E7-1BD3-A3DB01C0CE64}"/>
              </a:ext>
            </a:extLst>
          </p:cNvPr>
          <p:cNvSpPr txBox="1"/>
          <p:nvPr/>
        </p:nvSpPr>
        <p:spPr>
          <a:xfrm>
            <a:off x="75414" y="801278"/>
            <a:ext cx="3016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“Excuse me…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33501D-B02C-80EF-48AC-0FDBB960F33E}"/>
              </a:ext>
            </a:extLst>
          </p:cNvPr>
          <p:cNvSpPr txBox="1"/>
          <p:nvPr/>
        </p:nvSpPr>
        <p:spPr>
          <a:xfrm>
            <a:off x="4857945" y="1447609"/>
            <a:ext cx="556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how do we create meaning?”</a:t>
            </a:r>
          </a:p>
        </p:txBody>
      </p:sp>
    </p:spTree>
    <p:extLst>
      <p:ext uri="{BB962C8B-B14F-4D97-AF65-F5344CB8AC3E}">
        <p14:creationId xmlns:p14="http://schemas.microsoft.com/office/powerpoint/2010/main" val="23853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8A5409A-C2AB-84D5-9571-5944D0EDA1B5}"/>
              </a:ext>
            </a:extLst>
          </p:cNvPr>
          <p:cNvSpPr txBox="1"/>
          <p:nvPr/>
        </p:nvSpPr>
        <p:spPr>
          <a:xfrm>
            <a:off x="3975877" y="3666456"/>
            <a:ext cx="2566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tos Light" panose="020B0004020202020204" pitchFamily="34" charset="0"/>
              </a:rPr>
              <a:t>connections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BE7DD1-8541-A82F-5060-19E7086DF76B}"/>
              </a:ext>
            </a:extLst>
          </p:cNvPr>
          <p:cNvSpPr txBox="1"/>
          <p:nvPr/>
        </p:nvSpPr>
        <p:spPr>
          <a:xfrm>
            <a:off x="3636484" y="3059647"/>
            <a:ext cx="2566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meaning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35FE6-7FF9-E581-77A6-7BEE2FADD9BB}"/>
              </a:ext>
            </a:extLst>
          </p:cNvPr>
          <p:cNvSpPr txBox="1"/>
          <p:nvPr/>
        </p:nvSpPr>
        <p:spPr>
          <a:xfrm>
            <a:off x="8273663" y="4899084"/>
            <a:ext cx="2566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tos Light" panose="020B0004020202020204" pitchFamily="34" charset="0"/>
              </a:rPr>
              <a:t>connections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FB027-2A2D-03F8-0498-7D998BAD0DDF}"/>
              </a:ext>
            </a:extLst>
          </p:cNvPr>
          <p:cNvSpPr txBox="1"/>
          <p:nvPr/>
        </p:nvSpPr>
        <p:spPr>
          <a:xfrm>
            <a:off x="8273663" y="5516027"/>
            <a:ext cx="2566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tos Light" panose="020B0004020202020204" pitchFamily="34" charset="0"/>
              </a:rPr>
              <a:t>connections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AA9BD-786D-A3DE-D19C-832904C6D7C0}"/>
              </a:ext>
            </a:extLst>
          </p:cNvPr>
          <p:cNvSpPr txBox="1"/>
          <p:nvPr/>
        </p:nvSpPr>
        <p:spPr>
          <a:xfrm>
            <a:off x="8275501" y="4283974"/>
            <a:ext cx="2566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tos Light" panose="020B0004020202020204" pitchFamily="34" charset="0"/>
              </a:rPr>
              <a:t>connections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70D047-9D72-928C-2CC7-D936A3FB155F}"/>
              </a:ext>
            </a:extLst>
          </p:cNvPr>
          <p:cNvSpPr/>
          <p:nvPr/>
        </p:nvSpPr>
        <p:spPr>
          <a:xfrm>
            <a:off x="-11351" y="160005"/>
            <a:ext cx="12203348" cy="6717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og being held by a person&#10;&#10;AI-generated content may be incorrect.">
            <a:extLst>
              <a:ext uri="{FF2B5EF4-FFF2-40B4-BE49-F238E27FC236}">
                <a16:creationId xmlns:a16="http://schemas.microsoft.com/office/drawing/2014/main" id="{A9E65949-61F1-B868-6985-29B6E2D98D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17349"/>
          <a:stretch>
            <a:fillRect/>
          </a:stretch>
        </p:blipFill>
        <p:spPr>
          <a:xfrm>
            <a:off x="-1" y="160005"/>
            <a:ext cx="12191999" cy="67178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52AF36-0A07-DC83-2677-61195AB9B207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AC415-323D-B818-3222-4CFA0A163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65146" cy="1325563"/>
          </a:xfrm>
        </p:spPr>
        <p:txBody>
          <a:bodyPr/>
          <a:lstStyle/>
          <a:p>
            <a:r>
              <a:rPr lang="en-US" dirty="0"/>
              <a:t>Making Sense of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8484D-20AB-2D33-1D06-B9614E831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21887" cy="489466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Learning is fostered when experience is </a:t>
            </a:r>
            <a:r>
              <a:rPr lang="en-US" sz="3200" dirty="0">
                <a:solidFill>
                  <a:srgbClr val="FFD57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meaningful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742950" indent="-742950">
              <a:lnSpc>
                <a:spcPct val="100000"/>
              </a:lnSpc>
              <a:buAutoNum type="arabicPeriod"/>
            </a:pP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Connect new knowledge and experience to what you already know (and have experienced)</a:t>
            </a:r>
          </a:p>
          <a:p>
            <a:pPr marL="742950" indent="-742950">
              <a:lnSpc>
                <a:spcPct val="100000"/>
              </a:lnSpc>
              <a:buAutoNum type="arabicPeriod"/>
            </a:pP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Recognize the functionality and usefulness of new knowledge and experience</a:t>
            </a:r>
          </a:p>
          <a:p>
            <a:pPr marL="742950" indent="-742950">
              <a:lnSpc>
                <a:spcPct val="100000"/>
              </a:lnSpc>
              <a:spcAft>
                <a:spcPts val="1800"/>
              </a:spcAft>
              <a:buAutoNum type="arabicPeriod"/>
            </a:pP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Connect personally / socially / culturally / emotionally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FFD57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Talk about it. Explain it to your cat.</a:t>
            </a:r>
            <a:endParaRPr lang="en-US" sz="3200" dirty="0">
              <a:solidFill>
                <a:srgbClr val="FFD5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3037</TotalTime>
  <Words>1349</Words>
  <Application>Microsoft Macintosh PowerPoint</Application>
  <PresentationFormat>Widescreen</PresentationFormat>
  <Paragraphs>364</Paragraphs>
  <Slides>45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Aptos</vt:lpstr>
      <vt:lpstr>Aptos Light</vt:lpstr>
      <vt:lpstr>Arial</vt:lpstr>
      <vt:lpstr>Calibri</vt:lpstr>
      <vt:lpstr>Helvetica Light</vt:lpstr>
      <vt:lpstr>Verdana</vt:lpstr>
      <vt:lpstr>Wingdings 2</vt:lpstr>
      <vt:lpstr>Office Theme</vt:lpstr>
      <vt:lpstr>PowerPoint Presentation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Sense of the World</vt:lpstr>
      <vt:lpstr>PowerPoint Presentation</vt:lpstr>
      <vt:lpstr>PowerPoint Presentation</vt:lpstr>
      <vt:lpstr>Attention-based Learning Strategies</vt:lpstr>
      <vt:lpstr>PowerPoint Presentation</vt:lpstr>
      <vt:lpstr>PowerPoint Presentation</vt:lpstr>
      <vt:lpstr>Directions</vt:lpstr>
      <vt:lpstr>Task A</vt:lpstr>
      <vt:lpstr>PowerPoint Presentation</vt:lpstr>
      <vt:lpstr>Task B</vt:lpstr>
      <vt:lpstr>PowerPoint Presentation</vt:lpstr>
      <vt:lpstr>Task C</vt:lpstr>
      <vt:lpstr>PowerPoint Presentation</vt:lpstr>
      <vt:lpstr>PowerPoint Presentation</vt:lpstr>
      <vt:lpstr>Multitasking Findings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Concept-based Learning/Strengthening Strategies</vt:lpstr>
      <vt:lpstr>Roediger &amp; Karpike 2006)</vt:lpstr>
      <vt:lpstr>PowerPoint Presentation</vt:lpstr>
      <vt:lpstr>Procedure-based Learning/Strengthening Strategies</vt:lpstr>
      <vt:lpstr>PowerPoint Presentation</vt:lpstr>
      <vt:lpstr>Working Memory</vt:lpstr>
      <vt:lpstr>Short-Term Memory &amp; Working Memory</vt:lpstr>
      <vt:lpstr>Working Memory Capacity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Doolittle, Peter</dc:creator>
  <cp:lastModifiedBy>Doolittle, Peter</cp:lastModifiedBy>
  <cp:revision>522</cp:revision>
  <cp:lastPrinted>2026-01-14T21:29:55Z</cp:lastPrinted>
  <dcterms:created xsi:type="dcterms:W3CDTF">2024-10-14T14:58:11Z</dcterms:created>
  <dcterms:modified xsi:type="dcterms:W3CDTF">2026-01-14T21:30:16Z</dcterms:modified>
</cp:coreProperties>
</file>