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116" r:id="rId3"/>
    <p:sldId id="1117" r:id="rId4"/>
    <p:sldId id="1665" r:id="rId5"/>
    <p:sldId id="1666" r:id="rId6"/>
    <p:sldId id="1667" r:id="rId7"/>
    <p:sldId id="271" r:id="rId8"/>
    <p:sldId id="1668" r:id="rId9"/>
    <p:sldId id="257" r:id="rId10"/>
    <p:sldId id="260" r:id="rId11"/>
    <p:sldId id="262" r:id="rId12"/>
    <p:sldId id="272" r:id="rId13"/>
    <p:sldId id="263" r:id="rId14"/>
    <p:sldId id="266" r:id="rId15"/>
    <p:sldId id="265" r:id="rId16"/>
    <p:sldId id="268" r:id="rId17"/>
    <p:sldId id="270" r:id="rId18"/>
    <p:sldId id="267" r:id="rId19"/>
    <p:sldId id="1674" r:id="rId20"/>
    <p:sldId id="1675" r:id="rId21"/>
    <p:sldId id="1670" r:id="rId22"/>
    <p:sldId id="1669" r:id="rId23"/>
    <p:sldId id="1671" r:id="rId24"/>
    <p:sldId id="1042" r:id="rId25"/>
    <p:sldId id="1045" r:id="rId26"/>
    <p:sldId id="1044" r:id="rId27"/>
    <p:sldId id="1672" r:id="rId28"/>
    <p:sldId id="1676" r:id="rId29"/>
    <p:sldId id="259" r:id="rId30"/>
    <p:sldId id="1605" r:id="rId31"/>
    <p:sldId id="16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30"/>
    <p:restoredTop sz="94658"/>
  </p:normalViewPr>
  <p:slideViewPr>
    <p:cSldViewPr snapToGrid="0">
      <p:cViewPr varScale="1">
        <p:scale>
          <a:sx n="120" d="100"/>
          <a:sy n="120" d="100"/>
        </p:scale>
        <p:origin x="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5A0A8-779C-5343-965B-14D67764F18A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DED80-6189-3248-BA84-D1E71B84A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5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6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CB15-133A-8767-7DEE-7D816A2A2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E43CB4-1079-4F6B-62F2-22E4C1D8C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652C49-2C9D-9486-0AB9-29B22B75C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D51A3-E218-028B-7524-325E8182E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2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6EAB-972A-4341-C55A-78658B274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1DE29-3ED3-8B24-6DDE-0A355F9782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6776C3-D4C1-888D-19FB-B51897D20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9CCFD-D6F9-0F35-67A8-26868D96FB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03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48F2E-BA8D-FC6F-BF5D-FB476AE9E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D20866-683E-6907-7D84-2E1177897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1FB35-0B49-53B4-E120-9BC71555B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0E7EB-EA5B-475C-C5FA-5FE8C49BE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0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C6E10-E264-F0AF-BFF3-045AC7F74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23A7CF-875A-8EA1-2DDC-0D66A3B90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F457D-4132-AC67-B73C-0465A5AF0D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04898-8FD8-7FAB-D2B7-4ED724535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83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87FB-0885-6A6A-ED2F-B9A65549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553958-A347-0071-AA32-F0733CAF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FE889-6FC4-A3A8-4F7C-8197A0FCD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0C3D9-EF70-1537-5CD6-004589960B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AEA2D-4734-D614-D4F9-5BD8F5336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9F727-93D2-2EDB-D094-4530BCCB2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5352C-8748-6C68-F4F9-23A0ED858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0CB5EE-7C58-C996-7D97-3F2FFF205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00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39386-2611-B413-6BF1-2383470CD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0CEDB4-E283-AEAC-6EE9-D33540CFC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65F17D-C1B8-063A-CC80-0CD73CFEC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974A9-7175-9812-E300-BA13E2ADC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719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8F296-F97A-6E1F-EE6E-B5C4ECB04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869FF7-2B41-6E58-9E88-5534B4350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28A4A-6AB2-B31C-19E8-89411927FB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EB5C-443D-585E-5E4C-8BE05F076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7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6C16-8F52-7C82-22A9-49EB1A925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68D26A-F2DC-971C-0788-7E26C015F6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70A6E6-6DC9-B4C1-0487-598BADA29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4AA1B-1B4B-5238-1925-FCF6B0CF5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67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0786F-61AC-C1C5-A3E2-0A7C466C8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31C46C-5289-4D44-80A4-D5290B87D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977E4C-CE53-4284-970E-289B0B210B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17DEE-84C9-9AB3-06D5-67F6FA81F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E831C-AA23-68C6-0B8B-A85003E83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2D36AA-D23B-F661-11C6-6C8CAFA67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2B90F8-4A9D-6ADD-B1BE-76F360424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4967D-D9B4-0284-2311-3272F0272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92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626D4-569C-81B0-DB68-914749204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59822-FE56-9086-8871-2248A41C1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8B827-D609-56D7-4D7A-25894C2F3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115A9-6F40-33D3-EC15-3AFC478C1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96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A9DB6-E8E3-AFAB-FB7E-73CBA7A55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DCCA9-C8DA-82A6-7E6C-16130E4E5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7B66BA-E578-7ECF-ABBA-F440157731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56BD9-C2D1-4BED-4EFE-903A9D137E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8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>
          <a:extLst>
            <a:ext uri="{FF2B5EF4-FFF2-40B4-BE49-F238E27FC236}">
              <a16:creationId xmlns:a16="http://schemas.microsoft.com/office/drawing/2014/main" id="{E6AA2381-D6AD-CB4F-A0D8-87159B65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7:notes">
            <a:extLst>
              <a:ext uri="{FF2B5EF4-FFF2-40B4-BE49-F238E27FC236}">
                <a16:creationId xmlns:a16="http://schemas.microsoft.com/office/drawing/2014/main" id="{05617F88-AC31-339A-BD7E-4FDE63BD45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7:notes">
            <a:extLst>
              <a:ext uri="{FF2B5EF4-FFF2-40B4-BE49-F238E27FC236}">
                <a16:creationId xmlns:a16="http://schemas.microsoft.com/office/drawing/2014/main" id="{8C5D95A3-74F6-156D-AEDA-D384C1F0ED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1: Knowledge is connected; 2: Connections based on/form meaning; 3: Brain has a life of its own.</a:t>
            </a:r>
            <a:endParaRPr dirty="0"/>
          </a:p>
        </p:txBody>
      </p:sp>
      <p:sp>
        <p:nvSpPr>
          <p:cNvPr id="256" name="Google Shape;256;p17:notes">
            <a:extLst>
              <a:ext uri="{FF2B5EF4-FFF2-40B4-BE49-F238E27FC236}">
                <a16:creationId xmlns:a16="http://schemas.microsoft.com/office/drawing/2014/main" id="{B054F6E1-988E-BC06-86EA-9821D16504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994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729F0-9A5A-7C95-480C-86C3ADC4C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DDE679-4521-E6C5-B4CA-AEB636A3D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80156-3F43-1D1E-9F71-4FEDDE56D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Scithe</a:t>
            </a:r>
            <a:r>
              <a:rPr lang="en-US" dirty="0"/>
              <a:t> = </a:t>
            </a:r>
            <a:r>
              <a:rPr lang="en-US" dirty="0" err="1"/>
              <a:t>sh-kee</a:t>
            </a:r>
            <a:r>
              <a:rPr lang="en-US" dirty="0"/>
              <a:t>                           </a:t>
            </a:r>
            <a:r>
              <a:rPr lang="en-US" dirty="0" err="1"/>
              <a:t>duiseacht</a:t>
            </a:r>
            <a:r>
              <a:rPr lang="en-US" dirty="0"/>
              <a:t> = doo-shot</a:t>
            </a:r>
          </a:p>
          <a:p>
            <a:r>
              <a:rPr lang="en-US" dirty="0" err="1"/>
              <a:t>Tuirseach</a:t>
            </a:r>
            <a:r>
              <a:rPr lang="en-US" dirty="0"/>
              <a:t> = tur-shah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1F44F-4508-B7C7-BC0C-FE061B56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EFC60-0A17-6346-91BC-A1403BB83B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6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8486B-C7F2-6CCD-CD9F-12FF3406B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2B3F3-3EA8-442B-D6A0-EBFB6B2E4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93CDE-05E0-7E11-6243-96B4496C0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31064-FA9C-3DF4-BC75-995E275793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96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13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A67C4-824B-CB7F-A8F7-D3449025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F64BD1-5826-9190-1829-6E42FF45A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12428-DB2C-CC57-551A-0B4C66318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E965D6-028A-2C23-0057-86247F528A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9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10D3D-E4CB-3E0D-CA7C-CB166E3F5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7D397-4B5B-8923-29B2-4249A19F42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0B40A-2B21-40EE-3BD2-A7E35A4DE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4851F-64C0-A5FD-961C-53F83EB89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10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E3649-7613-5ED9-B560-0CC4B0CB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855D24-61FB-C70A-D702-918C8493C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42DAAA-8D22-29EE-51C4-C1CED3CDD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7A620-0DE0-931E-DBC7-808CEFCDF2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DED80-6189-3248-BA84-D1E71B84A0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2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59CE5-6CCD-2C21-C49A-436CE6A67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7" y="1041400"/>
            <a:ext cx="10152185" cy="2387600"/>
          </a:xfrm>
        </p:spPr>
        <p:txBody>
          <a:bodyPr anchor="b"/>
          <a:lstStyle>
            <a:lvl1pPr algn="ctr">
              <a:defRPr sz="6000" b="0" i="0">
                <a:latin typeface="Aptos Light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8A3D1-01E2-AA0C-6BF7-7BA1722C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ptos Light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9EF19-3558-6E06-CC58-32434540A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92C3F-BA08-E40C-7C97-C7002F0AD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B21-5727-44E4-8488-3D355FB1C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1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72AB1-9E26-7E48-D5E5-173B8CE57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B809E5-DBB2-26E9-B938-8FFE4EFD1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CBE89-BE7B-DBB1-4408-65B66FFD6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4C99-1E4A-F4EC-4548-EDF8E491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876CA-F0B0-0C69-CE5E-675E7C27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3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ED433-B111-909C-18CF-630E4905E5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38484-9498-3BE3-7F90-DAD384828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5141-339E-6C3C-FC7C-D3F7BDDA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AE63-BCB7-6F20-9288-2FB1A9DE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A7EB0-84B3-5155-F5D8-493EE385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94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F83E-E3CE-23B7-547B-C341E8CA3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ptos Light" panose="020B00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F7A90-A4CB-5FEB-B4B8-13D8E87A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 Light" panose="020B0004020202020204" pitchFamily="34" charset="0"/>
              </a:defRPr>
            </a:lvl1pPr>
            <a:lvl2pPr>
              <a:defRPr b="0" i="0">
                <a:latin typeface="Aptos Light" panose="020B0004020202020204" pitchFamily="34" charset="0"/>
              </a:defRPr>
            </a:lvl2pPr>
            <a:lvl3pPr>
              <a:defRPr b="0" i="0">
                <a:latin typeface="Aptos Light" panose="020B0004020202020204" pitchFamily="34" charset="0"/>
              </a:defRPr>
            </a:lvl3pPr>
            <a:lvl4pPr>
              <a:defRPr b="0" i="0">
                <a:latin typeface="Aptos Light" panose="020B0004020202020204" pitchFamily="34" charset="0"/>
              </a:defRPr>
            </a:lvl4pPr>
            <a:lvl5pPr>
              <a:defRPr b="0" i="0"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3CC29-C235-D802-3550-0E071B23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61AA2-2971-19E0-746C-2DF9373F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08C7-FA06-0B71-D8AE-FF2C3448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42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8090-3C40-FE0E-23FA-B117FCC2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33D2D-FBAA-63D7-8279-9EA63B750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860B6-2DCC-C403-0AA3-11A4AE31E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D8393-5FD0-B9FE-01B2-2049CD732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42CCD-D087-689F-40CE-F4F952289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4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24B0-9B08-429F-CC0C-54E2A70B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B5B47-402E-D34E-ED6D-62ED961B5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1D92F-0C88-C8D8-852A-28EADBF65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72B78-3CEB-F47F-9982-4919CB413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38232-C32D-0974-F10E-0701D640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324CF4-772F-8B77-61BE-680DFE8B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16948-9ACC-DB0E-4C4E-379D87375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A4567-BDEF-A50A-A4D7-0FFB7F704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C51F6-D3BB-D112-5A00-52CD442EE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348E9C-5437-645C-236F-EAFD851044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DCB171-1F19-A3E5-0846-5659B8387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C22F7E-4583-9DF5-EB80-F18CBE928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9E708-0436-647D-C633-B2AE0920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1ABD29-5197-30CD-3A5C-72AA489A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6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9C81D-6365-2E15-757B-80301D966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FDBE0-D342-61BE-5208-C361426A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5B7120-9E23-D42B-EB19-FA85E9B9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D8619-6034-69C2-61DC-F4BC869C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40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86373-6013-0C96-0031-8375FC80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B2A21-54B7-5BF7-112B-79F33F27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E62F0-A14E-68CE-5336-3255C9EA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17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5FDC-E712-0227-E5C1-7122DF80B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EB145-9125-9E2D-B401-1002A04E6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8E2D1-CCE7-2AC9-6CAD-4F5411138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44C58-E289-0E14-4A77-A2B2DB507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1735F-51E9-2146-8DF1-7604C2C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5C694-3B41-EA55-AFD1-B8FD18E1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0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D4D5C-98EF-DB44-AA72-AA25DA63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16D392-0D19-24B0-BD0A-E1FC48D03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D6293-9569-9FF0-98D1-4763460CA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037-2366-E80D-C135-BC986EB8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A5C7E-0C76-8175-DDCF-270FB99F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2577E-BB9F-E243-0A60-9E8914DF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03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23A69-F060-AAA2-F38A-0C41C072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1D03D-9DAB-3F61-4B5B-B44779658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31C2A-9C7B-011A-A60C-AE7A22951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2DA49-A77B-F146-8950-4B243E9199E2}" type="datetimeFigureOut">
              <a:rPr lang="en-US" smtClean="0"/>
              <a:t>5/8/26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F4367-954A-14E9-43F2-ACEB0227B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12055-2E48-3A91-79BC-17A129633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4322E-5370-D346-A8E6-9A27EB2DCE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A3D0F6-883D-AA10-AE0E-68E3099C2B93}"/>
              </a:ext>
            </a:extLst>
          </p:cNvPr>
          <p:cNvSpPr/>
          <p:nvPr userDrawn="1"/>
        </p:nvSpPr>
        <p:spPr>
          <a:xfrm>
            <a:off x="1" y="1"/>
            <a:ext cx="12192000" cy="230188"/>
          </a:xfrm>
          <a:prstGeom prst="rect">
            <a:avLst/>
          </a:prstGeom>
          <a:solidFill>
            <a:srgbClr val="9411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03CECEC-2401-FBCC-681D-448E7CAFEC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33" b="11088"/>
          <a:stretch>
            <a:fillRect/>
          </a:stretch>
        </p:blipFill>
        <p:spPr>
          <a:xfrm>
            <a:off x="15734" y="240632"/>
            <a:ext cx="12168554" cy="6617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D47E0C-D949-B024-26D3-DA61D93C9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7" y="-1168400"/>
            <a:ext cx="10152185" cy="2387600"/>
          </a:xfrm>
        </p:spPr>
        <p:txBody>
          <a:bodyPr/>
          <a:lstStyle/>
          <a:p>
            <a:r>
              <a:rPr lang="en-US" dirty="0"/>
              <a:t>“ You Are A Wicked Problem 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BC570-D2CD-DFF5-6DA9-D5290F1FA7E8}"/>
              </a:ext>
            </a:extLst>
          </p:cNvPr>
          <p:cNvSpPr txBox="1"/>
          <p:nvPr/>
        </p:nvSpPr>
        <p:spPr>
          <a:xfrm>
            <a:off x="15734" y="6194418"/>
            <a:ext cx="1216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Peter E. Doolittle, Professor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 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School of Education 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5435F-8600-6861-8946-9DAC87492D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3638"/>
            <a:ext cx="9144000" cy="512762"/>
          </a:xfrm>
        </p:spPr>
        <p:txBody>
          <a:bodyPr/>
          <a:lstStyle/>
          <a:p>
            <a:r>
              <a:rPr lang="en-US" dirty="0"/>
              <a:t>Collaborating, Questioning, and Engaging with Wicked Problems</a:t>
            </a:r>
          </a:p>
        </p:txBody>
      </p:sp>
    </p:spTree>
    <p:extLst>
      <p:ext uri="{BB962C8B-B14F-4D97-AF65-F5344CB8AC3E}">
        <p14:creationId xmlns:p14="http://schemas.microsoft.com/office/powerpoint/2010/main" val="1169337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5172F-31FC-DA1D-2EBE-9DF207DA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600C65A-AA19-980D-7CB4-E685280F1B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7975"/>
          <a:stretch>
            <a:fillRect/>
          </a:stretch>
        </p:blipFill>
        <p:spPr>
          <a:xfrm>
            <a:off x="152400" y="382588"/>
            <a:ext cx="12192000" cy="66670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FF5FA66-97CE-B9AA-F548-70FD3D31FC42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EE94F3-5130-E8A5-C9C6-A79EC65D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49178-55A0-66AC-4F22-9B7D54348CB4}"/>
              </a:ext>
            </a:extLst>
          </p:cNvPr>
          <p:cNvSpPr txBox="1"/>
          <p:nvPr/>
        </p:nvSpPr>
        <p:spPr>
          <a:xfrm>
            <a:off x="30734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48D69B-5CE1-CA90-8629-24BFCA2BC98E}"/>
              </a:ext>
            </a:extLst>
          </p:cNvPr>
          <p:cNvSpPr txBox="1"/>
          <p:nvPr/>
        </p:nvSpPr>
        <p:spPr>
          <a:xfrm>
            <a:off x="469646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2944E-1BF8-530A-CF2E-073CB8427502}"/>
              </a:ext>
            </a:extLst>
          </p:cNvPr>
          <p:cNvSpPr txBox="1"/>
          <p:nvPr/>
        </p:nvSpPr>
        <p:spPr>
          <a:xfrm>
            <a:off x="9085580" y="20950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C85D54-D50E-6CBE-C6BF-3DAA3CA9AE36}"/>
              </a:ext>
            </a:extLst>
          </p:cNvPr>
          <p:cNvSpPr/>
          <p:nvPr/>
        </p:nvSpPr>
        <p:spPr>
          <a:xfrm>
            <a:off x="101600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E9880-4EBF-B288-435E-BA66CDE24434}"/>
              </a:ext>
            </a:extLst>
          </p:cNvPr>
          <p:cNvSpPr txBox="1"/>
          <p:nvPr/>
        </p:nvSpPr>
        <p:spPr>
          <a:xfrm>
            <a:off x="730250" y="41219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4C1018-0E5F-1927-2ED5-DB155047D030}"/>
              </a:ext>
            </a:extLst>
          </p:cNvPr>
          <p:cNvSpPr/>
          <p:nvPr/>
        </p:nvSpPr>
        <p:spPr>
          <a:xfrm>
            <a:off x="937133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1F2B8C-DE6A-AF4A-C16E-0C8FBFB7A53A}"/>
              </a:ext>
            </a:extLst>
          </p:cNvPr>
          <p:cNvSpPr txBox="1"/>
          <p:nvPr/>
        </p:nvSpPr>
        <p:spPr>
          <a:xfrm>
            <a:off x="9085580" y="41219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Goal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40A9E0-7BB8-2E22-B86D-98AAAE2A00E9}"/>
              </a:ext>
            </a:extLst>
          </p:cNvPr>
          <p:cNvSpPr/>
          <p:nvPr/>
        </p:nvSpPr>
        <p:spPr>
          <a:xfrm>
            <a:off x="3162301" y="3250875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AF30C4-8AB6-0159-5B4F-7D3DA5B62325}"/>
              </a:ext>
            </a:extLst>
          </p:cNvPr>
          <p:cNvSpPr txBox="1"/>
          <p:nvPr/>
        </p:nvSpPr>
        <p:spPr>
          <a:xfrm>
            <a:off x="3233420" y="43378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Problem Space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F58EAC-4D37-ADDC-C31D-51EC4DA57A33}"/>
              </a:ext>
            </a:extLst>
          </p:cNvPr>
          <p:cNvCxnSpPr>
            <a:cxnSpLocks/>
          </p:cNvCxnSpPr>
          <p:nvPr/>
        </p:nvCxnSpPr>
        <p:spPr>
          <a:xfrm>
            <a:off x="-3096260" y="27813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4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18C51-A9BF-E898-4254-A1D6BF8D0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590F09-FB75-EE38-81B8-DBD249C3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975"/>
          <a:stretch>
            <a:fillRect/>
          </a:stretch>
        </p:blipFill>
        <p:spPr>
          <a:xfrm>
            <a:off x="152400" y="382588"/>
            <a:ext cx="12192000" cy="666702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CCBD20-8C93-1F38-1B4C-763A4E984F45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B5FBC2-82E5-85B7-526F-2B382EF3C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F2CC79-1CAC-FDFA-979F-BC814506F328}"/>
              </a:ext>
            </a:extLst>
          </p:cNvPr>
          <p:cNvSpPr txBox="1"/>
          <p:nvPr/>
        </p:nvSpPr>
        <p:spPr>
          <a:xfrm>
            <a:off x="30734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0097C-AE5F-9F36-F905-7E046A57BA31}"/>
              </a:ext>
            </a:extLst>
          </p:cNvPr>
          <p:cNvSpPr txBox="1"/>
          <p:nvPr/>
        </p:nvSpPr>
        <p:spPr>
          <a:xfrm>
            <a:off x="469646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188D7-BF4B-1C22-0988-938114C921A6}"/>
              </a:ext>
            </a:extLst>
          </p:cNvPr>
          <p:cNvSpPr txBox="1"/>
          <p:nvPr/>
        </p:nvSpPr>
        <p:spPr>
          <a:xfrm>
            <a:off x="9085580" y="20950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3B91B5-EDC7-876E-D39F-975624A713AE}"/>
              </a:ext>
            </a:extLst>
          </p:cNvPr>
          <p:cNvSpPr/>
          <p:nvPr/>
        </p:nvSpPr>
        <p:spPr>
          <a:xfrm>
            <a:off x="101600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22537-4F5B-8FA4-133B-EE6DED6C24CA}"/>
              </a:ext>
            </a:extLst>
          </p:cNvPr>
          <p:cNvSpPr txBox="1"/>
          <p:nvPr/>
        </p:nvSpPr>
        <p:spPr>
          <a:xfrm>
            <a:off x="73025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F70253-ABE7-5E76-65F9-1FE5EDED316F}"/>
              </a:ext>
            </a:extLst>
          </p:cNvPr>
          <p:cNvSpPr/>
          <p:nvPr/>
        </p:nvSpPr>
        <p:spPr>
          <a:xfrm>
            <a:off x="937133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F26AC-9A8C-EB52-FA0E-CA2406F020B6}"/>
              </a:ext>
            </a:extLst>
          </p:cNvPr>
          <p:cNvSpPr txBox="1"/>
          <p:nvPr/>
        </p:nvSpPr>
        <p:spPr>
          <a:xfrm>
            <a:off x="908558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Goal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701DFF8-55EE-9181-3A09-763EC053233B}"/>
              </a:ext>
            </a:extLst>
          </p:cNvPr>
          <p:cNvSpPr/>
          <p:nvPr/>
        </p:nvSpPr>
        <p:spPr>
          <a:xfrm>
            <a:off x="3162301" y="3250875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608550-1928-CEE6-1CFA-FDC4E48AD96F}"/>
              </a:ext>
            </a:extLst>
          </p:cNvPr>
          <p:cNvSpPr txBox="1"/>
          <p:nvPr/>
        </p:nvSpPr>
        <p:spPr>
          <a:xfrm>
            <a:off x="3233420" y="59126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Problem Space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221D41-647A-2209-2A32-A0951EF835D6}"/>
              </a:ext>
            </a:extLst>
          </p:cNvPr>
          <p:cNvCxnSpPr>
            <a:cxnSpLocks/>
          </p:cNvCxnSpPr>
          <p:nvPr/>
        </p:nvCxnSpPr>
        <p:spPr>
          <a:xfrm>
            <a:off x="281940" y="27940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5C878A-2F49-D59A-7186-64AD472AA9DB}"/>
              </a:ext>
            </a:extLst>
          </p:cNvPr>
          <p:cNvSpPr txBox="1"/>
          <p:nvPr/>
        </p:nvSpPr>
        <p:spPr>
          <a:xfrm>
            <a:off x="730250" y="4317387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Clear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6D012D-1739-A694-F9FF-890737731200}"/>
              </a:ext>
            </a:extLst>
          </p:cNvPr>
          <p:cNvSpPr txBox="1"/>
          <p:nvPr/>
        </p:nvSpPr>
        <p:spPr>
          <a:xfrm>
            <a:off x="9085580" y="4317386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Clear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541A1D-D5D3-1BA8-A77D-1354490A2975}"/>
              </a:ext>
            </a:extLst>
          </p:cNvPr>
          <p:cNvSpPr txBox="1"/>
          <p:nvPr/>
        </p:nvSpPr>
        <p:spPr>
          <a:xfrm>
            <a:off x="3233420" y="43378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Clear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305A2-BD9F-BD17-B9FE-412E4062136B}"/>
              </a:ext>
            </a:extLst>
          </p:cNvPr>
          <p:cNvSpPr txBox="1"/>
          <p:nvPr/>
        </p:nvSpPr>
        <p:spPr>
          <a:xfrm>
            <a:off x="730250" y="4317200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2x + 4 =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B1DCE-C1E4-FFA3-DA1A-3EAE8F6C01D9}"/>
              </a:ext>
            </a:extLst>
          </p:cNvPr>
          <p:cNvSpPr txBox="1"/>
          <p:nvPr/>
        </p:nvSpPr>
        <p:spPr>
          <a:xfrm>
            <a:off x="9074150" y="4307544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x =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416211-10F4-04C8-4B94-59EC9A6D38BB}"/>
              </a:ext>
            </a:extLst>
          </p:cNvPr>
          <p:cNvSpPr txBox="1"/>
          <p:nvPr/>
        </p:nvSpPr>
        <p:spPr>
          <a:xfrm>
            <a:off x="4883150" y="4325741"/>
            <a:ext cx="24257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+   </a:t>
            </a:r>
            <a:r>
              <a:rPr lang="en-US" sz="3600" dirty="0">
                <a:solidFill>
                  <a:schemeClr val="bg1"/>
                </a:solidFill>
                <a:latin typeface="Aptos Light" panose="020B0004020202020204" pitchFamily="34" charset="0"/>
              </a:rPr>
              <a:t>-</a:t>
            </a: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   ×   ÷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ptos Light" panose="020B0004020202020204" pitchFamily="34" charset="0"/>
              </a:rPr>
              <a:t>Substitution Property of Equality</a:t>
            </a:r>
          </a:p>
        </p:txBody>
      </p:sp>
    </p:spTree>
    <p:extLst>
      <p:ext uri="{BB962C8B-B14F-4D97-AF65-F5344CB8AC3E}">
        <p14:creationId xmlns:p14="http://schemas.microsoft.com/office/powerpoint/2010/main" val="191147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0CAE4-447C-240B-F754-AFF6FDDB7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57A5762-28B6-B804-4E3D-01C60CF08A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975"/>
          <a:stretch>
            <a:fillRect/>
          </a:stretch>
        </p:blipFill>
        <p:spPr>
          <a:xfrm>
            <a:off x="152400" y="382588"/>
            <a:ext cx="12192000" cy="66670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62290FC-D0DE-C20B-71B9-40133232E0E7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9DD87-64C3-6181-A0AF-A2E410DD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36942-7C5C-765C-3E9F-1DF5D5FC21DD}"/>
              </a:ext>
            </a:extLst>
          </p:cNvPr>
          <p:cNvSpPr txBox="1"/>
          <p:nvPr/>
        </p:nvSpPr>
        <p:spPr>
          <a:xfrm>
            <a:off x="30734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0BC3F-6E79-9515-A4D1-7DA89C210B60}"/>
              </a:ext>
            </a:extLst>
          </p:cNvPr>
          <p:cNvSpPr txBox="1"/>
          <p:nvPr/>
        </p:nvSpPr>
        <p:spPr>
          <a:xfrm>
            <a:off x="469646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A9B0C-EE52-489B-BCA1-6B3214CC4941}"/>
              </a:ext>
            </a:extLst>
          </p:cNvPr>
          <p:cNvSpPr txBox="1"/>
          <p:nvPr/>
        </p:nvSpPr>
        <p:spPr>
          <a:xfrm>
            <a:off x="9085580" y="20950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415AB8-7239-BFE9-0322-46428CFA0323}"/>
              </a:ext>
            </a:extLst>
          </p:cNvPr>
          <p:cNvSpPr/>
          <p:nvPr/>
        </p:nvSpPr>
        <p:spPr>
          <a:xfrm>
            <a:off x="101600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233C5-F9BA-EA9C-A672-FF65B5D77F16}"/>
              </a:ext>
            </a:extLst>
          </p:cNvPr>
          <p:cNvSpPr txBox="1"/>
          <p:nvPr/>
        </p:nvSpPr>
        <p:spPr>
          <a:xfrm>
            <a:off x="73025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68A511-9ECD-1DC9-99B5-0FC56974D788}"/>
              </a:ext>
            </a:extLst>
          </p:cNvPr>
          <p:cNvSpPr/>
          <p:nvPr/>
        </p:nvSpPr>
        <p:spPr>
          <a:xfrm>
            <a:off x="937133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A379AA-79EA-1605-5BA9-A13EB73D7132}"/>
              </a:ext>
            </a:extLst>
          </p:cNvPr>
          <p:cNvSpPr txBox="1"/>
          <p:nvPr/>
        </p:nvSpPr>
        <p:spPr>
          <a:xfrm>
            <a:off x="908558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Goal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3411D5C-1668-DB23-4D9A-8AE43850A7D3}"/>
              </a:ext>
            </a:extLst>
          </p:cNvPr>
          <p:cNvSpPr/>
          <p:nvPr/>
        </p:nvSpPr>
        <p:spPr>
          <a:xfrm>
            <a:off x="3162301" y="3250875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5DEEEB-C6DE-5B99-9A58-C146471F5AFB}"/>
              </a:ext>
            </a:extLst>
          </p:cNvPr>
          <p:cNvSpPr txBox="1"/>
          <p:nvPr/>
        </p:nvSpPr>
        <p:spPr>
          <a:xfrm>
            <a:off x="3233420" y="59126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Problem Space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BBE5943-AFCB-9E30-75EB-3B8AEA980C6C}"/>
              </a:ext>
            </a:extLst>
          </p:cNvPr>
          <p:cNvCxnSpPr>
            <a:cxnSpLocks/>
          </p:cNvCxnSpPr>
          <p:nvPr/>
        </p:nvCxnSpPr>
        <p:spPr>
          <a:xfrm>
            <a:off x="281940" y="27940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EDDF18-9F87-EF20-D025-5190ACEFDB56}"/>
              </a:ext>
            </a:extLst>
          </p:cNvPr>
          <p:cNvSpPr txBox="1"/>
          <p:nvPr/>
        </p:nvSpPr>
        <p:spPr>
          <a:xfrm>
            <a:off x="730250" y="3925313"/>
            <a:ext cx="242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How to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Mail a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134B5-D8BF-0AE0-0E7F-822C5DDA1CAF}"/>
              </a:ext>
            </a:extLst>
          </p:cNvPr>
          <p:cNvSpPr txBox="1"/>
          <p:nvPr/>
        </p:nvSpPr>
        <p:spPr>
          <a:xfrm>
            <a:off x="9074150" y="4058163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Letter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Mailed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199326-F2AE-2D1B-8284-29A749C917D2}"/>
              </a:ext>
            </a:extLst>
          </p:cNvPr>
          <p:cNvSpPr txBox="1"/>
          <p:nvPr/>
        </p:nvSpPr>
        <p:spPr>
          <a:xfrm>
            <a:off x="4491265" y="3862601"/>
            <a:ext cx="3322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Letter + Envelope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Address + Stamp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Mailbox</a:t>
            </a:r>
            <a:endParaRPr lang="en-US" sz="2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6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7AD34-668C-DAA5-8770-66ACE09D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E5D0B10-7E7D-AA9D-2E0E-498EFCE7F9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975"/>
          <a:stretch>
            <a:fillRect/>
          </a:stretch>
        </p:blipFill>
        <p:spPr>
          <a:xfrm>
            <a:off x="152400" y="382588"/>
            <a:ext cx="12192000" cy="66670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15562B7-B1E8-9A29-D048-47FFC9366B55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2ECA2C-5F9F-1BBA-7234-66AAEE47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8AF4E-D723-4E13-7F05-7FA2A15E4981}"/>
              </a:ext>
            </a:extLst>
          </p:cNvPr>
          <p:cNvSpPr txBox="1"/>
          <p:nvPr/>
        </p:nvSpPr>
        <p:spPr>
          <a:xfrm>
            <a:off x="30734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A2200-EFD4-6EDE-F94F-32B010704B48}"/>
              </a:ext>
            </a:extLst>
          </p:cNvPr>
          <p:cNvSpPr txBox="1"/>
          <p:nvPr/>
        </p:nvSpPr>
        <p:spPr>
          <a:xfrm>
            <a:off x="469646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F6A07-DBC0-2B79-18D9-9F263FA399C5}"/>
              </a:ext>
            </a:extLst>
          </p:cNvPr>
          <p:cNvSpPr txBox="1"/>
          <p:nvPr/>
        </p:nvSpPr>
        <p:spPr>
          <a:xfrm>
            <a:off x="9085580" y="20950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0907627-EE0B-6645-3030-263A8459871B}"/>
              </a:ext>
            </a:extLst>
          </p:cNvPr>
          <p:cNvSpPr/>
          <p:nvPr/>
        </p:nvSpPr>
        <p:spPr>
          <a:xfrm>
            <a:off x="101600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C51EE8-BE8C-D1AE-9432-EF347993F530}"/>
              </a:ext>
            </a:extLst>
          </p:cNvPr>
          <p:cNvSpPr txBox="1"/>
          <p:nvPr/>
        </p:nvSpPr>
        <p:spPr>
          <a:xfrm>
            <a:off x="73025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DBED57-31C1-968E-1209-F4614850FE8B}"/>
              </a:ext>
            </a:extLst>
          </p:cNvPr>
          <p:cNvSpPr/>
          <p:nvPr/>
        </p:nvSpPr>
        <p:spPr>
          <a:xfrm>
            <a:off x="937133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8733FA-327F-2A0D-0966-6F251B14B7A8}"/>
              </a:ext>
            </a:extLst>
          </p:cNvPr>
          <p:cNvSpPr txBox="1"/>
          <p:nvPr/>
        </p:nvSpPr>
        <p:spPr>
          <a:xfrm>
            <a:off x="908558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Goal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CB95573-1E15-F2E5-878C-3C0640626E86}"/>
              </a:ext>
            </a:extLst>
          </p:cNvPr>
          <p:cNvSpPr/>
          <p:nvPr/>
        </p:nvSpPr>
        <p:spPr>
          <a:xfrm>
            <a:off x="3162301" y="3250875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8B4041-FA5D-91F6-F267-6778969039F3}"/>
              </a:ext>
            </a:extLst>
          </p:cNvPr>
          <p:cNvSpPr txBox="1"/>
          <p:nvPr/>
        </p:nvSpPr>
        <p:spPr>
          <a:xfrm>
            <a:off x="3233420" y="59126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Problem Space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82CCE1-E0BC-0EBE-B93E-F60309D0E1A2}"/>
              </a:ext>
            </a:extLst>
          </p:cNvPr>
          <p:cNvCxnSpPr>
            <a:cxnSpLocks/>
          </p:cNvCxnSpPr>
          <p:nvPr/>
        </p:nvCxnSpPr>
        <p:spPr>
          <a:xfrm>
            <a:off x="4687354" y="27940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3C9B582-ADCD-7782-813A-584323BE6D08}"/>
              </a:ext>
            </a:extLst>
          </p:cNvPr>
          <p:cNvSpPr txBox="1"/>
          <p:nvPr/>
        </p:nvSpPr>
        <p:spPr>
          <a:xfrm>
            <a:off x="730250" y="4317387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Fuzzy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A2656-042A-E8B6-B7EC-276D66D83336}"/>
              </a:ext>
            </a:extLst>
          </p:cNvPr>
          <p:cNvSpPr txBox="1"/>
          <p:nvPr/>
        </p:nvSpPr>
        <p:spPr>
          <a:xfrm>
            <a:off x="9085580" y="4317386"/>
            <a:ext cx="242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Fuzzy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F36512-1FEC-97F8-B65F-256F6E6C11E7}"/>
              </a:ext>
            </a:extLst>
          </p:cNvPr>
          <p:cNvSpPr txBox="1"/>
          <p:nvPr/>
        </p:nvSpPr>
        <p:spPr>
          <a:xfrm>
            <a:off x="3233420" y="43378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Fuzzy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0504C5-D04D-D5A3-B81A-0AB929310F21}"/>
              </a:ext>
            </a:extLst>
          </p:cNvPr>
          <p:cNvSpPr txBox="1"/>
          <p:nvPr/>
        </p:nvSpPr>
        <p:spPr>
          <a:xfrm>
            <a:off x="3695700" y="2811179"/>
            <a:ext cx="482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Diagnosing Rare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4C2B2-C82D-34FB-526E-C23FF54EC1A1}"/>
              </a:ext>
            </a:extLst>
          </p:cNvPr>
          <p:cNvSpPr txBox="1"/>
          <p:nvPr/>
        </p:nvSpPr>
        <p:spPr>
          <a:xfrm>
            <a:off x="9077452" y="4068814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Specific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C3DFCD-FF7B-C106-67A1-6A3E1DF161D3}"/>
              </a:ext>
            </a:extLst>
          </p:cNvPr>
          <p:cNvSpPr txBox="1"/>
          <p:nvPr/>
        </p:nvSpPr>
        <p:spPr>
          <a:xfrm>
            <a:off x="4268155" y="3845423"/>
            <a:ext cx="401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Differential Diagnosis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Additional Tests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Condition</a:t>
            </a:r>
            <a:endParaRPr lang="en-US" sz="2000" dirty="0">
              <a:solidFill>
                <a:schemeClr val="bg1"/>
              </a:solidFill>
              <a:latin typeface="Aptos Light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EB99B-3752-219C-81AC-53BA66995E3C}"/>
              </a:ext>
            </a:extLst>
          </p:cNvPr>
          <p:cNvSpPr txBox="1"/>
          <p:nvPr/>
        </p:nvSpPr>
        <p:spPr>
          <a:xfrm>
            <a:off x="752475" y="4077422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Uncertain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Condition</a:t>
            </a:r>
          </a:p>
        </p:txBody>
      </p:sp>
    </p:spTree>
    <p:extLst>
      <p:ext uri="{BB962C8B-B14F-4D97-AF65-F5344CB8AC3E}">
        <p14:creationId xmlns:p14="http://schemas.microsoft.com/office/powerpoint/2010/main" val="285453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7BFD-7900-E98A-F7A3-822212B2D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A7EFFD5-811A-60A8-B901-90FA3C7BD7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975"/>
          <a:stretch>
            <a:fillRect/>
          </a:stretch>
        </p:blipFill>
        <p:spPr>
          <a:xfrm>
            <a:off x="152400" y="382588"/>
            <a:ext cx="12192000" cy="66670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4DA0F4-A61A-10F9-31FC-15E202295CCD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9FDA2-2A2B-887A-503E-8DDB17F2A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A63CF-C42B-AF41-56B1-D8E8D5AB606B}"/>
              </a:ext>
            </a:extLst>
          </p:cNvPr>
          <p:cNvSpPr txBox="1"/>
          <p:nvPr/>
        </p:nvSpPr>
        <p:spPr>
          <a:xfrm>
            <a:off x="30734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2345E-5557-EB1B-FBFA-0A97529A802A}"/>
              </a:ext>
            </a:extLst>
          </p:cNvPr>
          <p:cNvSpPr txBox="1"/>
          <p:nvPr/>
        </p:nvSpPr>
        <p:spPr>
          <a:xfrm>
            <a:off x="4696460" y="2095026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5E9851-2920-E3BB-2CC9-0DC1A73B82C3}"/>
              </a:ext>
            </a:extLst>
          </p:cNvPr>
          <p:cNvSpPr txBox="1"/>
          <p:nvPr/>
        </p:nvSpPr>
        <p:spPr>
          <a:xfrm>
            <a:off x="9085580" y="20950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3D7854-2241-A3A1-44A7-7C656AD5CC8F}"/>
              </a:ext>
            </a:extLst>
          </p:cNvPr>
          <p:cNvSpPr/>
          <p:nvPr/>
        </p:nvSpPr>
        <p:spPr>
          <a:xfrm>
            <a:off x="101600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38DB86-5940-90FC-FA44-44286D764694}"/>
              </a:ext>
            </a:extLst>
          </p:cNvPr>
          <p:cNvSpPr txBox="1"/>
          <p:nvPr/>
        </p:nvSpPr>
        <p:spPr>
          <a:xfrm>
            <a:off x="73025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02D28C2-4F8E-D41D-07A1-6B9299253516}"/>
              </a:ext>
            </a:extLst>
          </p:cNvPr>
          <p:cNvSpPr/>
          <p:nvPr/>
        </p:nvSpPr>
        <p:spPr>
          <a:xfrm>
            <a:off x="9371330" y="3733475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90399C-899F-7E85-8350-A9031819A759}"/>
              </a:ext>
            </a:extLst>
          </p:cNvPr>
          <p:cNvSpPr txBox="1"/>
          <p:nvPr/>
        </p:nvSpPr>
        <p:spPr>
          <a:xfrm>
            <a:off x="9085580" y="5696766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Goal</a:t>
            </a:r>
          </a:p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State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94DBC2-0CF8-6E9A-FDEE-363D8F582A82}"/>
              </a:ext>
            </a:extLst>
          </p:cNvPr>
          <p:cNvSpPr/>
          <p:nvPr/>
        </p:nvSpPr>
        <p:spPr>
          <a:xfrm>
            <a:off x="3162301" y="3250875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1C7EB4-766F-5C23-D893-B97896DFB0CA}"/>
              </a:ext>
            </a:extLst>
          </p:cNvPr>
          <p:cNvSpPr txBox="1"/>
          <p:nvPr/>
        </p:nvSpPr>
        <p:spPr>
          <a:xfrm>
            <a:off x="3233420" y="5912666"/>
            <a:ext cx="585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Aptos Light" panose="020B0004020202020204" pitchFamily="34" charset="0"/>
              </a:rPr>
              <a:t>Problem Space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A7936F-74C0-5FDC-8CB8-FAA92F7866C9}"/>
              </a:ext>
            </a:extLst>
          </p:cNvPr>
          <p:cNvCxnSpPr>
            <a:cxnSpLocks/>
          </p:cNvCxnSpPr>
          <p:nvPr/>
        </p:nvCxnSpPr>
        <p:spPr>
          <a:xfrm>
            <a:off x="4687354" y="27940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B831DB-D555-B1D2-26C3-12D8E311EDD2}"/>
              </a:ext>
            </a:extLst>
          </p:cNvPr>
          <p:cNvSpPr txBox="1"/>
          <p:nvPr/>
        </p:nvSpPr>
        <p:spPr>
          <a:xfrm>
            <a:off x="9124952" y="4128189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Potential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Solutions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6045F-67FF-14C3-2521-8F3ED961402F}"/>
              </a:ext>
            </a:extLst>
          </p:cNvPr>
          <p:cNvSpPr txBox="1"/>
          <p:nvPr/>
        </p:nvSpPr>
        <p:spPr>
          <a:xfrm>
            <a:off x="4268155" y="3801055"/>
            <a:ext cx="4018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Support Policies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Food Resources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Financial Resources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6C3CE9-06F4-513A-1610-BFE3E0306C90}"/>
              </a:ext>
            </a:extLst>
          </p:cNvPr>
          <p:cNvSpPr txBox="1"/>
          <p:nvPr/>
        </p:nvSpPr>
        <p:spPr>
          <a:xfrm>
            <a:off x="752475" y="4077422"/>
            <a:ext cx="2425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Food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Uncertainty</a:t>
            </a:r>
          </a:p>
        </p:txBody>
      </p:sp>
    </p:spTree>
    <p:extLst>
      <p:ext uri="{BB962C8B-B14F-4D97-AF65-F5344CB8AC3E}">
        <p14:creationId xmlns:p14="http://schemas.microsoft.com/office/powerpoint/2010/main" val="464030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8BB42-4900-6F42-9870-B975C4FA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DAB3177-3A66-E699-BB77-522BB0F53B61}"/>
              </a:ext>
            </a:extLst>
          </p:cNvPr>
          <p:cNvSpPr txBox="1"/>
          <p:nvPr/>
        </p:nvSpPr>
        <p:spPr>
          <a:xfrm>
            <a:off x="4653280" y="824370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3E33F8-3515-834C-E8E1-6D4181D9BBBB}"/>
              </a:ext>
            </a:extLst>
          </p:cNvPr>
          <p:cNvSpPr/>
          <p:nvPr/>
        </p:nvSpPr>
        <p:spPr>
          <a:xfrm>
            <a:off x="1016000" y="3911600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32F6AF-CEE1-604A-D441-6798821801C0}"/>
              </a:ext>
            </a:extLst>
          </p:cNvPr>
          <p:cNvSpPr/>
          <p:nvPr/>
        </p:nvSpPr>
        <p:spPr>
          <a:xfrm>
            <a:off x="9371330" y="3911600"/>
            <a:ext cx="1854200" cy="1854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1892B34-0BA6-D24C-BDDC-1A9FD122B110}"/>
              </a:ext>
            </a:extLst>
          </p:cNvPr>
          <p:cNvSpPr/>
          <p:nvPr/>
        </p:nvSpPr>
        <p:spPr>
          <a:xfrm>
            <a:off x="3162301" y="3429000"/>
            <a:ext cx="5981700" cy="2717800"/>
          </a:xfrm>
          <a:custGeom>
            <a:avLst/>
            <a:gdLst>
              <a:gd name="csX0" fmla="*/ 0 w 5219700"/>
              <a:gd name="csY0" fmla="*/ 452976 h 2717800"/>
              <a:gd name="csX1" fmla="*/ 452976 w 5219700"/>
              <a:gd name="csY1" fmla="*/ 0 h 2717800"/>
              <a:gd name="csX2" fmla="*/ 4766724 w 5219700"/>
              <a:gd name="csY2" fmla="*/ 0 h 2717800"/>
              <a:gd name="csX3" fmla="*/ 5219700 w 5219700"/>
              <a:gd name="csY3" fmla="*/ 452976 h 2717800"/>
              <a:gd name="csX4" fmla="*/ 5219700 w 5219700"/>
              <a:gd name="csY4" fmla="*/ 2264824 h 2717800"/>
              <a:gd name="csX5" fmla="*/ 4766724 w 5219700"/>
              <a:gd name="csY5" fmla="*/ 2717800 h 2717800"/>
              <a:gd name="csX6" fmla="*/ 452976 w 5219700"/>
              <a:gd name="csY6" fmla="*/ 2717800 h 2717800"/>
              <a:gd name="csX7" fmla="*/ 0 w 5219700"/>
              <a:gd name="csY7" fmla="*/ 2264824 h 2717800"/>
              <a:gd name="csX8" fmla="*/ 0 w 5219700"/>
              <a:gd name="csY8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562600"/>
              <a:gd name="csY0" fmla="*/ 452976 h 2717800"/>
              <a:gd name="csX1" fmla="*/ 795876 w 5562600"/>
              <a:gd name="csY1" fmla="*/ 0 h 2717800"/>
              <a:gd name="csX2" fmla="*/ 5109624 w 5562600"/>
              <a:gd name="csY2" fmla="*/ 0 h 2717800"/>
              <a:gd name="csX3" fmla="*/ 5562600 w 5562600"/>
              <a:gd name="csY3" fmla="*/ 452976 h 2717800"/>
              <a:gd name="csX4" fmla="*/ 5562600 w 5562600"/>
              <a:gd name="csY4" fmla="*/ 2264824 h 2717800"/>
              <a:gd name="csX5" fmla="*/ 5109624 w 5562600"/>
              <a:gd name="csY5" fmla="*/ 2717800 h 2717800"/>
              <a:gd name="csX6" fmla="*/ 795876 w 5562600"/>
              <a:gd name="csY6" fmla="*/ 2717800 h 2717800"/>
              <a:gd name="csX7" fmla="*/ 342900 w 5562600"/>
              <a:gd name="csY7" fmla="*/ 2264824 h 2717800"/>
              <a:gd name="csX8" fmla="*/ 0 w 5562600"/>
              <a:gd name="csY8" fmla="*/ 1358900 h 2717800"/>
              <a:gd name="csX9" fmla="*/ 342900 w 5562600"/>
              <a:gd name="csY9" fmla="*/ 452976 h 2717800"/>
              <a:gd name="csX0" fmla="*/ 342900 w 5912555"/>
              <a:gd name="csY0" fmla="*/ 452976 h 2717800"/>
              <a:gd name="csX1" fmla="*/ 795876 w 5912555"/>
              <a:gd name="csY1" fmla="*/ 0 h 2717800"/>
              <a:gd name="csX2" fmla="*/ 5109624 w 5912555"/>
              <a:gd name="csY2" fmla="*/ 0 h 2717800"/>
              <a:gd name="csX3" fmla="*/ 5562600 w 5912555"/>
              <a:gd name="csY3" fmla="*/ 452976 h 2717800"/>
              <a:gd name="csX4" fmla="*/ 5562600 w 5912555"/>
              <a:gd name="csY4" fmla="*/ 2264824 h 2717800"/>
              <a:gd name="csX5" fmla="*/ 5109624 w 5912555"/>
              <a:gd name="csY5" fmla="*/ 2717800 h 2717800"/>
              <a:gd name="csX6" fmla="*/ 795876 w 5912555"/>
              <a:gd name="csY6" fmla="*/ 2717800 h 2717800"/>
              <a:gd name="csX7" fmla="*/ 342900 w 5912555"/>
              <a:gd name="csY7" fmla="*/ 2264824 h 2717800"/>
              <a:gd name="csX8" fmla="*/ 0 w 5912555"/>
              <a:gd name="csY8" fmla="*/ 1358900 h 2717800"/>
              <a:gd name="csX9" fmla="*/ 342900 w 5912555"/>
              <a:gd name="csY9" fmla="*/ 452976 h 2717800"/>
              <a:gd name="csX0" fmla="*/ 342900 w 5981700"/>
              <a:gd name="csY0" fmla="*/ 452976 h 2717800"/>
              <a:gd name="csX1" fmla="*/ 795876 w 5981700"/>
              <a:gd name="csY1" fmla="*/ 0 h 2717800"/>
              <a:gd name="csX2" fmla="*/ 5109624 w 5981700"/>
              <a:gd name="csY2" fmla="*/ 0 h 2717800"/>
              <a:gd name="csX3" fmla="*/ 5562600 w 5981700"/>
              <a:gd name="csY3" fmla="*/ 452976 h 2717800"/>
              <a:gd name="csX4" fmla="*/ 5981700 w 5981700"/>
              <a:gd name="csY4" fmla="*/ 1346200 h 2717800"/>
              <a:gd name="csX5" fmla="*/ 5562600 w 5981700"/>
              <a:gd name="csY5" fmla="*/ 2264824 h 2717800"/>
              <a:gd name="csX6" fmla="*/ 5109624 w 5981700"/>
              <a:gd name="csY6" fmla="*/ 2717800 h 2717800"/>
              <a:gd name="csX7" fmla="*/ 795876 w 5981700"/>
              <a:gd name="csY7" fmla="*/ 2717800 h 2717800"/>
              <a:gd name="csX8" fmla="*/ 342900 w 5981700"/>
              <a:gd name="csY8" fmla="*/ 2264824 h 2717800"/>
              <a:gd name="csX9" fmla="*/ 0 w 5981700"/>
              <a:gd name="csY9" fmla="*/ 1358900 h 2717800"/>
              <a:gd name="csX10" fmla="*/ 342900 w 5981700"/>
              <a:gd name="csY10" fmla="*/ 452976 h 27178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5981700" h="2717800">
                <a:moveTo>
                  <a:pt x="342900" y="452976"/>
                </a:moveTo>
                <a:cubicBezTo>
                  <a:pt x="342900" y="202804"/>
                  <a:pt x="545704" y="0"/>
                  <a:pt x="795876" y="0"/>
                </a:cubicBezTo>
                <a:lnTo>
                  <a:pt x="5109624" y="0"/>
                </a:lnTo>
                <a:cubicBezTo>
                  <a:pt x="5359796" y="0"/>
                  <a:pt x="5562600" y="202804"/>
                  <a:pt x="5562600" y="452976"/>
                </a:cubicBezTo>
                <a:cubicBezTo>
                  <a:pt x="5693129" y="679459"/>
                  <a:pt x="5981700" y="1044225"/>
                  <a:pt x="5981700" y="1346200"/>
                </a:cubicBezTo>
                <a:cubicBezTo>
                  <a:pt x="5981700" y="1648175"/>
                  <a:pt x="5693129" y="2038341"/>
                  <a:pt x="5562600" y="2264824"/>
                </a:cubicBezTo>
                <a:cubicBezTo>
                  <a:pt x="5562600" y="2514996"/>
                  <a:pt x="5359796" y="2717800"/>
                  <a:pt x="5109624" y="2717800"/>
                </a:cubicBezTo>
                <a:lnTo>
                  <a:pt x="795876" y="2717800"/>
                </a:lnTo>
                <a:cubicBezTo>
                  <a:pt x="545704" y="2717800"/>
                  <a:pt x="342900" y="2514996"/>
                  <a:pt x="342900" y="2264824"/>
                </a:cubicBezTo>
                <a:cubicBezTo>
                  <a:pt x="334433" y="1958616"/>
                  <a:pt x="8467" y="1665108"/>
                  <a:pt x="0" y="1358900"/>
                </a:cubicBezTo>
                <a:cubicBezTo>
                  <a:pt x="8467" y="1061159"/>
                  <a:pt x="334433" y="750717"/>
                  <a:pt x="342900" y="452976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5DE61BC-2556-ABC6-ACA8-1F8DD31D3D34}"/>
              </a:ext>
            </a:extLst>
          </p:cNvPr>
          <p:cNvCxnSpPr>
            <a:cxnSpLocks/>
          </p:cNvCxnSpPr>
          <p:nvPr/>
        </p:nvCxnSpPr>
        <p:spPr>
          <a:xfrm>
            <a:off x="4650740" y="1523342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7016174F-F6BE-D5C7-987C-482A22F5488D}"/>
              </a:ext>
            </a:extLst>
          </p:cNvPr>
          <p:cNvGrpSpPr/>
          <p:nvPr/>
        </p:nvGrpSpPr>
        <p:grpSpPr>
          <a:xfrm>
            <a:off x="22573" y="3512300"/>
            <a:ext cx="12182412" cy="2929624"/>
            <a:chOff x="-3" y="2118678"/>
            <a:chExt cx="12182412" cy="29296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E443DD-8D50-9779-17DC-C32CC73B8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118678"/>
              <a:ext cx="12182410" cy="2821622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6D1F03-A053-C9E3-F046-C80BDD405C2A}"/>
                </a:ext>
              </a:extLst>
            </p:cNvPr>
            <p:cNvSpPr/>
            <p:nvPr/>
          </p:nvSpPr>
          <p:spPr>
            <a:xfrm>
              <a:off x="-3" y="3943402"/>
              <a:ext cx="12182411" cy="11049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6B802EA-1A3C-64BC-9EE1-373B6BAD9B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5816" b="77839"/>
          <a:stretch>
            <a:fillRect/>
          </a:stretch>
        </p:blipFill>
        <p:spPr>
          <a:xfrm>
            <a:off x="1943100" y="5438491"/>
            <a:ext cx="10767595" cy="17007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6261F4E-73E9-D398-E0B5-707556EE6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85" y="2182348"/>
            <a:ext cx="10185400" cy="170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1D11A-2B1C-B293-C028-304C9510D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6BEFC96-31D0-D4C1-A86F-E90CCF8FF1C5}"/>
              </a:ext>
            </a:extLst>
          </p:cNvPr>
          <p:cNvSpPr txBox="1"/>
          <p:nvPr/>
        </p:nvSpPr>
        <p:spPr>
          <a:xfrm>
            <a:off x="4653280" y="7996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160B8C-3BED-58AF-C8C2-D4B18E9DB5ED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A136E2F-5222-081C-EA5F-353F74C1EB06}"/>
              </a:ext>
            </a:extLst>
          </p:cNvPr>
          <p:cNvSpPr txBox="1"/>
          <p:nvPr/>
        </p:nvSpPr>
        <p:spPr>
          <a:xfrm>
            <a:off x="1529904" y="2323538"/>
            <a:ext cx="9167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 and ill-structured problems ask for answers.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 problems ask for judgment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1863191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FCC2B-5105-B189-DF5C-A77012991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F6BFE20-B111-0F40-14E0-571B9D099A2C}"/>
              </a:ext>
            </a:extLst>
          </p:cNvPr>
          <p:cNvSpPr txBox="1"/>
          <p:nvPr/>
        </p:nvSpPr>
        <p:spPr>
          <a:xfrm>
            <a:off x="4653280" y="7996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52FAEF-019B-D8A2-276F-58070EDFAF78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7531EDE-2E9B-F356-8594-3F9742B779CE}"/>
              </a:ext>
            </a:extLst>
          </p:cNvPr>
          <p:cNvSpPr txBox="1"/>
          <p:nvPr/>
        </p:nvSpPr>
        <p:spPr>
          <a:xfrm>
            <a:off x="965200" y="1828800"/>
            <a:ext cx="11366500" cy="4684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1a. Defining the Problem Shapes the Potential Solutions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1b. Different Stakeholders Will Define the Problem Differently</a:t>
            </a:r>
          </a:p>
          <a:p>
            <a:pPr>
              <a:lnSpc>
                <a:spcPct val="150000"/>
              </a:lnSpc>
            </a:pPr>
            <a:endParaRPr lang="en-US" sz="10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No “Problem Solved” Declaration… No Stopping Rule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Solutions are Better/Worse, Not Right/Wrong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No Immediate Test of a Solution… Solutions Resonate in Time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Every Solution Changes the Problem… there’s no going back </a:t>
            </a:r>
          </a:p>
        </p:txBody>
      </p:sp>
    </p:spTree>
    <p:extLst>
      <p:ext uri="{BB962C8B-B14F-4D97-AF65-F5344CB8AC3E}">
        <p14:creationId xmlns:p14="http://schemas.microsoft.com/office/powerpoint/2010/main" val="138660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37924-C8EE-32AE-7B44-C082BA9EB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A6D5CF-B39D-E3CC-DA16-E60FC866A348}"/>
              </a:ext>
            </a:extLst>
          </p:cNvPr>
          <p:cNvSpPr txBox="1"/>
          <p:nvPr/>
        </p:nvSpPr>
        <p:spPr>
          <a:xfrm>
            <a:off x="4653280" y="7996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2C454C4-2A2C-EDD8-4C9B-CA6668A55F12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E62501-8CF5-3CB2-4A0E-D41473EA3F54}"/>
              </a:ext>
            </a:extLst>
          </p:cNvPr>
          <p:cNvSpPr txBox="1"/>
          <p:nvPr/>
        </p:nvSpPr>
        <p:spPr>
          <a:xfrm>
            <a:off x="320634" y="1828800"/>
            <a:ext cx="5775366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The World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1. Climate Change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Economic Inequality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Homelessness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Refugee Migration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Misinformation / Public Trust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B0A094-8E8D-BE67-D259-AF1CFECB911D}"/>
              </a:ext>
            </a:extLst>
          </p:cNvPr>
          <p:cNvSpPr txBox="1"/>
          <p:nvPr/>
        </p:nvSpPr>
        <p:spPr>
          <a:xfrm>
            <a:off x="6096000" y="1831197"/>
            <a:ext cx="6848764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Higher Education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1. The Purpose of HE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Equity, Inclusion, Belonging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Faculty Workload, Productivity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Student Mental Health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Generative AI</a:t>
            </a:r>
          </a:p>
        </p:txBody>
      </p:sp>
    </p:spTree>
    <p:extLst>
      <p:ext uri="{BB962C8B-B14F-4D97-AF65-F5344CB8AC3E}">
        <p14:creationId xmlns:p14="http://schemas.microsoft.com/office/powerpoint/2010/main" val="41397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5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8050-EAF6-F24E-CF3A-6EAA09BA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A Wicked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F086B-AFA9-E249-6CBD-5D04785BE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dirty="0"/>
              <a:t>Is your understanding of the world shaped by your history, culture, relationships, and hopes for the future?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dirty="0"/>
              <a:t>Is your understanding of yourself the same now as it was in high school? College? Five years ago? 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dirty="0"/>
              <a:t>Have you learned something new in the last day? Week? Month? Year?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n-US" dirty="0"/>
              <a:t>Are your knowledge, beliefs, and motivations the same as all of your friends? </a:t>
            </a:r>
          </a:p>
        </p:txBody>
      </p:sp>
    </p:spTree>
    <p:extLst>
      <p:ext uri="{BB962C8B-B14F-4D97-AF65-F5344CB8AC3E}">
        <p14:creationId xmlns:p14="http://schemas.microsoft.com/office/powerpoint/2010/main" val="428462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C3E6F2FA-5B47-56B9-C050-CDDDD8DC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CB99BF-16FD-CC4E-9F69-E45949B13934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3200" dirty="0"/>
              <a:t>Directions: For each of the following 3 sentences, 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Disagree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Edit</a:t>
            </a:r>
            <a:r>
              <a:rPr lang="en-US" sz="3200" dirty="0"/>
              <a:t> into agreement</a:t>
            </a:r>
          </a:p>
        </p:txBody>
      </p:sp>
    </p:spTree>
    <p:extLst>
      <p:ext uri="{BB962C8B-B14F-4D97-AF65-F5344CB8AC3E}">
        <p14:creationId xmlns:p14="http://schemas.microsoft.com/office/powerpoint/2010/main" val="21858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7C8C0-9203-8117-25E0-9E4206F37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740" y="1351898"/>
            <a:ext cx="825806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The meaning you make of your life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is not the solution to a problem;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it’s your current understanding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of who you are, which will change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with time, experience, and reflection…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and it never ends. </a:t>
            </a:r>
          </a:p>
        </p:txBody>
      </p:sp>
    </p:spTree>
    <p:extLst>
      <p:ext uri="{BB962C8B-B14F-4D97-AF65-F5344CB8AC3E}">
        <p14:creationId xmlns:p14="http://schemas.microsoft.com/office/powerpoint/2010/main" val="4058026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8DFD0-003E-507E-D428-33E98FA60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r of glasses on a book&#10;&#10;AI-generated content may be incorrect.">
            <a:extLst>
              <a:ext uri="{FF2B5EF4-FFF2-40B4-BE49-F238E27FC236}">
                <a16:creationId xmlns:a16="http://schemas.microsoft.com/office/drawing/2014/main" id="{3CE608E0-9630-BDB7-C113-E443336E6B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946"/>
          <a:stretch>
            <a:fillRect/>
          </a:stretch>
        </p:blipFill>
        <p:spPr>
          <a:xfrm>
            <a:off x="0" y="140127"/>
            <a:ext cx="12192000" cy="6717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6E1070-92EA-3DB0-1DF9-6679F26F5FEC}"/>
              </a:ext>
            </a:extLst>
          </p:cNvPr>
          <p:cNvSpPr txBox="1"/>
          <p:nvPr/>
        </p:nvSpPr>
        <p:spPr>
          <a:xfrm>
            <a:off x="0" y="140128"/>
            <a:ext cx="12192000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Learning and Meaning Making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13E89-409F-A5B9-3B8E-F2A099848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F3E7BF-F609-20A5-AFCD-ABB1B779139E}"/>
              </a:ext>
            </a:extLst>
          </p:cNvPr>
          <p:cNvSpPr txBox="1"/>
          <p:nvPr/>
        </p:nvSpPr>
        <p:spPr>
          <a:xfrm>
            <a:off x="2996587" y="1994053"/>
            <a:ext cx="6588087" cy="297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Learning and meaning making: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some is well-structured,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some is ill-structured, and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some is wicked. </a:t>
            </a:r>
          </a:p>
        </p:txBody>
      </p:sp>
    </p:spTree>
    <p:extLst>
      <p:ext uri="{BB962C8B-B14F-4D97-AF65-F5344CB8AC3E}">
        <p14:creationId xmlns:p14="http://schemas.microsoft.com/office/powerpoint/2010/main" val="25300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F079D-3C7A-F2C9-4C1F-C28D1380B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73ABE2E-DF3E-7E5B-F516-1D978D3CC0AC}"/>
              </a:ext>
            </a:extLst>
          </p:cNvPr>
          <p:cNvSpPr txBox="1"/>
          <p:nvPr/>
        </p:nvSpPr>
        <p:spPr>
          <a:xfrm>
            <a:off x="4653280" y="7996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91D0507-F662-5DCF-F88F-67E9D4A1E447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7567715-F2DC-168D-88A1-07B193746891}"/>
              </a:ext>
            </a:extLst>
          </p:cNvPr>
          <p:cNvSpPr txBox="1"/>
          <p:nvPr/>
        </p:nvSpPr>
        <p:spPr>
          <a:xfrm>
            <a:off x="320634" y="1828800"/>
            <a:ext cx="5775366" cy="223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Aptos Light" panose="020B00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Learning and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Meaning Making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280C0-4A1A-9E77-7F87-13A5005051C8}"/>
              </a:ext>
            </a:extLst>
          </p:cNvPr>
          <p:cNvSpPr txBox="1"/>
          <p:nvPr/>
        </p:nvSpPr>
        <p:spPr>
          <a:xfrm>
            <a:off x="6096000" y="1831197"/>
            <a:ext cx="6848764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Wicked Problems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1. Defining the Problem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No Stopping Rule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Solutions are Better/Worse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No Immediate Test of a Solution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Solutions Change the Problem</a:t>
            </a:r>
          </a:p>
        </p:txBody>
      </p:sp>
    </p:spTree>
    <p:extLst>
      <p:ext uri="{BB962C8B-B14F-4D97-AF65-F5344CB8AC3E}">
        <p14:creationId xmlns:p14="http://schemas.microsoft.com/office/powerpoint/2010/main" val="37693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BA746-6633-5B61-75CE-253A9578F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6C4B1E70-B58B-22F2-37C8-62C43D368D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E782D-2215-12DB-2487-B6637724609A}"/>
              </a:ext>
            </a:extLst>
          </p:cNvPr>
          <p:cNvSpPr txBox="1"/>
          <p:nvPr/>
        </p:nvSpPr>
        <p:spPr>
          <a:xfrm>
            <a:off x="9995" y="175634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Laughing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AB335-A7A0-3C80-011D-17D379AD1ED7}"/>
              </a:ext>
            </a:extLst>
          </p:cNvPr>
          <p:cNvSpPr txBox="1"/>
          <p:nvPr/>
        </p:nvSpPr>
        <p:spPr>
          <a:xfrm>
            <a:off x="5000" y="17588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Picture Frame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E4598-9BDA-1B27-5301-F275F6DED615}"/>
              </a:ext>
            </a:extLst>
          </p:cNvPr>
          <p:cNvSpPr txBox="1"/>
          <p:nvPr/>
        </p:nvSpPr>
        <p:spPr>
          <a:xfrm>
            <a:off x="7500" y="17613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Cold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732F50-AC64-B496-FCC1-55EAD10835DA}"/>
              </a:ext>
            </a:extLst>
          </p:cNvPr>
          <p:cNvSpPr txBox="1"/>
          <p:nvPr/>
        </p:nvSpPr>
        <p:spPr>
          <a:xfrm>
            <a:off x="17495" y="175634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Friendly Wolf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518639-4226-1856-59BB-42732C565DBC}"/>
              </a:ext>
            </a:extLst>
          </p:cNvPr>
          <p:cNvSpPr txBox="1"/>
          <p:nvPr/>
        </p:nvSpPr>
        <p:spPr>
          <a:xfrm>
            <a:off x="5005" y="17663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Bright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B3B82F-EB01-B4E0-B65F-7D9784D78824}"/>
              </a:ext>
            </a:extLst>
          </p:cNvPr>
          <p:cNvSpPr txBox="1"/>
          <p:nvPr/>
        </p:nvSpPr>
        <p:spPr>
          <a:xfrm>
            <a:off x="7505" y="17688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Windy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A283B-D90C-2C57-7BC8-14A7EB6D3988}"/>
              </a:ext>
            </a:extLst>
          </p:cNvPr>
          <p:cNvSpPr txBox="1"/>
          <p:nvPr/>
        </p:nvSpPr>
        <p:spPr>
          <a:xfrm>
            <a:off x="10005" y="17713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Big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61D645-42ED-C179-F518-866583E25A4E}"/>
              </a:ext>
            </a:extLst>
          </p:cNvPr>
          <p:cNvSpPr txBox="1"/>
          <p:nvPr/>
        </p:nvSpPr>
        <p:spPr>
          <a:xfrm>
            <a:off x="5010" y="176634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Writing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7CC179-8B28-E82F-2CFD-B509118B4930}"/>
              </a:ext>
            </a:extLst>
          </p:cNvPr>
          <p:cNvSpPr txBox="1"/>
          <p:nvPr/>
        </p:nvSpPr>
        <p:spPr>
          <a:xfrm>
            <a:off x="7510" y="176884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Quiet Forest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2FFFE-5CEF-DDD3-49F3-A82467CF934A}"/>
              </a:ext>
            </a:extLst>
          </p:cNvPr>
          <p:cNvSpPr txBox="1"/>
          <p:nvPr/>
        </p:nvSpPr>
        <p:spPr>
          <a:xfrm>
            <a:off x="10010" y="17788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Walking Tiger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7BA478-939A-B758-D3BD-F2C838C7738F}"/>
              </a:ext>
            </a:extLst>
          </p:cNvPr>
          <p:cNvSpPr txBox="1"/>
          <p:nvPr/>
        </p:nvSpPr>
        <p:spPr>
          <a:xfrm>
            <a:off x="-2480" y="178134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Blue Sky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0058CF-5CC1-BE56-7A21-D3851DCECE11}"/>
              </a:ext>
            </a:extLst>
          </p:cNvPr>
          <p:cNvSpPr txBox="1"/>
          <p:nvPr/>
        </p:nvSpPr>
        <p:spPr>
          <a:xfrm>
            <a:off x="17495" y="35601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ptos Light" panose="020B0004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6BF04-BE9D-1559-511D-C6C30B50848F}"/>
              </a:ext>
            </a:extLst>
          </p:cNvPr>
          <p:cNvSpPr txBox="1"/>
          <p:nvPr/>
        </p:nvSpPr>
        <p:spPr>
          <a:xfrm>
            <a:off x="0" y="175385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Falling Snow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5429E0-F125-CD5A-1B1B-92917D8158BB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Word Pairs</a:t>
            </a:r>
          </a:p>
        </p:txBody>
      </p:sp>
    </p:spTree>
    <p:extLst>
      <p:ext uri="{BB962C8B-B14F-4D97-AF65-F5344CB8AC3E}">
        <p14:creationId xmlns:p14="http://schemas.microsoft.com/office/powerpoint/2010/main" val="384530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9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3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6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67D6-86AB-29BC-491B-6B9C988C4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E5F0EE73-5330-20D0-476E-A2DA5FA10F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99FD09-92BB-37F0-5975-CCE5B3A8876C}"/>
              </a:ext>
            </a:extLst>
          </p:cNvPr>
          <p:cNvSpPr txBox="1"/>
          <p:nvPr/>
        </p:nvSpPr>
        <p:spPr>
          <a:xfrm>
            <a:off x="9995" y="186392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Child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67C9D-AB4F-BCB7-B664-5203CC903DF7}"/>
              </a:ext>
            </a:extLst>
          </p:cNvPr>
          <p:cNvSpPr txBox="1"/>
          <p:nvPr/>
        </p:nvSpPr>
        <p:spPr>
          <a:xfrm>
            <a:off x="5000" y="185297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Picture _____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FFF3B-B069-9221-EE1E-41647F922771}"/>
              </a:ext>
            </a:extLst>
          </p:cNvPr>
          <p:cNvSpPr txBox="1"/>
          <p:nvPr/>
        </p:nvSpPr>
        <p:spPr>
          <a:xfrm>
            <a:off x="7500" y="18689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1683B-15D8-5BB6-3041-69407E308317}"/>
              </a:ext>
            </a:extLst>
          </p:cNvPr>
          <p:cNvSpPr txBox="1"/>
          <p:nvPr/>
        </p:nvSpPr>
        <p:spPr>
          <a:xfrm>
            <a:off x="17495" y="18504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Friendly _____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8C2E5C-7DE3-34A1-6A42-B8F4BFB2060E}"/>
              </a:ext>
            </a:extLst>
          </p:cNvPr>
          <p:cNvSpPr txBox="1"/>
          <p:nvPr/>
        </p:nvSpPr>
        <p:spPr>
          <a:xfrm>
            <a:off x="5005" y="186047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Sun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F000B-D44D-8F04-BEAF-A4729AE26029}"/>
              </a:ext>
            </a:extLst>
          </p:cNvPr>
          <p:cNvSpPr txBox="1"/>
          <p:nvPr/>
        </p:nvSpPr>
        <p:spPr>
          <a:xfrm>
            <a:off x="7505" y="186297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BCB7A2-0161-9D74-5CF7-BEB21FE33D6D}"/>
              </a:ext>
            </a:extLst>
          </p:cNvPr>
          <p:cNvSpPr txBox="1"/>
          <p:nvPr/>
        </p:nvSpPr>
        <p:spPr>
          <a:xfrm>
            <a:off x="10005" y="186547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Airplane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671600-927E-D6C9-1758-46E3F8D48ADD}"/>
              </a:ext>
            </a:extLst>
          </p:cNvPr>
          <p:cNvSpPr txBox="1"/>
          <p:nvPr/>
        </p:nvSpPr>
        <p:spPr>
          <a:xfrm>
            <a:off x="5010" y="186047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_____ Poetry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135B7F-7B88-6E67-E3CA-ABEF4643F03D}"/>
              </a:ext>
            </a:extLst>
          </p:cNvPr>
          <p:cNvSpPr txBox="1"/>
          <p:nvPr/>
        </p:nvSpPr>
        <p:spPr>
          <a:xfrm>
            <a:off x="7510" y="184953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Quiet 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CB8C3-79D9-9ECA-BF4C-F8949C09D55E}"/>
              </a:ext>
            </a:extLst>
          </p:cNvPr>
          <p:cNvSpPr txBox="1"/>
          <p:nvPr/>
        </p:nvSpPr>
        <p:spPr>
          <a:xfrm>
            <a:off x="10010" y="185952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Walking 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97EDFD-695F-9A02-4E59-9AB9FE8E7783}"/>
              </a:ext>
            </a:extLst>
          </p:cNvPr>
          <p:cNvSpPr txBox="1"/>
          <p:nvPr/>
        </p:nvSpPr>
        <p:spPr>
          <a:xfrm>
            <a:off x="-2480" y="1848579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Blue _____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56C681-8FEA-1536-FF0C-38D2E4AC81E2}"/>
              </a:ext>
            </a:extLst>
          </p:cNvPr>
          <p:cNvSpPr txBox="1"/>
          <p:nvPr/>
        </p:nvSpPr>
        <p:spPr>
          <a:xfrm>
            <a:off x="17495" y="3761889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ptos Light" panose="020B0004020202020204" pitchFamily="34" charset="0"/>
              </a:rPr>
              <a:t>That’s it!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5F49D-0275-7CB6-C981-1DF318C8D8D6}"/>
              </a:ext>
            </a:extLst>
          </p:cNvPr>
          <p:cNvSpPr txBox="1"/>
          <p:nvPr/>
        </p:nvSpPr>
        <p:spPr>
          <a:xfrm>
            <a:off x="0" y="184798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ptos Light" panose="020B0004020202020204" pitchFamily="34" charset="0"/>
              </a:rPr>
              <a:t>Falling _____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912F7-54E9-601F-9CBF-A8A8AB8421D3}"/>
              </a:ext>
            </a:extLst>
          </p:cNvPr>
          <p:cNvSpPr txBox="1"/>
          <p:nvPr/>
        </p:nvSpPr>
        <p:spPr>
          <a:xfrm>
            <a:off x="17494" y="605118"/>
            <a:ext cx="121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Let’s See What You Remember</a:t>
            </a:r>
          </a:p>
        </p:txBody>
      </p:sp>
    </p:spTree>
    <p:extLst>
      <p:ext uri="{BB962C8B-B14F-4D97-AF65-F5344CB8AC3E}">
        <p14:creationId xmlns:p14="http://schemas.microsoft.com/office/powerpoint/2010/main" val="33590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9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4" grpId="0"/>
      <p:bldP spid="4" grpId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8C853-BF1B-1802-E397-AB120285D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ypewriter on a wooden surface&#10;&#10;Description automatically generated">
            <a:extLst>
              <a:ext uri="{FF2B5EF4-FFF2-40B4-BE49-F238E27FC236}">
                <a16:creationId xmlns:a16="http://schemas.microsoft.com/office/drawing/2014/main" id="{F468240B-9091-C7B2-5E65-74E2BA7CC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b="17464"/>
          <a:stretch/>
        </p:blipFill>
        <p:spPr>
          <a:xfrm>
            <a:off x="0" y="148855"/>
            <a:ext cx="12192000" cy="670914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66E814-72E7-3E3C-78E0-9FC0E38D50C2}"/>
              </a:ext>
            </a:extLst>
          </p:cNvPr>
          <p:cNvCxnSpPr>
            <a:cxnSpLocks/>
          </p:cNvCxnSpPr>
          <p:nvPr/>
        </p:nvCxnSpPr>
        <p:spPr>
          <a:xfrm>
            <a:off x="4305092" y="4751049"/>
            <a:ext cx="4838908" cy="0"/>
          </a:xfrm>
          <a:prstGeom prst="line">
            <a:avLst/>
          </a:prstGeom>
          <a:ln w="254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DFE66A-F993-2F9C-D862-15CAFDE6C072}"/>
              </a:ext>
            </a:extLst>
          </p:cNvPr>
          <p:cNvCxnSpPr>
            <a:cxnSpLocks/>
          </p:cNvCxnSpPr>
          <p:nvPr/>
        </p:nvCxnSpPr>
        <p:spPr>
          <a:xfrm flipV="1">
            <a:off x="4312587" y="1618105"/>
            <a:ext cx="0" cy="3140439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0B37A95-E670-BC36-F418-D2A726E73313}"/>
              </a:ext>
            </a:extLst>
          </p:cNvPr>
          <p:cNvSpPr/>
          <p:nvPr/>
        </p:nvSpPr>
        <p:spPr>
          <a:xfrm>
            <a:off x="5301938" y="3859134"/>
            <a:ext cx="929390" cy="8844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9C6D2A-6AA4-5923-0F82-AB61F350B8FD}"/>
              </a:ext>
            </a:extLst>
          </p:cNvPr>
          <p:cNvSpPr/>
          <p:nvPr/>
        </p:nvSpPr>
        <p:spPr>
          <a:xfrm>
            <a:off x="7263982" y="2581040"/>
            <a:ext cx="929390" cy="21585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DC75B-3127-61AC-982D-428FD1BFEB07}"/>
              </a:ext>
            </a:extLst>
          </p:cNvPr>
          <p:cNvSpPr txBox="1"/>
          <p:nvPr/>
        </p:nvSpPr>
        <p:spPr>
          <a:xfrm>
            <a:off x="5301938" y="4863475"/>
            <a:ext cx="92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# of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Vowels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9248A-8135-B3D4-88C9-3A27C308931E}"/>
              </a:ext>
            </a:extLst>
          </p:cNvPr>
          <p:cNvSpPr txBox="1"/>
          <p:nvPr/>
        </p:nvSpPr>
        <p:spPr>
          <a:xfrm>
            <a:off x="7135198" y="4863473"/>
            <a:ext cx="119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 an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81B41-5314-4FC6-19DD-333072358281}"/>
              </a:ext>
            </a:extLst>
          </p:cNvPr>
          <p:cNvSpPr txBox="1"/>
          <p:nvPr/>
        </p:nvSpPr>
        <p:spPr>
          <a:xfrm rot="16200000">
            <a:off x="2425888" y="2904229"/>
            <a:ext cx="3140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53E606-CF2D-4549-2A24-0B30094CC91E}"/>
              </a:ext>
            </a:extLst>
          </p:cNvPr>
          <p:cNvSpPr txBox="1"/>
          <p:nvPr/>
        </p:nvSpPr>
        <p:spPr>
          <a:xfrm>
            <a:off x="4305092" y="5868652"/>
            <a:ext cx="4838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Groups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D6A561-8A85-634B-D20F-E2997DF0D601}"/>
              </a:ext>
            </a:extLst>
          </p:cNvPr>
          <p:cNvSpPr txBox="1"/>
          <p:nvPr/>
        </p:nvSpPr>
        <p:spPr>
          <a:xfrm>
            <a:off x="5301937" y="4227829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406E26-8524-6868-4ABC-C30F60386EEC}"/>
              </a:ext>
            </a:extLst>
          </p:cNvPr>
          <p:cNvSpPr txBox="1"/>
          <p:nvPr/>
        </p:nvSpPr>
        <p:spPr>
          <a:xfrm>
            <a:off x="7263983" y="4229576"/>
            <a:ext cx="929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3791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/>
      <p:bldP spid="16" grpId="0"/>
      <p:bldP spid="19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B9970-37DE-6761-F63F-AA476D5D2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314C70-3162-EF86-7EB9-7D91FCBFF336}"/>
              </a:ext>
            </a:extLst>
          </p:cNvPr>
          <p:cNvSpPr txBox="1"/>
          <p:nvPr/>
        </p:nvSpPr>
        <p:spPr>
          <a:xfrm>
            <a:off x="4653280" y="799628"/>
            <a:ext cx="2926080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925443A-498B-E40E-3A5A-03982B6728B2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71F19AB-FA69-695C-B4DE-1C56B9052EB3}"/>
              </a:ext>
            </a:extLst>
          </p:cNvPr>
          <p:cNvSpPr txBox="1"/>
          <p:nvPr/>
        </p:nvSpPr>
        <p:spPr>
          <a:xfrm>
            <a:off x="320634" y="1828800"/>
            <a:ext cx="5775366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What is Wicked?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AI: Research, Learning, Thinking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Leadership &amp; Excellence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Change &amp; Technology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Inclusion, Generations, Access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7640F4-12D9-F749-BB6D-82CC3FDAF843}"/>
              </a:ext>
            </a:extLst>
          </p:cNvPr>
          <p:cNvSpPr txBox="1"/>
          <p:nvPr/>
        </p:nvSpPr>
        <p:spPr>
          <a:xfrm>
            <a:off x="6096000" y="1831197"/>
            <a:ext cx="6848764" cy="44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Wicked Problems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1. Defining the Problem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No Stopping Rule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Solutions are Better/Worse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No Immediate Test of a Solution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Solutions Change the Problem</a:t>
            </a:r>
          </a:p>
        </p:txBody>
      </p:sp>
    </p:spTree>
    <p:extLst>
      <p:ext uri="{BB962C8B-B14F-4D97-AF65-F5344CB8AC3E}">
        <p14:creationId xmlns:p14="http://schemas.microsoft.com/office/powerpoint/2010/main" val="335218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79926-DC31-1854-CCEB-0D61ED4E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F25F1A1-686D-103B-8743-33EEEF3BF755}"/>
              </a:ext>
            </a:extLst>
          </p:cNvPr>
          <p:cNvSpPr txBox="1"/>
          <p:nvPr/>
        </p:nvSpPr>
        <p:spPr>
          <a:xfrm>
            <a:off x="4428783" y="799628"/>
            <a:ext cx="3304815" cy="58477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Teaching Wicked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08C9D7-B1D6-2011-4956-514371678B5D}"/>
              </a:ext>
            </a:extLst>
          </p:cNvPr>
          <p:cNvCxnSpPr>
            <a:cxnSpLocks/>
          </p:cNvCxnSpPr>
          <p:nvPr/>
        </p:nvCxnSpPr>
        <p:spPr>
          <a:xfrm>
            <a:off x="4650740" y="1498600"/>
            <a:ext cx="2926080" cy="0"/>
          </a:xfrm>
          <a:prstGeom prst="line">
            <a:avLst/>
          </a:prstGeom>
          <a:ln w="25400"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9081E1A-6A71-B419-AE96-968E0FE37D1E}"/>
              </a:ext>
            </a:extLst>
          </p:cNvPr>
          <p:cNvSpPr txBox="1"/>
          <p:nvPr/>
        </p:nvSpPr>
        <p:spPr>
          <a:xfrm>
            <a:off x="3205908" y="1910253"/>
            <a:ext cx="636660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1. Teach Problem Classification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2. Teach Multi-Perspective Capacity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3. Teach Ambiguity Tolerance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4. Teach Iterative Hypothesis Tests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5. Teach Critical Reflection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6. Teach Collaboration/Networking</a:t>
            </a:r>
          </a:p>
          <a:p>
            <a:pPr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7. </a:t>
            </a:r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Design for the Long Term</a:t>
            </a:r>
          </a:p>
        </p:txBody>
      </p:sp>
    </p:spTree>
    <p:extLst>
      <p:ext uri="{BB962C8B-B14F-4D97-AF65-F5344CB8AC3E}">
        <p14:creationId xmlns:p14="http://schemas.microsoft.com/office/powerpoint/2010/main" val="409210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F6DC9-3744-8BEE-006A-88CF3555A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Wicked and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F07FF-F45F-0A35-1B28-BA4DB35D4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is one problem in your VT world that is wicked?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91B3B-27F8-A56C-9CFF-5546639161EC}"/>
              </a:ext>
            </a:extLst>
          </p:cNvPr>
          <p:cNvSpPr txBox="1"/>
          <p:nvPr/>
        </p:nvSpPr>
        <p:spPr>
          <a:xfrm>
            <a:off x="2671618" y="2492209"/>
            <a:ext cx="6848764" cy="390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Wicked Problems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1. Defining the Problem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2. No Stopping Rule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3. Solutions are Better/Worse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4. No Immediate Test of a Solution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ptos Light" panose="020B0004020202020204" pitchFamily="34" charset="0"/>
              </a:rPr>
              <a:t>5. Solutions Change the Problem</a:t>
            </a:r>
          </a:p>
        </p:txBody>
      </p:sp>
    </p:spTree>
    <p:extLst>
      <p:ext uri="{BB962C8B-B14F-4D97-AF65-F5344CB8AC3E}">
        <p14:creationId xmlns:p14="http://schemas.microsoft.com/office/powerpoint/2010/main" val="1613256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ifferent, row, lined&#10;&#10;Description automatically generated">
            <a:extLst>
              <a:ext uri="{FF2B5EF4-FFF2-40B4-BE49-F238E27FC236}">
                <a16:creationId xmlns:a16="http://schemas.microsoft.com/office/drawing/2014/main" id="{DA391591-171C-8761-B685-577CCD9C0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94703" y="184244"/>
            <a:ext cx="10297297" cy="6673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03BE5F-EA72-DDFD-554D-0B0CCC8E6429}"/>
              </a:ext>
            </a:extLst>
          </p:cNvPr>
          <p:cNvSpPr/>
          <p:nvPr/>
        </p:nvSpPr>
        <p:spPr>
          <a:xfrm>
            <a:off x="0" y="148854"/>
            <a:ext cx="12192000" cy="670914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A188-85AA-3FFF-746A-4FA9EF5F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11202-FA9D-487C-BF07-C9ECA875E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Most of the questions I answer on any given day have direct answers that never vary. 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I have learned my best problem solving through trial and error, policy manuals, and professional development.</a:t>
            </a:r>
          </a:p>
          <a:p>
            <a:pPr marL="514350" indent="-514350">
              <a:lnSpc>
                <a:spcPts val="5040"/>
              </a:lnSpc>
              <a:spcAft>
                <a:spcPts val="2400"/>
              </a:spcAft>
              <a:buFont typeface="+mj-lt"/>
              <a:buAutoNum type="arabicPeriod"/>
            </a:pPr>
            <a:r>
              <a:rPr lang="en-US" sz="3200" dirty="0"/>
              <a:t>Learning is easier when we can make meaning, apply information, and solve problems.</a:t>
            </a:r>
          </a:p>
        </p:txBody>
      </p:sp>
    </p:spTree>
    <p:extLst>
      <p:ext uri="{BB962C8B-B14F-4D97-AF65-F5344CB8AC3E}">
        <p14:creationId xmlns:p14="http://schemas.microsoft.com/office/powerpoint/2010/main" val="4089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95DB-278D-5D24-41F4-406AB864D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Two rabbits looking at a hole in the grass&#10;&#10;AI-generated content may be incorrect.">
            <a:extLst>
              <a:ext uri="{FF2B5EF4-FFF2-40B4-BE49-F238E27FC236}">
                <a16:creationId xmlns:a16="http://schemas.microsoft.com/office/drawing/2014/main" id="{1A2942DB-584B-DA6A-FC75-8CBA865504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844800" y="234413"/>
            <a:ext cx="6502400" cy="650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949106-EC55-F811-E90D-B2F6A747B40C}"/>
              </a:ext>
            </a:extLst>
          </p:cNvPr>
          <p:cNvSpPr txBox="1"/>
          <p:nvPr/>
        </p:nvSpPr>
        <p:spPr>
          <a:xfrm>
            <a:off x="2844800" y="2594923"/>
            <a:ext cx="6502400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</a:rPr>
              <a:t>I almost wish I hadn’t gone down that rabbit hole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</a:rPr>
              <a:t>—and yet—and yet—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ptos Light" panose="020B0004020202020204" pitchFamily="34" charset="0"/>
              </a:rPr>
              <a:t>it’s rather curious, you know.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4F699-1E63-2E05-815F-5CEC9C582F0C}"/>
              </a:ext>
            </a:extLst>
          </p:cNvPr>
          <p:cNvSpPr txBox="1"/>
          <p:nvPr/>
        </p:nvSpPr>
        <p:spPr>
          <a:xfrm>
            <a:off x="2844800" y="5436973"/>
            <a:ext cx="650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ptos Light" panose="020B0004020202020204" pitchFamily="34" charset="0"/>
              </a:rPr>
              <a:t>Alice’s Adventures in Wonderland, Lewis Carol</a:t>
            </a:r>
          </a:p>
        </p:txBody>
      </p:sp>
    </p:spTree>
    <p:extLst>
      <p:ext uri="{BB962C8B-B14F-4D97-AF65-F5344CB8AC3E}">
        <p14:creationId xmlns:p14="http://schemas.microsoft.com/office/powerpoint/2010/main" val="39927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C0FE3-3184-0A16-B900-F14A43988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C22AED9-F326-B238-DD56-4BF8B32A3F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33" b="11088"/>
          <a:stretch>
            <a:fillRect/>
          </a:stretch>
        </p:blipFill>
        <p:spPr>
          <a:xfrm>
            <a:off x="15734" y="240632"/>
            <a:ext cx="12168554" cy="6617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2467F7-851F-F493-B5C7-B07C6ABE2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7" y="-1168400"/>
            <a:ext cx="10152185" cy="2387600"/>
          </a:xfrm>
        </p:spPr>
        <p:txBody>
          <a:bodyPr/>
          <a:lstStyle/>
          <a:p>
            <a:r>
              <a:rPr lang="en-US" dirty="0"/>
              <a:t>“ You Are A Wicked Problem 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01D0BE-1D7D-BEFF-7607-ACA93A0DEFD7}"/>
              </a:ext>
            </a:extLst>
          </p:cNvPr>
          <p:cNvSpPr txBox="1"/>
          <p:nvPr/>
        </p:nvSpPr>
        <p:spPr>
          <a:xfrm>
            <a:off x="15734" y="6194418"/>
            <a:ext cx="12160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Peter E. Doolittle, Professor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 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School of Education 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pdoo@vt.edu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latin typeface="Aptos Light" panose="020B0004020202020204" pitchFamily="34" charset="0"/>
              </a:rPr>
              <a:t>•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 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  <a:latin typeface="Aptos Light" panose="020B0004020202020204" pitchFamily="34" charset="0"/>
              </a:rPr>
              <a:t>peterdoolittle.org</a:t>
            </a:r>
            <a:endParaRPr lang="en-US" sz="2400" dirty="0">
              <a:solidFill>
                <a:schemeClr val="bg1">
                  <a:lumMod val="95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FCC0D-DB08-9064-FAF3-8C0145A5C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63638"/>
            <a:ext cx="9144000" cy="512762"/>
          </a:xfrm>
        </p:spPr>
        <p:txBody>
          <a:bodyPr/>
          <a:lstStyle/>
          <a:p>
            <a:r>
              <a:rPr lang="en-US" dirty="0"/>
              <a:t>Collaborating, Questioning, and Engaging with Wicked Problems</a:t>
            </a:r>
          </a:p>
        </p:txBody>
      </p:sp>
    </p:spTree>
    <p:extLst>
      <p:ext uri="{BB962C8B-B14F-4D97-AF65-F5344CB8AC3E}">
        <p14:creationId xmlns:p14="http://schemas.microsoft.com/office/powerpoint/2010/main" val="142507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712F6-55E5-CC39-2F80-28AE78A81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holding a fish&#10;&#10;AI-generated content may be incorrect.">
            <a:extLst>
              <a:ext uri="{FF2B5EF4-FFF2-40B4-BE49-F238E27FC236}">
                <a16:creationId xmlns:a16="http://schemas.microsoft.com/office/drawing/2014/main" id="{D53A3F22-953E-3125-3733-D8D79DE9AF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73" b="13431"/>
          <a:stretch>
            <a:fillRect/>
          </a:stretch>
        </p:blipFill>
        <p:spPr>
          <a:xfrm>
            <a:off x="0" y="140128"/>
            <a:ext cx="12192000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137D9-BFA5-A575-574C-4F3D990A7CA8}"/>
              </a:ext>
            </a:extLst>
          </p:cNvPr>
          <p:cNvSpPr txBox="1"/>
          <p:nvPr/>
        </p:nvSpPr>
        <p:spPr>
          <a:xfrm>
            <a:off x="0" y="140128"/>
            <a:ext cx="12192000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Meaning-Making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>
          <a:extLst>
            <a:ext uri="{FF2B5EF4-FFF2-40B4-BE49-F238E27FC236}">
              <a16:creationId xmlns:a16="http://schemas.microsoft.com/office/drawing/2014/main" id="{64C85229-59DE-F216-05E4-21F0DA144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60EDDB2-7AE8-B738-876B-CA671AAF9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84004A9-BF64-0BA3-63E3-7267C93AE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EED5A009-063D-AA7E-D4BB-C4FAAF8ED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13035387-8825-9D8D-4B00-D28C36D92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8A71E06-7E0B-10BC-4A4F-4476B40BC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591FD4D-0A64-ACD3-012E-38453518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F15F92A3-D56B-D803-695B-888E61B38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0A4C32C7-5D1C-AB64-D8E5-2BB0EFC5D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67A1D14-5BC7-45D0-53A5-33CAF993C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7C98F90A-CB7D-50B4-25FD-08E743E37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3FA4AC21-D552-ADFC-B13E-432D44CAE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D439D994-60E7-910C-4754-FFA6427B7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1132590-C5CD-B21A-8A6D-DB62B882A07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400"/>
            <a:r>
              <a:rPr lang="en-US" sz="4400" kern="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Words</a:t>
            </a:r>
          </a:p>
        </p:txBody>
      </p:sp>
      <p:sp>
        <p:nvSpPr>
          <p:cNvPr id="14" name="Text Box 14">
            <a:extLst>
              <a:ext uri="{FF2B5EF4-FFF2-40B4-BE49-F238E27FC236}">
                <a16:creationId xmlns:a16="http://schemas.microsoft.com/office/drawing/2014/main" id="{74A8D5A3-1801-CBD4-8053-E8D462B81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0809E4A1-41A1-1B4B-AAF3-3A987072A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FD153839-5A72-878E-398B-B2A58E73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C62BF753-78DB-5ECE-064B-23DD97595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C80D4F-E5D4-E048-4F7E-447567993772}"/>
              </a:ext>
            </a:extLst>
          </p:cNvPr>
          <p:cNvSpPr/>
          <p:nvPr/>
        </p:nvSpPr>
        <p:spPr>
          <a:xfrm>
            <a:off x="0" y="138896"/>
            <a:ext cx="12192000" cy="671910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0B877C-E871-FE86-E225-A59ABE89906C}"/>
              </a:ext>
            </a:extLst>
          </p:cNvPr>
          <p:cNvSpPr txBox="1"/>
          <p:nvPr/>
        </p:nvSpPr>
        <p:spPr>
          <a:xfrm>
            <a:off x="-17284" y="1157346"/>
            <a:ext cx="1220928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ptos Light" panose="020B0004020202020204" pitchFamily="34" charset="0"/>
              </a:rPr>
              <a:t>Meaning is always inside out.</a:t>
            </a:r>
          </a:p>
        </p:txBody>
      </p:sp>
    </p:spTree>
    <p:extLst>
      <p:ext uri="{BB962C8B-B14F-4D97-AF65-F5344CB8AC3E}">
        <p14:creationId xmlns:p14="http://schemas.microsoft.com/office/powerpoint/2010/main" val="39837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" grpId="1" autoUpdateAnimBg="0"/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9" grpId="0"/>
      <p:bldP spid="14" grpId="0" autoUpdateAnimBg="0"/>
      <p:bldP spid="14" grpId="1" autoUpdateAnimBg="0"/>
      <p:bldP spid="18" grpId="0" autoUpdateAnimBg="0"/>
      <p:bldP spid="20" grpId="0" autoUpdateAnimBg="0"/>
      <p:bldP spid="21" grpId="0" autoUpdateAnimBg="0"/>
      <p:bldP spid="16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C7414-5357-2085-29B9-2EBC5D941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5">
            <a:extLst>
              <a:ext uri="{FF2B5EF4-FFF2-40B4-BE49-F238E27FC236}">
                <a16:creationId xmlns:a16="http://schemas.microsoft.com/office/drawing/2014/main" id="{DEEDF27A-94D1-5EB1-EE9A-2C03C3072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1E7166CD-16D5-4793-A0C4-5FDE8464B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lang="en-US" sz="6000" kern="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7">
            <a:extLst>
              <a:ext uri="{FF2B5EF4-FFF2-40B4-BE49-F238E27FC236}">
                <a16:creationId xmlns:a16="http://schemas.microsoft.com/office/drawing/2014/main" id="{E54CE2E4-0210-D1B1-1518-228FF8EA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lvl="0" algn="ctr" defTabSz="914400">
              <a:spcBef>
                <a:spcPct val="50000"/>
              </a:spcBef>
              <a:buClr>
                <a:srgbClr val="000000"/>
              </a:buClr>
              <a:defRPr/>
            </a:pPr>
            <a:r>
              <a:rPr lang="ga-IE" sz="60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4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8D2B1-867A-6729-9596-A4D647169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Engaging with wicked problems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requires the making of new meanings. </a:t>
            </a:r>
          </a:p>
        </p:txBody>
      </p:sp>
    </p:spTree>
    <p:extLst>
      <p:ext uri="{BB962C8B-B14F-4D97-AF65-F5344CB8AC3E}">
        <p14:creationId xmlns:p14="http://schemas.microsoft.com/office/powerpoint/2010/main" val="4140895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CF1AA-EE1E-9EEE-2662-46EF61DE4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AAB8C5-CB89-D949-FDB0-8E5E662409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7605"/>
          <a:stretch>
            <a:fillRect/>
          </a:stretch>
        </p:blipFill>
        <p:spPr>
          <a:xfrm>
            <a:off x="0" y="140129"/>
            <a:ext cx="12229901" cy="671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8346F5-821B-6F37-6D56-719E1A229978}"/>
              </a:ext>
            </a:extLst>
          </p:cNvPr>
          <p:cNvSpPr txBox="1"/>
          <p:nvPr/>
        </p:nvSpPr>
        <p:spPr>
          <a:xfrm>
            <a:off x="0" y="140128"/>
            <a:ext cx="12192000" cy="1938992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Problems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863BF0-95CA-2B34-29EB-FBD19EA25F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7975"/>
          <a:stretch>
            <a:fillRect/>
          </a:stretch>
        </p:blipFill>
        <p:spPr>
          <a:xfrm>
            <a:off x="0" y="230188"/>
            <a:ext cx="12192000" cy="66670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87BDCE-B08B-2604-9C7F-77BF37EA7F3A}"/>
              </a:ext>
            </a:extLst>
          </p:cNvPr>
          <p:cNvSpPr/>
          <p:nvPr/>
        </p:nvSpPr>
        <p:spPr>
          <a:xfrm>
            <a:off x="0" y="230188"/>
            <a:ext cx="12192000" cy="66670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0A8EC-7946-685D-D5AE-4306D2251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AA712-4929-88AD-0D95-0D8B8F38C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Well-Structured Problems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Ill-Structured Problems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Wicked Problems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B033C-75BE-AEDE-EF0D-A2E10B9D067B}"/>
              </a:ext>
            </a:extLst>
          </p:cNvPr>
          <p:cNvSpPr txBox="1"/>
          <p:nvPr/>
        </p:nvSpPr>
        <p:spPr>
          <a:xfrm>
            <a:off x="812800" y="1993344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Well-Structured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7251FB-9714-4E78-9464-1728DF321E72}"/>
              </a:ext>
            </a:extLst>
          </p:cNvPr>
          <p:cNvSpPr txBox="1"/>
          <p:nvPr/>
        </p:nvSpPr>
        <p:spPr>
          <a:xfrm>
            <a:off x="589280" y="2849601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Ill-Structured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9C8C67-9E5B-3B9D-6528-9D7A4FC9B002}"/>
              </a:ext>
            </a:extLst>
          </p:cNvPr>
          <p:cNvSpPr txBox="1"/>
          <p:nvPr/>
        </p:nvSpPr>
        <p:spPr>
          <a:xfrm>
            <a:off x="93980" y="3717120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ptos Light" panose="020B0004020202020204" pitchFamily="34" charset="0"/>
              </a:rPr>
              <a:t>Wicked</a:t>
            </a:r>
          </a:p>
        </p:txBody>
      </p:sp>
    </p:spTree>
    <p:extLst>
      <p:ext uri="{BB962C8B-B14F-4D97-AF65-F5344CB8AC3E}">
        <p14:creationId xmlns:p14="http://schemas.microsoft.com/office/powerpoint/2010/main" val="6035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946</Words>
  <Application>Microsoft Macintosh PowerPoint</Application>
  <PresentationFormat>Widescreen</PresentationFormat>
  <Paragraphs>292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Aptos Light</vt:lpstr>
      <vt:lpstr>Arial</vt:lpstr>
      <vt:lpstr>Verdana</vt:lpstr>
      <vt:lpstr>Office Theme</vt:lpstr>
      <vt:lpstr>“ You Are A Wicked Problem ”</vt:lpstr>
      <vt:lpstr>Anticipation Guide</vt:lpstr>
      <vt:lpstr>Anticipation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</vt:lpstr>
      <vt:lpstr>Problems</vt:lpstr>
      <vt:lpstr>Problems</vt:lpstr>
      <vt:lpstr>Problems</vt:lpstr>
      <vt:lpstr>Problems</vt:lpstr>
      <vt:lpstr>Problems</vt:lpstr>
      <vt:lpstr>PowerPoint Presentation</vt:lpstr>
      <vt:lpstr>PowerPoint Presentation</vt:lpstr>
      <vt:lpstr>PowerPoint Presentation</vt:lpstr>
      <vt:lpstr>PowerPoint Presentation</vt:lpstr>
      <vt:lpstr>Are You A Wicked Problem?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Wicked and You</vt:lpstr>
      <vt:lpstr>PowerPoint Presentation</vt:lpstr>
      <vt:lpstr>“ You Are A Wicked Problem 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Doolittle</dc:creator>
  <cp:lastModifiedBy>Doolittle, Peter</cp:lastModifiedBy>
  <cp:revision>49</cp:revision>
  <dcterms:created xsi:type="dcterms:W3CDTF">2026-05-07T00:12:51Z</dcterms:created>
  <dcterms:modified xsi:type="dcterms:W3CDTF">2026-05-08T16:50:33Z</dcterms:modified>
</cp:coreProperties>
</file>