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1670" r:id="rId3"/>
    <p:sldId id="1671" r:id="rId4"/>
    <p:sldId id="1676" r:id="rId5"/>
    <p:sldId id="1673" r:id="rId6"/>
    <p:sldId id="1674" r:id="rId7"/>
    <p:sldId id="1852" r:id="rId8"/>
    <p:sldId id="1675" r:id="rId9"/>
    <p:sldId id="1631" r:id="rId10"/>
    <p:sldId id="1865" r:id="rId11"/>
    <p:sldId id="1880" r:id="rId12"/>
    <p:sldId id="1876" r:id="rId13"/>
    <p:sldId id="1854" r:id="rId14"/>
    <p:sldId id="1869" r:id="rId15"/>
    <p:sldId id="1856" r:id="rId16"/>
    <p:sldId id="1859" r:id="rId17"/>
    <p:sldId id="1095" r:id="rId18"/>
    <p:sldId id="1087" r:id="rId19"/>
    <p:sldId id="834" r:id="rId20"/>
    <p:sldId id="1862" r:id="rId21"/>
    <p:sldId id="1874" r:id="rId22"/>
    <p:sldId id="1875" r:id="rId23"/>
    <p:sldId id="1881" r:id="rId24"/>
    <p:sldId id="1867" r:id="rId25"/>
    <p:sldId id="18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002C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608"/>
    <p:restoredTop sz="94610"/>
  </p:normalViewPr>
  <p:slideViewPr>
    <p:cSldViewPr snapToGrid="0">
      <p:cViewPr varScale="1">
        <p:scale>
          <a:sx n="133" d="100"/>
          <a:sy n="133" d="100"/>
        </p:scale>
        <p:origin x="12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C49DB-ADDC-724C-AFC7-936278A3AF9D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3B7B9-25B4-614B-8131-80BBEB5E0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71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FA082-BE46-56B0-7F1A-D0A0ACAA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D73EC-5ED3-81A2-AA97-F48125FA3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29173D-446C-2A82-ACED-9EDF0B830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588E0-4A6B-1EEE-6605-EBB626EB1F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B7B9-25B4-614B-8131-80BBEB5E0A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02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65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40099-8B4C-AA06-4DA4-E13098290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70E0C4-5AC8-5233-1A47-1C4A92366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E66B29-B619-B00C-D0AB-818AA87CF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5DF64-9721-48AE-EB88-667C92479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65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C2A08-45AB-5867-281D-8A0B8DF25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AC8870-704A-A195-9191-135A87DFB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525DEB-6509-AF35-7745-D1569F56D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7150B-CE63-69DB-85F2-B78034FD2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4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B7B9-25B4-614B-8131-80BBEB5E0A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26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B7B9-25B4-614B-8131-80BBEB5E0A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128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5FF9E-C0A9-376C-E413-C8F9D01D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4EBC88-DAED-4BDA-8594-F90848B307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50B8B9-1657-748E-C2F6-1334DAE04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9BCFC-4AFD-C466-0F15-D7CBA02BE9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07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24DA0-2D2D-074E-8A05-EF9B7EC82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5C0BE-F510-7C65-A70D-F00BF0BA50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BDDBB7-CA38-DC9D-C23D-E051EB54AB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E472D-B4A0-D025-B4D4-BE10E8D12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65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DC45-747F-B0A6-CE9E-834284FEE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B883F0-34AE-1005-FA16-A4B573B92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E9A934-1E9A-4DA7-2F3E-3E3C30600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86FD2-2298-2FF6-745F-E4BA80856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5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4B52C-4BDE-D3BD-B24A-821806EE4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A84A8-6CBB-323E-3376-50DB70E86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871A78-EA0E-8131-509F-DC528611A3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5FC0C7-8656-FD87-86DB-8E2DF238E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49EB3D-5662-0645-B6CB-9E3491DF34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1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43B7B9-25B4-614B-8131-80BBEB5E0A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9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B27F9-05F2-224E-A86D-85C5CC52AA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71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59BD5-748F-290B-EC4E-07F40053C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14D34E-D272-22CC-4C9B-FC7206C956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1A13B-D26D-DE9B-4B16-7155AABC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8E8CD-FA56-3696-4664-758D9C82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8F013-71B0-B641-AF11-6A02261A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72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6ADA-3A8A-3446-F8EC-7B495A52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6687F-F33F-547A-E7F3-1834C0C386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29553-6DD4-0BB1-8792-EA68C2D05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C3D0C-89D0-B0CD-0D46-F9EA09B9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5E67F-A1CE-10A9-9574-A1CEF99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86EDA-3D60-547E-9512-204950EF9F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265ACB-8CF5-2C0B-E741-4A9E1BC0E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88004-0027-F24F-8B48-3A1E0661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10501-0C65-75B6-AD70-CCF4413B0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E0809-7495-EDD8-4849-E3F343997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31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6E70-35AB-137F-47BC-4C694C549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1684B-55F5-6B44-AFAB-70DC408B4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E6A0F-CAD1-44D7-E969-50DB8396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0FE93-1D1F-85BE-59F5-558BF962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78BD2-7E73-2A8D-F823-295981E08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6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03752-B585-75CE-CF09-D82DAC76E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F7F1F-D92F-3BB6-6E53-409DCAB99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1F0C6-0EB2-ABF5-06EC-CAF32DC7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C4CD7-B25B-D76A-5FD7-14E4F18E0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3355-CEFA-9140-EC3A-0CEC769EA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96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7896A-EE53-19B1-6EAC-46EDB738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FECB4-080F-0919-CECC-5D42F91F87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9357A-44A0-B263-AD9F-AEDB9A144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4D40F-E499-1B85-4E5E-76E93CF0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22ABF9-F983-E55C-DC44-A3E7741C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1037C7-E37C-7895-5929-48E3FD1ED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66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3B31-CE91-EB31-4AE3-85E9F27D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C9398-966C-3CC2-6D77-9617C15E5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3AAAFD-D17B-91A0-C205-7D38B6908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2527E1-E34B-EDB7-5A52-472C7A96E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41DE42-8B02-8EFB-F86B-85AE26E54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C1D7C-A9B2-3EFF-DB4A-CE2FBCC6A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13C162-F5A7-FF83-3068-2382AA67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F7FD6-502A-9D07-2C9B-7B906A1C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9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B112-328A-75DF-7A8A-0AE13B694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BA8746-A587-3E5E-D356-31274CBD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FBB6F7-43DD-1400-E54A-B023BEC4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675F5-FA96-5593-27A5-677D34C84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6649CD-4A1A-E865-B795-DE5A86FE4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8F2597-B270-17B6-7999-A3994D33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ACEEE-6C55-5E14-3EA7-E67A4CF4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9F0BF-2320-3422-3576-E3437085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7185-EF7F-55C0-EDD9-C8B2473A9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AC4B6-DCB5-3659-7941-7B03777D4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D4628-160B-DDBC-77C3-EE2964B3B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2B9103-960A-735C-5DF1-CDEFFD2C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2632-9657-00DF-C465-BE2BA5909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43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4C025-0311-8742-1718-0ACE3D762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AEE726-355E-87BC-B18F-D7B2573DF5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27E0C-DE4A-413B-99B6-7CDAE9AAF0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CF3E2B-B41E-17CF-B961-43452C6E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4CB8D-ADBD-22F5-4685-F662A98D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B43AE-6A3B-9518-1FE3-7ECD2BE38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12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0A83E-DC98-BAF4-0F5C-84FB832E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47720-9C13-1A47-FD0F-F78CE6CE9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5B8F-EF7F-8C2D-02DF-14E8B1008F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962631-7B52-1B47-8FEC-5ABBECB68A5F}" type="datetimeFigureOut">
              <a:rPr lang="en-US" smtClean="0"/>
              <a:t>6/8/26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0C725-00F0-723C-F3CE-E5A1B8DFBD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5635A-A997-ACF3-099F-528EAF8E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F4AD03-5A24-8645-BDF7-7F80A0A2EB5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FFEEC7-67EB-4C0D-7A8F-927650A57F92}"/>
              </a:ext>
            </a:extLst>
          </p:cNvPr>
          <p:cNvSpPr/>
          <p:nvPr userDrawn="1"/>
        </p:nvSpPr>
        <p:spPr>
          <a:xfrm>
            <a:off x="0" y="-14857"/>
            <a:ext cx="12192000" cy="339047"/>
          </a:xfrm>
          <a:prstGeom prst="rect">
            <a:avLst/>
          </a:prstGeom>
          <a:solidFill>
            <a:srgbClr val="002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925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ptos Light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ptos Light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62F19-FFBD-8D26-56E2-EF91B96FC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" y="4826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Science of Learning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&amp;</a:t>
            </a:r>
            <a:br>
              <a:rPr lang="en-US" dirty="0"/>
            </a:br>
            <a:r>
              <a:rPr lang="en-US" dirty="0"/>
              <a:t>Veterinary Medical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28DF7B-36A6-D0A0-054D-1B082FCDA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19600" y="1676400"/>
            <a:ext cx="7772400" cy="5181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844046D-2AF5-3159-6E88-1C7E5405A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79270" y="5078298"/>
            <a:ext cx="8987247" cy="1779702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Peter E. Doolittle (</a:t>
            </a:r>
            <a:r>
              <a:rPr lang="en-US" sz="2800" dirty="0" err="1"/>
              <a:t>pdoo@vt.edu</a:t>
            </a:r>
            <a:r>
              <a:rPr lang="en-US" sz="2800" dirty="0"/>
              <a:t>)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Educational Psychology, Virginia Tech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</a:t>
            </a:r>
            <a:r>
              <a:rPr lang="en-US" sz="3200" dirty="0" err="1"/>
              <a:t>peterdoolittle.org</a:t>
            </a:r>
            <a:r>
              <a:rPr lang="en-US" sz="3200" dirty="0"/>
              <a:t>/temp/</a:t>
            </a:r>
            <a:r>
              <a:rPr lang="en-US" sz="3200" dirty="0" err="1"/>
              <a:t>VetMed.pptx</a:t>
            </a:r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677275-4EE4-B886-D7A9-4194F0DB2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023" y="4021136"/>
            <a:ext cx="4034539" cy="302498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CFF05D3-4965-0BFB-23B0-E63B0197680B}"/>
              </a:ext>
            </a:extLst>
          </p:cNvPr>
          <p:cNvSpPr>
            <a:spLocks noChangeAspect="1"/>
          </p:cNvSpPr>
          <p:nvPr/>
        </p:nvSpPr>
        <p:spPr>
          <a:xfrm>
            <a:off x="10236830" y="-1968459"/>
            <a:ext cx="3886200" cy="388620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70DC28-24C5-6A64-C91F-FFC1C8EF6D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385"/>
          <a:stretch>
            <a:fillRect/>
          </a:stretch>
        </p:blipFill>
        <p:spPr>
          <a:xfrm>
            <a:off x="10142803" y="-273002"/>
            <a:ext cx="2049197" cy="1155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115A9-02D4-D674-168F-C3D6D00C6D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41" r="39102" b="13735"/>
          <a:stretch>
            <a:fillRect/>
          </a:stretch>
        </p:blipFill>
        <p:spPr>
          <a:xfrm>
            <a:off x="10789918" y="641742"/>
            <a:ext cx="1289538" cy="5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7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264E8-A6B8-F52A-41EE-BFD6D21FE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D12788F-F964-DEFE-9F16-05988734E944}"/>
              </a:ext>
            </a:extLst>
          </p:cNvPr>
          <p:cNvSpPr/>
          <p:nvPr/>
        </p:nvSpPr>
        <p:spPr>
          <a:xfrm>
            <a:off x="2535418" y="1099945"/>
            <a:ext cx="6835734" cy="693492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 w="635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-Turn Arrow 74">
            <a:extLst>
              <a:ext uri="{FF2B5EF4-FFF2-40B4-BE49-F238E27FC236}">
                <a16:creationId xmlns:a16="http://schemas.microsoft.com/office/drawing/2014/main" id="{E0D2BAF9-1929-0FCC-19A8-B7F8855EB5AD}"/>
              </a:ext>
            </a:extLst>
          </p:cNvPr>
          <p:cNvSpPr/>
          <p:nvPr/>
        </p:nvSpPr>
        <p:spPr>
          <a:xfrm>
            <a:off x="8363489" y="715748"/>
            <a:ext cx="2276305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U-Turn Arrow 70">
            <a:extLst>
              <a:ext uri="{FF2B5EF4-FFF2-40B4-BE49-F238E27FC236}">
                <a16:creationId xmlns:a16="http://schemas.microsoft.com/office/drawing/2014/main" id="{BDC9257C-AD2A-664B-DF3F-20570054F831}"/>
              </a:ext>
            </a:extLst>
          </p:cNvPr>
          <p:cNvSpPr/>
          <p:nvPr/>
        </p:nvSpPr>
        <p:spPr>
          <a:xfrm>
            <a:off x="6084944" y="713983"/>
            <a:ext cx="2382841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B85696-C189-A97C-8425-75B504A2BDF7}"/>
              </a:ext>
            </a:extLst>
          </p:cNvPr>
          <p:cNvSpPr txBox="1"/>
          <p:nvPr/>
        </p:nvSpPr>
        <p:spPr>
          <a:xfrm>
            <a:off x="3647121" y="401092"/>
            <a:ext cx="24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foster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88063-BE22-F274-32DA-583788E0396C}"/>
              </a:ext>
            </a:extLst>
          </p:cNvPr>
          <p:cNvSpPr txBox="1"/>
          <p:nvPr/>
        </p:nvSpPr>
        <p:spPr>
          <a:xfrm>
            <a:off x="7359471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133413-3497-A8E7-3A04-D4F1E066F041}"/>
              </a:ext>
            </a:extLst>
          </p:cNvPr>
          <p:cNvSpPr txBox="1"/>
          <p:nvPr/>
        </p:nvSpPr>
        <p:spPr>
          <a:xfrm>
            <a:off x="459744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8BE07D3-288B-734A-1EC7-4DF984B689F3}"/>
              </a:ext>
            </a:extLst>
          </p:cNvPr>
          <p:cNvSpPr txBox="1"/>
          <p:nvPr/>
        </p:nvSpPr>
        <p:spPr>
          <a:xfrm>
            <a:off x="2647356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772DE0-D77C-36B0-E1AE-1D35600E3E66}"/>
              </a:ext>
            </a:extLst>
          </p:cNvPr>
          <p:cNvSpPr txBox="1"/>
          <p:nvPr/>
        </p:nvSpPr>
        <p:spPr>
          <a:xfrm>
            <a:off x="5046728" y="1195825"/>
            <a:ext cx="2103120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  <a:ea typeface="Roboto Thin" panose="02000000000000000000" pitchFamily="2" charset="0"/>
                <a:cs typeface="Roboto Thin" panose="02000000000000000000" pitchFamily="2" charset="0"/>
              </a:rPr>
              <a:t>Processing</a:t>
            </a:r>
          </a:p>
          <a:p>
            <a:pPr algn="ctr"/>
            <a:endParaRPr lang="en-US" sz="26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41B49F-F2E2-B064-E35F-08C3C60CCAD9}"/>
              </a:ext>
            </a:extLst>
          </p:cNvPr>
          <p:cNvSpPr txBox="1"/>
          <p:nvPr/>
        </p:nvSpPr>
        <p:spPr>
          <a:xfrm>
            <a:off x="9556715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F9AF2FB-C82B-2C20-F946-89F8581B1736}"/>
              </a:ext>
            </a:extLst>
          </p:cNvPr>
          <p:cNvSpPr txBox="1"/>
          <p:nvPr/>
        </p:nvSpPr>
        <p:spPr>
          <a:xfrm>
            <a:off x="1490373" y="395666"/>
            <a:ext cx="22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inform</a:t>
            </a:r>
          </a:p>
        </p:txBody>
      </p:sp>
      <p:sp>
        <p:nvSpPr>
          <p:cNvPr id="70" name="U-Turn Arrow 69">
            <a:extLst>
              <a:ext uri="{FF2B5EF4-FFF2-40B4-BE49-F238E27FC236}">
                <a16:creationId xmlns:a16="http://schemas.microsoft.com/office/drawing/2014/main" id="{F1606D69-960A-4202-AF20-8C8B0E0DE902}"/>
              </a:ext>
            </a:extLst>
          </p:cNvPr>
          <p:cNvSpPr/>
          <p:nvPr/>
        </p:nvSpPr>
        <p:spPr>
          <a:xfrm>
            <a:off x="3630365" y="713193"/>
            <a:ext cx="2549053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U-Turn Arrow 68">
            <a:extLst>
              <a:ext uri="{FF2B5EF4-FFF2-40B4-BE49-F238E27FC236}">
                <a16:creationId xmlns:a16="http://schemas.microsoft.com/office/drawing/2014/main" id="{D34E022A-2756-8C23-C6D3-23947849AC08}"/>
              </a:ext>
            </a:extLst>
          </p:cNvPr>
          <p:cNvSpPr/>
          <p:nvPr/>
        </p:nvSpPr>
        <p:spPr>
          <a:xfrm>
            <a:off x="1457253" y="714316"/>
            <a:ext cx="2266964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14D392D-8325-B7B0-9815-DADA65ED1D9B}"/>
              </a:ext>
            </a:extLst>
          </p:cNvPr>
          <p:cNvSpPr txBox="1"/>
          <p:nvPr/>
        </p:nvSpPr>
        <p:spPr>
          <a:xfrm>
            <a:off x="6112755" y="390241"/>
            <a:ext cx="22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causes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BB38FC-0362-0950-0707-4213083F6394}"/>
              </a:ext>
            </a:extLst>
          </p:cNvPr>
          <p:cNvSpPr txBox="1"/>
          <p:nvPr/>
        </p:nvSpPr>
        <p:spPr>
          <a:xfrm>
            <a:off x="8381107" y="396878"/>
            <a:ext cx="21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enables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6CA883-F6E4-E445-6908-B8656CFD6B89}"/>
              </a:ext>
            </a:extLst>
          </p:cNvPr>
          <p:cNvCxnSpPr/>
          <p:nvPr/>
        </p:nvCxnSpPr>
        <p:spPr>
          <a:xfrm>
            <a:off x="6096000" y="1793437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0235A0-ABAE-BEF2-FF5B-726F881CEC26}"/>
              </a:ext>
            </a:extLst>
          </p:cNvPr>
          <p:cNvSpPr txBox="1"/>
          <p:nvPr/>
        </p:nvSpPr>
        <p:spPr>
          <a:xfrm>
            <a:off x="8874701" y="990552"/>
            <a:ext cx="99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A558755-CA24-2DD3-C752-3D03F7F0328E}"/>
              </a:ext>
            </a:extLst>
          </p:cNvPr>
          <p:cNvCxnSpPr/>
          <p:nvPr/>
        </p:nvCxnSpPr>
        <p:spPr>
          <a:xfrm flipH="1">
            <a:off x="9078685" y="1436913"/>
            <a:ext cx="467144" cy="0"/>
          </a:xfrm>
          <a:prstGeom prst="straightConnector1">
            <a:avLst/>
          </a:prstGeom>
          <a:ln>
            <a:solidFill>
              <a:srgbClr val="FFD579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29FFA24-9B8E-F0CD-F691-6DCE3041B2B4}"/>
              </a:ext>
            </a:extLst>
          </p:cNvPr>
          <p:cNvSpPr txBox="1"/>
          <p:nvPr/>
        </p:nvSpPr>
        <p:spPr>
          <a:xfrm>
            <a:off x="-299800" y="2419641"/>
            <a:ext cx="6049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Declarative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(facts, concepts, schemas)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36FC5E-BAA5-2F5D-2098-53095F8F8FE9}"/>
              </a:ext>
            </a:extLst>
          </p:cNvPr>
          <p:cNvSpPr txBox="1"/>
          <p:nvPr/>
        </p:nvSpPr>
        <p:spPr>
          <a:xfrm>
            <a:off x="6419376" y="2419641"/>
            <a:ext cx="6072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Procedural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(skills, strategies, processes)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6FB73-9699-5311-B876-1956B0E0A1C1}"/>
              </a:ext>
            </a:extLst>
          </p:cNvPr>
          <p:cNvSpPr txBox="1"/>
          <p:nvPr/>
        </p:nvSpPr>
        <p:spPr>
          <a:xfrm>
            <a:off x="4778956" y="2914651"/>
            <a:ext cx="260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Initial</a:t>
            </a:r>
          </a:p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Learning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B745F-DA48-4DF7-2697-ACE8D2A02FAB}"/>
              </a:ext>
            </a:extLst>
          </p:cNvPr>
          <p:cNvSpPr txBox="1"/>
          <p:nvPr/>
        </p:nvSpPr>
        <p:spPr>
          <a:xfrm>
            <a:off x="67856" y="3749457"/>
            <a:ext cx="5418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Activate relevant prior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Teach new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Prompt learners to form meaningful connections between new knowledge and prior knowledge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824D7F-F80D-12FC-6833-2F3D69949191}"/>
              </a:ext>
            </a:extLst>
          </p:cNvPr>
          <p:cNvSpPr txBox="1"/>
          <p:nvPr/>
        </p:nvSpPr>
        <p:spPr>
          <a:xfrm>
            <a:off x="6949331" y="3579429"/>
            <a:ext cx="54185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Activate relevant prior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Teach new skill/strategy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Prompt learners to form meaningful step-by-step including when and why to use the skill/strategy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428F6-2752-DC32-D996-218A69E853E6}"/>
              </a:ext>
            </a:extLst>
          </p:cNvPr>
          <p:cNvSpPr txBox="1"/>
          <p:nvPr/>
        </p:nvSpPr>
        <p:spPr>
          <a:xfrm rot="18900000">
            <a:off x="4901782" y="4818032"/>
            <a:ext cx="2441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Explicitly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F8FD47-46E3-1A80-E9A5-93B5B7DC9E5F}"/>
              </a:ext>
            </a:extLst>
          </p:cNvPr>
          <p:cNvSpPr/>
          <p:nvPr/>
        </p:nvSpPr>
        <p:spPr>
          <a:xfrm>
            <a:off x="39720" y="3429000"/>
            <a:ext cx="12124144" cy="3038759"/>
          </a:xfrm>
          <a:prstGeom prst="roundRect">
            <a:avLst/>
          </a:pr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05C16-7496-550B-5F34-C9752BAEE66F}"/>
              </a:ext>
            </a:extLst>
          </p:cNvPr>
          <p:cNvSpPr txBox="1"/>
          <p:nvPr/>
        </p:nvSpPr>
        <p:spPr>
          <a:xfrm>
            <a:off x="4790676" y="5964998"/>
            <a:ext cx="2603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Working</a:t>
            </a:r>
          </a:p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Memory</a:t>
            </a:r>
          </a:p>
        </p:txBody>
      </p:sp>
      <p:sp>
        <p:nvSpPr>
          <p:cNvPr id="12" name="Action Button: Custom 11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0A30C694-B541-C15F-4C28-F956AF7A0167}"/>
              </a:ext>
            </a:extLst>
          </p:cNvPr>
          <p:cNvSpPr/>
          <p:nvPr/>
        </p:nvSpPr>
        <p:spPr>
          <a:xfrm>
            <a:off x="67856" y="3030583"/>
            <a:ext cx="12096008" cy="3827417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4B920-B635-4DF8-4FCA-BAFE0EE03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B15AE8-6362-2563-2A5A-B2A4F0F29A7A}"/>
              </a:ext>
            </a:extLst>
          </p:cNvPr>
          <p:cNvSpPr/>
          <p:nvPr/>
        </p:nvSpPr>
        <p:spPr>
          <a:xfrm>
            <a:off x="2535418" y="1099945"/>
            <a:ext cx="6835734" cy="693492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 w="635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-Turn Arrow 74">
            <a:extLst>
              <a:ext uri="{FF2B5EF4-FFF2-40B4-BE49-F238E27FC236}">
                <a16:creationId xmlns:a16="http://schemas.microsoft.com/office/drawing/2014/main" id="{7D5C9DDF-DA3C-960D-0117-DBDA346A875F}"/>
              </a:ext>
            </a:extLst>
          </p:cNvPr>
          <p:cNvSpPr/>
          <p:nvPr/>
        </p:nvSpPr>
        <p:spPr>
          <a:xfrm>
            <a:off x="8363489" y="715748"/>
            <a:ext cx="2276305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U-Turn Arrow 70">
            <a:extLst>
              <a:ext uri="{FF2B5EF4-FFF2-40B4-BE49-F238E27FC236}">
                <a16:creationId xmlns:a16="http://schemas.microsoft.com/office/drawing/2014/main" id="{9EF54C5A-F998-26E8-A935-EBCE74490606}"/>
              </a:ext>
            </a:extLst>
          </p:cNvPr>
          <p:cNvSpPr/>
          <p:nvPr/>
        </p:nvSpPr>
        <p:spPr>
          <a:xfrm>
            <a:off x="6084944" y="713983"/>
            <a:ext cx="2382841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20F0E8-27B1-A6A8-2A57-57CB68D917CA}"/>
              </a:ext>
            </a:extLst>
          </p:cNvPr>
          <p:cNvSpPr txBox="1"/>
          <p:nvPr/>
        </p:nvSpPr>
        <p:spPr>
          <a:xfrm>
            <a:off x="3647121" y="401092"/>
            <a:ext cx="24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foster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C1EEC-27D2-43D6-A735-01ACE581C567}"/>
              </a:ext>
            </a:extLst>
          </p:cNvPr>
          <p:cNvSpPr txBox="1"/>
          <p:nvPr/>
        </p:nvSpPr>
        <p:spPr>
          <a:xfrm>
            <a:off x="7359471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4B54A-18A3-4091-C5D7-70993EEF11A1}"/>
              </a:ext>
            </a:extLst>
          </p:cNvPr>
          <p:cNvSpPr txBox="1"/>
          <p:nvPr/>
        </p:nvSpPr>
        <p:spPr>
          <a:xfrm>
            <a:off x="459744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A41BA6-B269-8883-282A-4C7C364C3042}"/>
              </a:ext>
            </a:extLst>
          </p:cNvPr>
          <p:cNvSpPr txBox="1"/>
          <p:nvPr/>
        </p:nvSpPr>
        <p:spPr>
          <a:xfrm>
            <a:off x="2647356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A45F27-2137-247C-D8FF-80B95D6D71AE}"/>
              </a:ext>
            </a:extLst>
          </p:cNvPr>
          <p:cNvSpPr txBox="1"/>
          <p:nvPr/>
        </p:nvSpPr>
        <p:spPr>
          <a:xfrm>
            <a:off x="5046728" y="1195825"/>
            <a:ext cx="2103120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  <a:ea typeface="Roboto Thin" panose="02000000000000000000" pitchFamily="2" charset="0"/>
                <a:cs typeface="Roboto Thin" panose="02000000000000000000" pitchFamily="2" charset="0"/>
              </a:rPr>
              <a:t>Processing</a:t>
            </a:r>
          </a:p>
          <a:p>
            <a:pPr algn="ctr"/>
            <a:endParaRPr lang="en-US" sz="26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342A87-6470-B47E-C90D-08550BE5BFB7}"/>
              </a:ext>
            </a:extLst>
          </p:cNvPr>
          <p:cNvSpPr txBox="1"/>
          <p:nvPr/>
        </p:nvSpPr>
        <p:spPr>
          <a:xfrm>
            <a:off x="9556715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2F16FBA-A99B-68EC-746B-C4BF313B821B}"/>
              </a:ext>
            </a:extLst>
          </p:cNvPr>
          <p:cNvSpPr txBox="1"/>
          <p:nvPr/>
        </p:nvSpPr>
        <p:spPr>
          <a:xfrm>
            <a:off x="1490373" y="395666"/>
            <a:ext cx="22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inform</a:t>
            </a:r>
          </a:p>
        </p:txBody>
      </p:sp>
      <p:sp>
        <p:nvSpPr>
          <p:cNvPr id="70" name="U-Turn Arrow 69">
            <a:extLst>
              <a:ext uri="{FF2B5EF4-FFF2-40B4-BE49-F238E27FC236}">
                <a16:creationId xmlns:a16="http://schemas.microsoft.com/office/drawing/2014/main" id="{97FC3D64-3663-88FB-B12B-13E2066EC3F9}"/>
              </a:ext>
            </a:extLst>
          </p:cNvPr>
          <p:cNvSpPr/>
          <p:nvPr/>
        </p:nvSpPr>
        <p:spPr>
          <a:xfrm>
            <a:off x="3630365" y="713193"/>
            <a:ext cx="2549053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U-Turn Arrow 68">
            <a:extLst>
              <a:ext uri="{FF2B5EF4-FFF2-40B4-BE49-F238E27FC236}">
                <a16:creationId xmlns:a16="http://schemas.microsoft.com/office/drawing/2014/main" id="{899F67FE-44C9-E30F-6560-2A0766992FD3}"/>
              </a:ext>
            </a:extLst>
          </p:cNvPr>
          <p:cNvSpPr/>
          <p:nvPr/>
        </p:nvSpPr>
        <p:spPr>
          <a:xfrm>
            <a:off x="1457253" y="714316"/>
            <a:ext cx="2266964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78AEA27-0DEB-DB5B-F0CD-2D9297ECEA95}"/>
              </a:ext>
            </a:extLst>
          </p:cNvPr>
          <p:cNvSpPr txBox="1"/>
          <p:nvPr/>
        </p:nvSpPr>
        <p:spPr>
          <a:xfrm>
            <a:off x="6112755" y="390241"/>
            <a:ext cx="22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causes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61B061F-FC8D-22DD-26D1-F68094B67E94}"/>
              </a:ext>
            </a:extLst>
          </p:cNvPr>
          <p:cNvSpPr txBox="1"/>
          <p:nvPr/>
        </p:nvSpPr>
        <p:spPr>
          <a:xfrm>
            <a:off x="8381107" y="396878"/>
            <a:ext cx="21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enables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409FB5-4C6A-BD02-5FDA-923C7020334B}"/>
              </a:ext>
            </a:extLst>
          </p:cNvPr>
          <p:cNvCxnSpPr/>
          <p:nvPr/>
        </p:nvCxnSpPr>
        <p:spPr>
          <a:xfrm>
            <a:off x="6096000" y="1793437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91E53F6E-624B-B79F-9050-AF7D35EA3B84}"/>
              </a:ext>
            </a:extLst>
          </p:cNvPr>
          <p:cNvSpPr txBox="1"/>
          <p:nvPr/>
        </p:nvSpPr>
        <p:spPr>
          <a:xfrm>
            <a:off x="8874701" y="990552"/>
            <a:ext cx="99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D9D991-32DD-906C-94F5-1840F435A8BF}"/>
              </a:ext>
            </a:extLst>
          </p:cNvPr>
          <p:cNvCxnSpPr/>
          <p:nvPr/>
        </p:nvCxnSpPr>
        <p:spPr>
          <a:xfrm flipH="1">
            <a:off x="9078685" y="1436913"/>
            <a:ext cx="467144" cy="0"/>
          </a:xfrm>
          <a:prstGeom prst="straightConnector1">
            <a:avLst/>
          </a:prstGeom>
          <a:ln>
            <a:solidFill>
              <a:srgbClr val="FFD579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696C7A5-B8A0-89C0-D7AA-84DCDC8E16E6}"/>
              </a:ext>
            </a:extLst>
          </p:cNvPr>
          <p:cNvSpPr txBox="1"/>
          <p:nvPr/>
        </p:nvSpPr>
        <p:spPr>
          <a:xfrm>
            <a:off x="-299800" y="2419641"/>
            <a:ext cx="6049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Declarative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(facts, concepts, schemas)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F73A68-177E-33BB-3892-FADA64CA6322}"/>
              </a:ext>
            </a:extLst>
          </p:cNvPr>
          <p:cNvSpPr txBox="1"/>
          <p:nvPr/>
        </p:nvSpPr>
        <p:spPr>
          <a:xfrm>
            <a:off x="6419376" y="2419641"/>
            <a:ext cx="6072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Procedural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(skills, strategies, processes)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8B41CC-C0D5-3AAD-A8A8-5D11C0A3B84E}"/>
              </a:ext>
            </a:extLst>
          </p:cNvPr>
          <p:cNvSpPr txBox="1"/>
          <p:nvPr/>
        </p:nvSpPr>
        <p:spPr>
          <a:xfrm>
            <a:off x="4778956" y="2759906"/>
            <a:ext cx="26039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Subsequent</a:t>
            </a:r>
          </a:p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Strengthening</a:t>
            </a:r>
          </a:p>
          <a:p>
            <a:pPr algn="ctr"/>
            <a:r>
              <a:rPr lang="en-US" sz="2800" dirty="0">
                <a:solidFill>
                  <a:srgbClr val="FFD579"/>
                </a:solidFill>
                <a:latin typeface="Aptos Light" panose="020B0004020202020204" pitchFamily="34" charset="0"/>
              </a:rPr>
              <a:t>&amp; Organization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E9709B-6368-238D-1C87-BC3ACDD9683F}"/>
              </a:ext>
            </a:extLst>
          </p:cNvPr>
          <p:cNvSpPr txBox="1"/>
          <p:nvPr/>
        </p:nvSpPr>
        <p:spPr>
          <a:xfrm>
            <a:off x="942534" y="3749457"/>
            <a:ext cx="4543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Differentiation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4C151-84DF-75E3-0BF2-6A53BF80646C}"/>
              </a:ext>
            </a:extLst>
          </p:cNvPr>
          <p:cNvSpPr txBox="1"/>
          <p:nvPr/>
        </p:nvSpPr>
        <p:spPr>
          <a:xfrm>
            <a:off x="7582485" y="3579429"/>
            <a:ext cx="47853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ptos Light" panose="020B0004020202020204" pitchFamily="34" charset="0"/>
              </a:rPr>
              <a:t>Proceduralization</a:t>
            </a:r>
            <a:endParaRPr lang="en-US" sz="2800" dirty="0">
              <a:latin typeface="Aptos Light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ptos Light" panose="020B0004020202020204" pitchFamily="34" charset="0"/>
              </a:rPr>
              <a:t>Composition</a:t>
            </a:r>
          </a:p>
        </p:txBody>
      </p:sp>
    </p:spTree>
    <p:extLst>
      <p:ext uri="{BB962C8B-B14F-4D97-AF65-F5344CB8AC3E}">
        <p14:creationId xmlns:p14="http://schemas.microsoft.com/office/powerpoint/2010/main" val="33119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AB8C8-EA92-444C-6F27-50D64F6DA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BAD0EEA-66AC-DB85-882B-8CCBFE846C4E}"/>
              </a:ext>
            </a:extLst>
          </p:cNvPr>
          <p:cNvSpPr/>
          <p:nvPr/>
        </p:nvSpPr>
        <p:spPr>
          <a:xfrm>
            <a:off x="2535418" y="1099945"/>
            <a:ext cx="6835734" cy="693492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 w="635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-Turn Arrow 74">
            <a:extLst>
              <a:ext uri="{FF2B5EF4-FFF2-40B4-BE49-F238E27FC236}">
                <a16:creationId xmlns:a16="http://schemas.microsoft.com/office/drawing/2014/main" id="{5F9F1337-41D3-5283-FEDD-E934C8310467}"/>
              </a:ext>
            </a:extLst>
          </p:cNvPr>
          <p:cNvSpPr/>
          <p:nvPr/>
        </p:nvSpPr>
        <p:spPr>
          <a:xfrm>
            <a:off x="8363489" y="715748"/>
            <a:ext cx="2276305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U-Turn Arrow 70">
            <a:extLst>
              <a:ext uri="{FF2B5EF4-FFF2-40B4-BE49-F238E27FC236}">
                <a16:creationId xmlns:a16="http://schemas.microsoft.com/office/drawing/2014/main" id="{9E9D6EED-09A2-E690-6DA8-5F392C344F2C}"/>
              </a:ext>
            </a:extLst>
          </p:cNvPr>
          <p:cNvSpPr/>
          <p:nvPr/>
        </p:nvSpPr>
        <p:spPr>
          <a:xfrm>
            <a:off x="6084944" y="713983"/>
            <a:ext cx="2382841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B49BD5-4D02-44EA-3D88-945DF55594E5}"/>
              </a:ext>
            </a:extLst>
          </p:cNvPr>
          <p:cNvSpPr txBox="1"/>
          <p:nvPr/>
        </p:nvSpPr>
        <p:spPr>
          <a:xfrm>
            <a:off x="3647121" y="401092"/>
            <a:ext cx="24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foster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3E687C-3FB8-D5D3-A0A2-B62C8CEEAAFF}"/>
              </a:ext>
            </a:extLst>
          </p:cNvPr>
          <p:cNvSpPr txBox="1"/>
          <p:nvPr/>
        </p:nvSpPr>
        <p:spPr>
          <a:xfrm>
            <a:off x="7359471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9217FB-45B6-35B3-E358-6F6F15D36A08}"/>
              </a:ext>
            </a:extLst>
          </p:cNvPr>
          <p:cNvSpPr txBox="1"/>
          <p:nvPr/>
        </p:nvSpPr>
        <p:spPr>
          <a:xfrm>
            <a:off x="459744" y="1195825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3767E-6F1D-2B20-2FA7-352BD156BFC4}"/>
              </a:ext>
            </a:extLst>
          </p:cNvPr>
          <p:cNvSpPr txBox="1"/>
          <p:nvPr/>
        </p:nvSpPr>
        <p:spPr>
          <a:xfrm>
            <a:off x="2647356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F72851-76DC-FEFA-D342-DDF236B74C39}"/>
              </a:ext>
            </a:extLst>
          </p:cNvPr>
          <p:cNvSpPr txBox="1"/>
          <p:nvPr/>
        </p:nvSpPr>
        <p:spPr>
          <a:xfrm>
            <a:off x="5046728" y="1195825"/>
            <a:ext cx="2103120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  <a:ea typeface="Roboto Thin" panose="02000000000000000000" pitchFamily="2" charset="0"/>
                <a:cs typeface="Roboto Thin" panose="02000000000000000000" pitchFamily="2" charset="0"/>
              </a:rPr>
              <a:t>Processing</a:t>
            </a:r>
          </a:p>
          <a:p>
            <a:pPr algn="ctr"/>
            <a:endParaRPr lang="en-US" sz="26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515B69-49BA-7275-856E-DF7113C4C390}"/>
              </a:ext>
            </a:extLst>
          </p:cNvPr>
          <p:cNvSpPr txBox="1"/>
          <p:nvPr/>
        </p:nvSpPr>
        <p:spPr>
          <a:xfrm>
            <a:off x="9556715" y="1195825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8D6EAD0-4FD7-8F70-2305-9C6D0B57F9B2}"/>
              </a:ext>
            </a:extLst>
          </p:cNvPr>
          <p:cNvSpPr txBox="1"/>
          <p:nvPr/>
        </p:nvSpPr>
        <p:spPr>
          <a:xfrm>
            <a:off x="1490373" y="395666"/>
            <a:ext cx="22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inform</a:t>
            </a:r>
          </a:p>
        </p:txBody>
      </p:sp>
      <p:sp>
        <p:nvSpPr>
          <p:cNvPr id="70" name="U-Turn Arrow 69">
            <a:extLst>
              <a:ext uri="{FF2B5EF4-FFF2-40B4-BE49-F238E27FC236}">
                <a16:creationId xmlns:a16="http://schemas.microsoft.com/office/drawing/2014/main" id="{4E16180F-4098-E193-74FA-BE718BC13879}"/>
              </a:ext>
            </a:extLst>
          </p:cNvPr>
          <p:cNvSpPr/>
          <p:nvPr/>
        </p:nvSpPr>
        <p:spPr>
          <a:xfrm>
            <a:off x="3630365" y="713193"/>
            <a:ext cx="2549053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U-Turn Arrow 68">
            <a:extLst>
              <a:ext uri="{FF2B5EF4-FFF2-40B4-BE49-F238E27FC236}">
                <a16:creationId xmlns:a16="http://schemas.microsoft.com/office/drawing/2014/main" id="{CD472213-4D19-B0C3-63BC-6EE159362AA8}"/>
              </a:ext>
            </a:extLst>
          </p:cNvPr>
          <p:cNvSpPr/>
          <p:nvPr/>
        </p:nvSpPr>
        <p:spPr>
          <a:xfrm>
            <a:off x="1457253" y="714316"/>
            <a:ext cx="2266964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FDEFC89-E076-0D4C-9B74-2756E24CD6F2}"/>
              </a:ext>
            </a:extLst>
          </p:cNvPr>
          <p:cNvSpPr txBox="1"/>
          <p:nvPr/>
        </p:nvSpPr>
        <p:spPr>
          <a:xfrm>
            <a:off x="6112755" y="390241"/>
            <a:ext cx="22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causes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A6F310C-37F8-AEA1-226F-DDA303065A0E}"/>
              </a:ext>
            </a:extLst>
          </p:cNvPr>
          <p:cNvSpPr txBox="1"/>
          <p:nvPr/>
        </p:nvSpPr>
        <p:spPr>
          <a:xfrm>
            <a:off x="8381107" y="396878"/>
            <a:ext cx="21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enables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D2315F8-7049-C0E1-BB26-DEE02CC89EBE}"/>
              </a:ext>
            </a:extLst>
          </p:cNvPr>
          <p:cNvCxnSpPr/>
          <p:nvPr/>
        </p:nvCxnSpPr>
        <p:spPr>
          <a:xfrm>
            <a:off x="6096000" y="1793437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DB3512C-2DDB-3975-4AF4-13B823133A30}"/>
              </a:ext>
            </a:extLst>
          </p:cNvPr>
          <p:cNvSpPr txBox="1"/>
          <p:nvPr/>
        </p:nvSpPr>
        <p:spPr>
          <a:xfrm>
            <a:off x="8874701" y="990552"/>
            <a:ext cx="99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DE664E-49E5-525D-2884-40176ABA7FA5}"/>
              </a:ext>
            </a:extLst>
          </p:cNvPr>
          <p:cNvCxnSpPr/>
          <p:nvPr/>
        </p:nvCxnSpPr>
        <p:spPr>
          <a:xfrm flipH="1">
            <a:off x="9078685" y="1436913"/>
            <a:ext cx="467144" cy="0"/>
          </a:xfrm>
          <a:prstGeom prst="straightConnector1">
            <a:avLst/>
          </a:prstGeom>
          <a:ln>
            <a:solidFill>
              <a:srgbClr val="FFD579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91A3D84-D4EE-D428-7EDA-3A2033E12373}"/>
              </a:ext>
            </a:extLst>
          </p:cNvPr>
          <p:cNvSpPr txBox="1"/>
          <p:nvPr/>
        </p:nvSpPr>
        <p:spPr>
          <a:xfrm>
            <a:off x="0" y="2419641"/>
            <a:ext cx="6049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Declarative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(facts, concepts, schemas)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74A97E-8A7A-B022-9875-F012AF12DE2F}"/>
              </a:ext>
            </a:extLst>
          </p:cNvPr>
          <p:cNvSpPr txBox="1"/>
          <p:nvPr/>
        </p:nvSpPr>
        <p:spPr>
          <a:xfrm>
            <a:off x="6119576" y="2419641"/>
            <a:ext cx="60724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Procedural Knowledge</a:t>
            </a:r>
          </a:p>
          <a:p>
            <a:pPr algn="ctr"/>
            <a:r>
              <a:rPr lang="en-US" sz="2400" dirty="0">
                <a:latin typeface="Aptos Light" panose="020B0004020202020204" pitchFamily="34" charset="0"/>
              </a:rPr>
              <a:t>(skills, strategies, processes)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D64FC9-B769-5CA2-AC28-500A9361DC56}"/>
              </a:ext>
            </a:extLst>
          </p:cNvPr>
          <p:cNvSpPr txBox="1"/>
          <p:nvPr/>
        </p:nvSpPr>
        <p:spPr>
          <a:xfrm>
            <a:off x="0" y="348317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0" b="1" dirty="0">
                <a:latin typeface="Aptos ExtraBold" panose="020B0004020202020204" pitchFamily="34" charset="0"/>
              </a:rPr>
              <a:t>PRACTICE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39B899-BD06-7D44-77B6-41D83025B5A9}"/>
              </a:ext>
            </a:extLst>
          </p:cNvPr>
          <p:cNvSpPr txBox="1"/>
          <p:nvPr/>
        </p:nvSpPr>
        <p:spPr>
          <a:xfrm>
            <a:off x="10577451" y="3143141"/>
            <a:ext cx="11057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/>
              <a:t>*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00E596-6911-80D9-C180-37C85BA023AD}"/>
              </a:ext>
            </a:extLst>
          </p:cNvPr>
          <p:cNvSpPr txBox="1"/>
          <p:nvPr/>
        </p:nvSpPr>
        <p:spPr>
          <a:xfrm>
            <a:off x="1426205" y="5444897"/>
            <a:ext cx="910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ptos Light" panose="020B0004020202020204" pitchFamily="34" charset="0"/>
              </a:rPr>
              <a:t>* not all practice is created equal.</a:t>
            </a:r>
          </a:p>
        </p:txBody>
      </p:sp>
    </p:spTree>
    <p:extLst>
      <p:ext uri="{BB962C8B-B14F-4D97-AF65-F5344CB8AC3E}">
        <p14:creationId xmlns:p14="http://schemas.microsoft.com/office/powerpoint/2010/main" val="6821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95F263-58CC-D34C-8327-675D707C3C04}"/>
              </a:ext>
            </a:extLst>
          </p:cNvPr>
          <p:cNvSpPr txBox="1"/>
          <p:nvPr/>
        </p:nvSpPr>
        <p:spPr>
          <a:xfrm>
            <a:off x="4569989" y="5398262"/>
            <a:ext cx="329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The Practice Effect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A33127-D8A3-36F2-D180-7E3B0BA341B5}"/>
              </a:ext>
            </a:extLst>
          </p:cNvPr>
          <p:cNvGrpSpPr/>
          <p:nvPr/>
        </p:nvGrpSpPr>
        <p:grpSpPr>
          <a:xfrm>
            <a:off x="826263" y="2093204"/>
            <a:ext cx="3294044" cy="3828278"/>
            <a:chOff x="826263" y="2093204"/>
            <a:chExt cx="3294044" cy="38282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AC4B38B-0933-C5BB-AB9B-6A6A8281A499}"/>
                </a:ext>
              </a:extLst>
            </p:cNvPr>
            <p:cNvSpPr/>
            <p:nvPr/>
          </p:nvSpPr>
          <p:spPr>
            <a:xfrm>
              <a:off x="826263" y="2093204"/>
              <a:ext cx="3294044" cy="3294044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B8CA09-BF6E-29D3-81BB-4F1800F0B717}"/>
                </a:ext>
              </a:extLst>
            </p:cNvPr>
            <p:cNvSpPr txBox="1"/>
            <p:nvPr/>
          </p:nvSpPr>
          <p:spPr>
            <a:xfrm>
              <a:off x="826263" y="5398262"/>
              <a:ext cx="32940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Aptos Light" panose="020B0004020202020204" pitchFamily="34" charset="0"/>
                </a:rPr>
                <a:t>The Law of Learning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50E4B7D-70AE-B328-B3D3-041E9A016154}"/>
                </a:ext>
              </a:extLst>
            </p:cNvPr>
            <p:cNvSpPr/>
            <p:nvPr/>
          </p:nvSpPr>
          <p:spPr>
            <a:xfrm>
              <a:off x="881349" y="2539703"/>
              <a:ext cx="3106757" cy="2836528"/>
            </a:xfrm>
            <a:custGeom>
              <a:avLst/>
              <a:gdLst>
                <a:gd name="csX0" fmla="*/ 0 w 3106757"/>
                <a:gd name="csY0" fmla="*/ 2836528 h 2836528"/>
                <a:gd name="csX1" fmla="*/ 275422 w 3106757"/>
                <a:gd name="csY1" fmla="*/ 1128914 h 2836528"/>
                <a:gd name="csX2" fmla="*/ 1454227 w 3106757"/>
                <a:gd name="csY2" fmla="*/ 170446 h 2836528"/>
                <a:gd name="csX3" fmla="*/ 3106757 w 3106757"/>
                <a:gd name="csY3" fmla="*/ 5193 h 28365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106757" h="2836528">
                  <a:moveTo>
                    <a:pt x="0" y="2836528"/>
                  </a:moveTo>
                  <a:cubicBezTo>
                    <a:pt x="16525" y="2204894"/>
                    <a:pt x="33051" y="1573261"/>
                    <a:pt x="275422" y="1128914"/>
                  </a:cubicBezTo>
                  <a:cubicBezTo>
                    <a:pt x="517793" y="684567"/>
                    <a:pt x="982338" y="357733"/>
                    <a:pt x="1454227" y="170446"/>
                  </a:cubicBezTo>
                  <a:cubicBezTo>
                    <a:pt x="1926116" y="-16841"/>
                    <a:pt x="2516436" y="-5824"/>
                    <a:pt x="3106757" y="5193"/>
                  </a:cubicBezTo>
                </a:path>
              </a:pathLst>
            </a:custGeom>
            <a:noFill/>
            <a:ln w="25400">
              <a:solidFill>
                <a:srgbClr val="FFD57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293A450F-3538-4007-4D95-FDF7860E33C8}"/>
              </a:ext>
            </a:extLst>
          </p:cNvPr>
          <p:cNvSpPr/>
          <p:nvPr/>
        </p:nvSpPr>
        <p:spPr>
          <a:xfrm>
            <a:off x="4617730" y="2561737"/>
            <a:ext cx="3106757" cy="2836528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106757" h="2836528">
                <a:moveTo>
                  <a:pt x="0" y="2836528"/>
                </a:moveTo>
                <a:cubicBezTo>
                  <a:pt x="16525" y="2204894"/>
                  <a:pt x="33051" y="1573261"/>
                  <a:pt x="275422" y="1128914"/>
                </a:cubicBezTo>
                <a:cubicBezTo>
                  <a:pt x="517793" y="684567"/>
                  <a:pt x="982338" y="357733"/>
                  <a:pt x="1454227" y="170446"/>
                </a:cubicBezTo>
                <a:cubicBezTo>
                  <a:pt x="1926116" y="-16841"/>
                  <a:pt x="2516436" y="-5824"/>
                  <a:pt x="3106757" y="5193"/>
                </a:cubicBezTo>
              </a:path>
            </a:pathLst>
          </a:custGeom>
          <a:noFill/>
          <a:ln w="254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8D739B32-0D26-6E3C-C9A1-D9B8F1989EB4}"/>
              </a:ext>
            </a:extLst>
          </p:cNvPr>
          <p:cNvSpPr/>
          <p:nvPr/>
        </p:nvSpPr>
        <p:spPr>
          <a:xfrm flipV="1">
            <a:off x="4746141" y="4343558"/>
            <a:ext cx="3106757" cy="943463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106757" h="2836528">
                <a:moveTo>
                  <a:pt x="0" y="2836528"/>
                </a:moveTo>
                <a:cubicBezTo>
                  <a:pt x="16525" y="2204894"/>
                  <a:pt x="33051" y="1573261"/>
                  <a:pt x="275422" y="1128914"/>
                </a:cubicBezTo>
                <a:cubicBezTo>
                  <a:pt x="517793" y="684567"/>
                  <a:pt x="982338" y="357733"/>
                  <a:pt x="1454227" y="170446"/>
                </a:cubicBezTo>
                <a:cubicBezTo>
                  <a:pt x="1926116" y="-16841"/>
                  <a:pt x="2516436" y="-5824"/>
                  <a:pt x="3106757" y="5193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9FB34B6-3248-B2A7-2FAE-33D623780F5A}"/>
              </a:ext>
            </a:extLst>
          </p:cNvPr>
          <p:cNvSpPr/>
          <p:nvPr/>
        </p:nvSpPr>
        <p:spPr>
          <a:xfrm flipV="1">
            <a:off x="4922292" y="3666184"/>
            <a:ext cx="3106757" cy="831529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106757" h="2836528">
                <a:moveTo>
                  <a:pt x="0" y="2836528"/>
                </a:moveTo>
                <a:cubicBezTo>
                  <a:pt x="16525" y="2204894"/>
                  <a:pt x="33051" y="1573261"/>
                  <a:pt x="275422" y="1128914"/>
                </a:cubicBezTo>
                <a:cubicBezTo>
                  <a:pt x="517793" y="684567"/>
                  <a:pt x="982338" y="357733"/>
                  <a:pt x="1454227" y="170446"/>
                </a:cubicBezTo>
                <a:cubicBezTo>
                  <a:pt x="1926116" y="-16841"/>
                  <a:pt x="2516436" y="-5824"/>
                  <a:pt x="3106757" y="5193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051471A-009D-0212-4599-1200CC04EBCD}"/>
              </a:ext>
            </a:extLst>
          </p:cNvPr>
          <p:cNvSpPr/>
          <p:nvPr/>
        </p:nvSpPr>
        <p:spPr>
          <a:xfrm flipV="1">
            <a:off x="5399689" y="3126437"/>
            <a:ext cx="3106757" cy="570047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106757" h="2836528">
                <a:moveTo>
                  <a:pt x="0" y="2836528"/>
                </a:moveTo>
                <a:cubicBezTo>
                  <a:pt x="16525" y="2204894"/>
                  <a:pt x="33051" y="1573261"/>
                  <a:pt x="275422" y="1128914"/>
                </a:cubicBezTo>
                <a:cubicBezTo>
                  <a:pt x="517793" y="684567"/>
                  <a:pt x="982338" y="357733"/>
                  <a:pt x="1454227" y="170446"/>
                </a:cubicBezTo>
                <a:cubicBezTo>
                  <a:pt x="1926116" y="-16841"/>
                  <a:pt x="2516436" y="-5824"/>
                  <a:pt x="3106757" y="5193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A40C46-0186-E792-CAF6-2CD857D8FBAE}"/>
              </a:ext>
            </a:extLst>
          </p:cNvPr>
          <p:cNvSpPr/>
          <p:nvPr/>
        </p:nvSpPr>
        <p:spPr>
          <a:xfrm>
            <a:off x="7573920" y="3512029"/>
            <a:ext cx="899475" cy="186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63DCC3-7736-6A5D-B2B7-79A602A395EF}"/>
              </a:ext>
            </a:extLst>
          </p:cNvPr>
          <p:cNvSpPr/>
          <p:nvPr/>
        </p:nvSpPr>
        <p:spPr>
          <a:xfrm>
            <a:off x="4569989" y="2093204"/>
            <a:ext cx="3294044" cy="3294044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72A2FD2-9A04-8DCA-AB1D-E7E39878750D}"/>
              </a:ext>
            </a:extLst>
          </p:cNvPr>
          <p:cNvGrpSpPr/>
          <p:nvPr/>
        </p:nvGrpSpPr>
        <p:grpSpPr>
          <a:xfrm>
            <a:off x="4523279" y="4164378"/>
            <a:ext cx="326751" cy="369332"/>
            <a:chOff x="8152405" y="4164380"/>
            <a:chExt cx="326751" cy="36933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E3243E0-BB48-A847-DFCF-A540E008711D}"/>
                </a:ext>
              </a:extLst>
            </p:cNvPr>
            <p:cNvSpPr/>
            <p:nvPr/>
          </p:nvSpPr>
          <p:spPr>
            <a:xfrm>
              <a:off x="8152405" y="4189402"/>
              <a:ext cx="308312" cy="3083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91990F-5BEC-298B-D2A3-238DC188B815}"/>
                </a:ext>
              </a:extLst>
            </p:cNvPr>
            <p:cNvSpPr txBox="1"/>
            <p:nvPr/>
          </p:nvSpPr>
          <p:spPr>
            <a:xfrm>
              <a:off x="8155915" y="4164380"/>
              <a:ext cx="323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09CA9F-C72E-DCED-1FC2-91DAA3D51E5A}"/>
              </a:ext>
            </a:extLst>
          </p:cNvPr>
          <p:cNvGrpSpPr/>
          <p:nvPr/>
        </p:nvGrpSpPr>
        <p:grpSpPr>
          <a:xfrm>
            <a:off x="4738518" y="3479500"/>
            <a:ext cx="328906" cy="369332"/>
            <a:chOff x="8324684" y="3479500"/>
            <a:chExt cx="328906" cy="3693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15A3A1-51C9-6F95-FEBA-15B472427130}"/>
                </a:ext>
              </a:extLst>
            </p:cNvPr>
            <p:cNvSpPr/>
            <p:nvPr/>
          </p:nvSpPr>
          <p:spPr>
            <a:xfrm>
              <a:off x="8324684" y="3512029"/>
              <a:ext cx="308312" cy="3083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AE8C3E-2114-1A37-8533-AFB1CF24DC0A}"/>
                </a:ext>
              </a:extLst>
            </p:cNvPr>
            <p:cNvSpPr txBox="1"/>
            <p:nvPr/>
          </p:nvSpPr>
          <p:spPr>
            <a:xfrm>
              <a:off x="8330349" y="3479500"/>
              <a:ext cx="323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39352D4-798A-834A-A4DE-B883594CD3F7}"/>
              </a:ext>
            </a:extLst>
          </p:cNvPr>
          <p:cNvGrpSpPr/>
          <p:nvPr/>
        </p:nvGrpSpPr>
        <p:grpSpPr>
          <a:xfrm>
            <a:off x="5245533" y="2948855"/>
            <a:ext cx="326831" cy="369332"/>
            <a:chOff x="8831699" y="2948855"/>
            <a:chExt cx="326831" cy="36933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91BDC8B-0940-2AAD-B6D7-E9D11DCD2FCD}"/>
                </a:ext>
              </a:extLst>
            </p:cNvPr>
            <p:cNvSpPr/>
            <p:nvPr/>
          </p:nvSpPr>
          <p:spPr>
            <a:xfrm>
              <a:off x="8831699" y="2974955"/>
              <a:ext cx="308312" cy="30831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5EC3294-765D-3076-E5AC-66ADB1C8C064}"/>
                </a:ext>
              </a:extLst>
            </p:cNvPr>
            <p:cNvSpPr txBox="1"/>
            <p:nvPr/>
          </p:nvSpPr>
          <p:spPr>
            <a:xfrm>
              <a:off x="8835289" y="2948855"/>
              <a:ext cx="323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EC6D940-78C2-32C9-CA2F-F7426E786565}"/>
              </a:ext>
            </a:extLst>
          </p:cNvPr>
          <p:cNvSpPr txBox="1"/>
          <p:nvPr/>
        </p:nvSpPr>
        <p:spPr>
          <a:xfrm>
            <a:off x="0" y="588040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If you’re not learning, you’re forgetting.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5FCF61-E429-6968-7F4B-157B6765B639}"/>
              </a:ext>
            </a:extLst>
          </p:cNvPr>
          <p:cNvSpPr/>
          <p:nvPr/>
        </p:nvSpPr>
        <p:spPr>
          <a:xfrm>
            <a:off x="866359" y="2138174"/>
            <a:ext cx="3238958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2A3C614-B9EF-84EC-9CEC-3688EC5F61C6}"/>
              </a:ext>
            </a:extLst>
          </p:cNvPr>
          <p:cNvSpPr txBox="1"/>
          <p:nvPr/>
        </p:nvSpPr>
        <p:spPr>
          <a:xfrm>
            <a:off x="1" y="1345035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Practice </a:t>
            </a:r>
            <a:r>
              <a:rPr lang="en-US" sz="3200" dirty="0">
                <a:latin typeface="Helvetica" pitchFamily="2" charset="0"/>
              </a:rPr>
              <a:t>→ </a:t>
            </a:r>
            <a:r>
              <a:rPr lang="en-US" sz="3200" dirty="0">
                <a:latin typeface="Aptos Light" panose="020B0004020202020204" pitchFamily="34" charset="0"/>
              </a:rPr>
              <a:t> </a:t>
            </a:r>
            <a:r>
              <a:rPr lang="en-US" sz="3200" dirty="0">
                <a:latin typeface="Helvetica" pitchFamily="2" charset="0"/>
              </a:rPr>
              <a:t>↑</a:t>
            </a:r>
            <a:r>
              <a:rPr lang="en-US" sz="3200" dirty="0">
                <a:latin typeface="Aptos Light" panose="020B0004020202020204" pitchFamily="34" charset="0"/>
              </a:rPr>
              <a:t> Learning &amp; </a:t>
            </a:r>
            <a:r>
              <a:rPr lang="en-US" sz="3200" dirty="0">
                <a:latin typeface="Helvetica" pitchFamily="2" charset="0"/>
              </a:rPr>
              <a:t>↓</a:t>
            </a:r>
            <a:r>
              <a:rPr lang="en-US" sz="3200" dirty="0">
                <a:latin typeface="Aptos Light" panose="020B0004020202020204" pitchFamily="34" charset="0"/>
              </a:rPr>
              <a:t> Forgetting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0E4BF1-81FA-10E2-C008-E12B7C21AA8B}"/>
              </a:ext>
            </a:extLst>
          </p:cNvPr>
          <p:cNvGrpSpPr/>
          <p:nvPr/>
        </p:nvGrpSpPr>
        <p:grpSpPr>
          <a:xfrm>
            <a:off x="8342303" y="2093204"/>
            <a:ext cx="3294044" cy="3828278"/>
            <a:chOff x="4491209" y="2093204"/>
            <a:chExt cx="3294044" cy="38282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D80EB1-E3C6-0F5A-E7DC-DF95EB75FBA3}"/>
                </a:ext>
              </a:extLst>
            </p:cNvPr>
            <p:cNvSpPr/>
            <p:nvPr/>
          </p:nvSpPr>
          <p:spPr>
            <a:xfrm>
              <a:off x="4491209" y="2093204"/>
              <a:ext cx="3294044" cy="3294044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2A9BA86-C1EB-965F-D933-3F256CD4186B}"/>
                </a:ext>
              </a:extLst>
            </p:cNvPr>
            <p:cNvSpPr txBox="1"/>
            <p:nvPr/>
          </p:nvSpPr>
          <p:spPr>
            <a:xfrm>
              <a:off x="4491209" y="5398262"/>
              <a:ext cx="3294044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800" dirty="0">
                  <a:latin typeface="Aptos Light" panose="020B0004020202020204" pitchFamily="34" charset="0"/>
                </a:rPr>
                <a:t>The Law of Forgetting</a:t>
              </a: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73A4B5D-45B6-0CAA-39AA-F56F42D9F37D}"/>
                </a:ext>
              </a:extLst>
            </p:cNvPr>
            <p:cNvSpPr/>
            <p:nvPr/>
          </p:nvSpPr>
          <p:spPr>
            <a:xfrm flipV="1">
              <a:off x="4529767" y="2561737"/>
              <a:ext cx="3106757" cy="2472971"/>
            </a:xfrm>
            <a:custGeom>
              <a:avLst/>
              <a:gdLst>
                <a:gd name="csX0" fmla="*/ 0 w 3106757"/>
                <a:gd name="csY0" fmla="*/ 2836528 h 2836528"/>
                <a:gd name="csX1" fmla="*/ 275422 w 3106757"/>
                <a:gd name="csY1" fmla="*/ 1128914 h 2836528"/>
                <a:gd name="csX2" fmla="*/ 1454227 w 3106757"/>
                <a:gd name="csY2" fmla="*/ 170446 h 2836528"/>
                <a:gd name="csX3" fmla="*/ 3106757 w 3106757"/>
                <a:gd name="csY3" fmla="*/ 5193 h 283652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3106757" h="2836528">
                  <a:moveTo>
                    <a:pt x="0" y="2836528"/>
                  </a:moveTo>
                  <a:cubicBezTo>
                    <a:pt x="16525" y="2204894"/>
                    <a:pt x="33051" y="1573261"/>
                    <a:pt x="275422" y="1128914"/>
                  </a:cubicBezTo>
                  <a:cubicBezTo>
                    <a:pt x="517793" y="684567"/>
                    <a:pt x="982338" y="357733"/>
                    <a:pt x="1454227" y="170446"/>
                  </a:cubicBezTo>
                  <a:cubicBezTo>
                    <a:pt x="1926116" y="-16841"/>
                    <a:pt x="2516436" y="-5824"/>
                    <a:pt x="3106757" y="5193"/>
                  </a:cubicBezTo>
                </a:path>
              </a:pathLst>
            </a:custGeom>
            <a:noFill/>
            <a:ln w="25400">
              <a:solidFill>
                <a:schemeClr val="bg2">
                  <a:lumMod val="10000"/>
                  <a:lumOff val="9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3C6553E-AD56-F467-E16B-8B2BE9157F88}"/>
              </a:ext>
            </a:extLst>
          </p:cNvPr>
          <p:cNvSpPr/>
          <p:nvPr/>
        </p:nvSpPr>
        <p:spPr>
          <a:xfrm>
            <a:off x="8362087" y="2113958"/>
            <a:ext cx="3238958" cy="3246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6C8DE3-9F0F-3C90-5EA5-1BD572C2004D}"/>
              </a:ext>
            </a:extLst>
          </p:cNvPr>
          <p:cNvSpPr txBox="1"/>
          <p:nvPr/>
        </p:nvSpPr>
        <p:spPr>
          <a:xfrm>
            <a:off x="0" y="54863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DK &amp; PK Shared Practice Elements</a:t>
            </a:r>
          </a:p>
        </p:txBody>
      </p:sp>
    </p:spTree>
    <p:extLst>
      <p:ext uri="{BB962C8B-B14F-4D97-AF65-F5344CB8AC3E}">
        <p14:creationId xmlns:p14="http://schemas.microsoft.com/office/powerpoint/2010/main" val="204724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19" grpId="0" animBg="1"/>
      <p:bldP spid="20" grpId="0" animBg="1"/>
      <p:bldP spid="17" grpId="0"/>
      <p:bldP spid="22" grpId="0" animBg="1"/>
      <p:bldP spid="33" grpId="0"/>
      <p:bldP spid="29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81F8-0F97-EADE-417B-3B012FEE5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Declarative Knowledge</a:t>
            </a:r>
          </a:p>
        </p:txBody>
      </p:sp>
    </p:spTree>
    <p:extLst>
      <p:ext uri="{BB962C8B-B14F-4D97-AF65-F5344CB8AC3E}">
        <p14:creationId xmlns:p14="http://schemas.microsoft.com/office/powerpoint/2010/main" val="12014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CDA00-2617-1E5C-935E-471E9457E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A55091-274F-7D5B-BFF6-A89CBF6FF416}"/>
              </a:ext>
            </a:extLst>
          </p:cNvPr>
          <p:cNvSpPr/>
          <p:nvPr/>
        </p:nvSpPr>
        <p:spPr>
          <a:xfrm>
            <a:off x="826263" y="2093204"/>
            <a:ext cx="3294044" cy="329404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566A2-4ADF-4321-8AAC-DB496D7CB6D5}"/>
              </a:ext>
            </a:extLst>
          </p:cNvPr>
          <p:cNvSpPr txBox="1"/>
          <p:nvPr/>
        </p:nvSpPr>
        <p:spPr>
          <a:xfrm>
            <a:off x="826263" y="5398262"/>
            <a:ext cx="32940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Massed Practice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169A0BC-DB2F-C9B1-18E7-0A937CEF18A8}"/>
              </a:ext>
            </a:extLst>
          </p:cNvPr>
          <p:cNvSpPr/>
          <p:nvPr/>
        </p:nvSpPr>
        <p:spPr>
          <a:xfrm>
            <a:off x="881349" y="3668617"/>
            <a:ext cx="275422" cy="1707614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4 h 1707614"/>
              <a:gd name="csX1" fmla="*/ 275422 w 275422"/>
              <a:gd name="csY1" fmla="*/ 0 h 170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4">
                <a:moveTo>
                  <a:pt x="0" y="1707614"/>
                </a:moveTo>
                <a:cubicBezTo>
                  <a:pt x="16525" y="1075980"/>
                  <a:pt x="33051" y="444347"/>
                  <a:pt x="275422" y="0"/>
                </a:cubicBezTo>
              </a:path>
            </a:pathLst>
          </a:custGeom>
          <a:noFill/>
          <a:ln w="254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2FB66-CF31-5944-570F-E04F0EE79C09}"/>
              </a:ext>
            </a:extLst>
          </p:cNvPr>
          <p:cNvSpPr/>
          <p:nvPr/>
        </p:nvSpPr>
        <p:spPr>
          <a:xfrm>
            <a:off x="4491208" y="2093204"/>
            <a:ext cx="6947855" cy="3294044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2AFCF8-45C5-CE65-E2F9-932725F8FE62}"/>
              </a:ext>
            </a:extLst>
          </p:cNvPr>
          <p:cNvSpPr txBox="1"/>
          <p:nvPr/>
        </p:nvSpPr>
        <p:spPr>
          <a:xfrm>
            <a:off x="4491209" y="5398262"/>
            <a:ext cx="69478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800" spc="400" dirty="0">
                <a:latin typeface="Aptos Light" panose="020B0004020202020204" pitchFamily="34" charset="0"/>
              </a:rPr>
              <a:t>Spaced</a:t>
            </a:r>
            <a:r>
              <a:rPr lang="en-US" sz="2800" dirty="0">
                <a:latin typeface="Aptos Light" panose="020B0004020202020204" pitchFamily="34" charset="0"/>
              </a:rPr>
              <a:t> Retrieval Practice </a:t>
            </a: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with Generative Learning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DA1CD36-43D9-856C-899D-0509B5D3BA97}"/>
              </a:ext>
            </a:extLst>
          </p:cNvPr>
          <p:cNvSpPr/>
          <p:nvPr/>
        </p:nvSpPr>
        <p:spPr>
          <a:xfrm flipV="1">
            <a:off x="4858454" y="4641578"/>
            <a:ext cx="474646" cy="525652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3 h 1707613"/>
              <a:gd name="csX1" fmla="*/ 275422 w 275422"/>
              <a:gd name="csY1" fmla="*/ -1 h 1707613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3">
                <a:moveTo>
                  <a:pt x="0" y="1707613"/>
                </a:moveTo>
                <a:cubicBezTo>
                  <a:pt x="16525" y="1075979"/>
                  <a:pt x="33051" y="444346"/>
                  <a:pt x="275422" y="-1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E85D7FA7-B177-8DED-A281-6A90F34B7217}"/>
              </a:ext>
            </a:extLst>
          </p:cNvPr>
          <p:cNvSpPr/>
          <p:nvPr/>
        </p:nvSpPr>
        <p:spPr>
          <a:xfrm flipV="1">
            <a:off x="6064701" y="4225812"/>
            <a:ext cx="1454227" cy="586719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1 h 2666081"/>
              <a:gd name="csX1" fmla="*/ 275422 w 1454227"/>
              <a:gd name="csY1" fmla="*/ 958467 h 2666081"/>
              <a:gd name="csX2" fmla="*/ 1454227 w 1454227"/>
              <a:gd name="csY2" fmla="*/ -1 h 266608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54227" h="2666081">
                <a:moveTo>
                  <a:pt x="0" y="2666081"/>
                </a:moveTo>
                <a:cubicBezTo>
                  <a:pt x="16525" y="2034447"/>
                  <a:pt x="33051" y="1402814"/>
                  <a:pt x="275422" y="958467"/>
                </a:cubicBezTo>
                <a:cubicBezTo>
                  <a:pt x="517793" y="514120"/>
                  <a:pt x="982338" y="187286"/>
                  <a:pt x="1454227" y="-1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A089F1AA-C904-C5BB-CD96-DE5B4E13A335}"/>
              </a:ext>
            </a:extLst>
          </p:cNvPr>
          <p:cNvSpPr/>
          <p:nvPr/>
        </p:nvSpPr>
        <p:spPr>
          <a:xfrm flipV="1">
            <a:off x="8703207" y="3806080"/>
            <a:ext cx="1861289" cy="491779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1454227" h="2666082">
                <a:moveTo>
                  <a:pt x="0" y="2666082"/>
                </a:moveTo>
                <a:cubicBezTo>
                  <a:pt x="16525" y="2034448"/>
                  <a:pt x="33051" y="1402815"/>
                  <a:pt x="275422" y="958468"/>
                </a:cubicBezTo>
                <a:cubicBezTo>
                  <a:pt x="517793" y="514121"/>
                  <a:pt x="982338" y="187287"/>
                  <a:pt x="1454227" y="0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6F02F3-4508-680A-9BBC-08760727520E}"/>
              </a:ext>
            </a:extLst>
          </p:cNvPr>
          <p:cNvSpPr txBox="1"/>
          <p:nvPr/>
        </p:nvSpPr>
        <p:spPr>
          <a:xfrm rot="17100000">
            <a:off x="241453" y="4078970"/>
            <a:ext cx="105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77A59B-3A39-2D5A-0CB8-B1C6BD02B910}"/>
              </a:ext>
            </a:extLst>
          </p:cNvPr>
          <p:cNvSpPr txBox="1"/>
          <p:nvPr/>
        </p:nvSpPr>
        <p:spPr>
          <a:xfrm>
            <a:off x="1039024" y="3936637"/>
            <a:ext cx="136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Tuesday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57F748-DCCD-25F2-7F92-B7B0CB5BBF1D}"/>
              </a:ext>
            </a:extLst>
          </p:cNvPr>
          <p:cNvSpPr txBox="1"/>
          <p:nvPr/>
        </p:nvSpPr>
        <p:spPr>
          <a:xfrm>
            <a:off x="1386293" y="4522424"/>
            <a:ext cx="136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Friday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85CE3F-5978-9F41-4B2E-40965DDFC9FD}"/>
              </a:ext>
            </a:extLst>
          </p:cNvPr>
          <p:cNvSpPr txBox="1"/>
          <p:nvPr/>
        </p:nvSpPr>
        <p:spPr>
          <a:xfrm>
            <a:off x="2388538" y="4850042"/>
            <a:ext cx="1362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Monday</a:t>
            </a:r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822BD6A1-C981-51CA-55B6-5AC8FBB2880B}"/>
              </a:ext>
            </a:extLst>
          </p:cNvPr>
          <p:cNvSpPr/>
          <p:nvPr/>
        </p:nvSpPr>
        <p:spPr>
          <a:xfrm flipV="1">
            <a:off x="1154595" y="3680746"/>
            <a:ext cx="2930826" cy="1604322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106757" h="2836528">
                <a:moveTo>
                  <a:pt x="0" y="2836528"/>
                </a:moveTo>
                <a:cubicBezTo>
                  <a:pt x="16525" y="2204894"/>
                  <a:pt x="33051" y="1573261"/>
                  <a:pt x="275422" y="1128914"/>
                </a:cubicBezTo>
                <a:cubicBezTo>
                  <a:pt x="517793" y="684567"/>
                  <a:pt x="982338" y="357733"/>
                  <a:pt x="1454227" y="170446"/>
                </a:cubicBezTo>
                <a:cubicBezTo>
                  <a:pt x="1926116" y="-16841"/>
                  <a:pt x="2516436" y="-5824"/>
                  <a:pt x="3106757" y="5193"/>
                </a:cubicBezTo>
              </a:path>
            </a:pathLst>
          </a:custGeom>
          <a:noFill/>
          <a:ln w="25400">
            <a:solidFill>
              <a:schemeClr val="bg2">
                <a:lumMod val="10000"/>
                <a:lumOff val="9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8F45CDE-5946-ACB0-E3BE-9CF8A0CC9A4E}"/>
              </a:ext>
            </a:extLst>
          </p:cNvPr>
          <p:cNvSpPr/>
          <p:nvPr/>
        </p:nvSpPr>
        <p:spPr>
          <a:xfrm>
            <a:off x="996850" y="3534980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94AAE4EE-2D22-CBDD-7199-133C6E8EFBC0}"/>
              </a:ext>
            </a:extLst>
          </p:cNvPr>
          <p:cNvSpPr/>
          <p:nvPr/>
        </p:nvSpPr>
        <p:spPr>
          <a:xfrm>
            <a:off x="4537120" y="4616066"/>
            <a:ext cx="275422" cy="769343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4 h 1707614"/>
              <a:gd name="csX1" fmla="*/ 275422 w 275422"/>
              <a:gd name="csY1" fmla="*/ 0 h 170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4">
                <a:moveTo>
                  <a:pt x="0" y="1707614"/>
                </a:moveTo>
                <a:cubicBezTo>
                  <a:pt x="16525" y="1075980"/>
                  <a:pt x="33051" y="444347"/>
                  <a:pt x="275422" y="0"/>
                </a:cubicBezTo>
              </a:path>
            </a:pathLst>
          </a:custGeom>
          <a:noFill/>
          <a:ln w="254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FB4934A-F4DC-1472-649B-9162C77182FA}"/>
              </a:ext>
            </a:extLst>
          </p:cNvPr>
          <p:cNvSpPr/>
          <p:nvPr/>
        </p:nvSpPr>
        <p:spPr>
          <a:xfrm>
            <a:off x="4693361" y="4456403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434EC9E-D4F0-3E84-DE34-A353F9C79318}"/>
              </a:ext>
            </a:extLst>
          </p:cNvPr>
          <p:cNvSpPr/>
          <p:nvPr/>
        </p:nvSpPr>
        <p:spPr>
          <a:xfrm>
            <a:off x="5364866" y="4197428"/>
            <a:ext cx="660961" cy="967130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4 h 1707614"/>
              <a:gd name="csX1" fmla="*/ 275422 w 275422"/>
              <a:gd name="csY1" fmla="*/ 0 h 170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4">
                <a:moveTo>
                  <a:pt x="0" y="1707614"/>
                </a:moveTo>
                <a:cubicBezTo>
                  <a:pt x="16525" y="1075980"/>
                  <a:pt x="33051" y="444347"/>
                  <a:pt x="275422" y="0"/>
                </a:cubicBezTo>
              </a:path>
            </a:pathLst>
          </a:custGeom>
          <a:noFill/>
          <a:ln w="381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65F71E-819F-8789-68E2-92F10D4F4530}"/>
              </a:ext>
            </a:extLst>
          </p:cNvPr>
          <p:cNvSpPr/>
          <p:nvPr/>
        </p:nvSpPr>
        <p:spPr>
          <a:xfrm>
            <a:off x="5210711" y="4998304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09EA249-DAB7-2F7C-B2FF-FFBCAD26E01F}"/>
              </a:ext>
            </a:extLst>
          </p:cNvPr>
          <p:cNvSpPr/>
          <p:nvPr/>
        </p:nvSpPr>
        <p:spPr>
          <a:xfrm>
            <a:off x="5871671" y="4079595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8991DFB8-D666-3E76-3D13-A7C31ED2A515}"/>
              </a:ext>
            </a:extLst>
          </p:cNvPr>
          <p:cNvSpPr/>
          <p:nvPr/>
        </p:nvSpPr>
        <p:spPr>
          <a:xfrm>
            <a:off x="7536776" y="3843292"/>
            <a:ext cx="1111465" cy="967130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4 h 1707614"/>
              <a:gd name="csX1" fmla="*/ 275422 w 275422"/>
              <a:gd name="csY1" fmla="*/ 0 h 170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4">
                <a:moveTo>
                  <a:pt x="0" y="1707614"/>
                </a:moveTo>
                <a:cubicBezTo>
                  <a:pt x="16525" y="1075980"/>
                  <a:pt x="33051" y="444347"/>
                  <a:pt x="275422" y="0"/>
                </a:cubicBezTo>
              </a:path>
            </a:pathLst>
          </a:custGeom>
          <a:noFill/>
          <a:ln w="5080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AEEDE36-5A0A-BF8A-AD94-F3E98D8D2CAE}"/>
              </a:ext>
            </a:extLst>
          </p:cNvPr>
          <p:cNvSpPr/>
          <p:nvPr/>
        </p:nvSpPr>
        <p:spPr>
          <a:xfrm>
            <a:off x="7390162" y="4672670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91AEA6D-5331-6247-BCDF-ED7372F82339}"/>
              </a:ext>
            </a:extLst>
          </p:cNvPr>
          <p:cNvSpPr/>
          <p:nvPr/>
        </p:nvSpPr>
        <p:spPr>
          <a:xfrm>
            <a:off x="8513886" y="3703184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3423EB85-5E3A-1604-C3BD-951B3A077ACC}"/>
              </a:ext>
            </a:extLst>
          </p:cNvPr>
          <p:cNvSpPr/>
          <p:nvPr/>
        </p:nvSpPr>
        <p:spPr>
          <a:xfrm>
            <a:off x="10607884" y="3296506"/>
            <a:ext cx="1111465" cy="967130"/>
          </a:xfrm>
          <a:custGeom>
            <a:avLst/>
            <a:gdLst>
              <a:gd name="csX0" fmla="*/ 0 w 3106757"/>
              <a:gd name="csY0" fmla="*/ 2836528 h 2836528"/>
              <a:gd name="csX1" fmla="*/ 275422 w 3106757"/>
              <a:gd name="csY1" fmla="*/ 1128914 h 2836528"/>
              <a:gd name="csX2" fmla="*/ 1454227 w 3106757"/>
              <a:gd name="csY2" fmla="*/ 170446 h 2836528"/>
              <a:gd name="csX3" fmla="*/ 3106757 w 3106757"/>
              <a:gd name="csY3" fmla="*/ 5193 h 2836528"/>
              <a:gd name="csX0" fmla="*/ 0 w 1454227"/>
              <a:gd name="csY0" fmla="*/ 2666082 h 2666082"/>
              <a:gd name="csX1" fmla="*/ 275422 w 1454227"/>
              <a:gd name="csY1" fmla="*/ 958468 h 2666082"/>
              <a:gd name="csX2" fmla="*/ 1454227 w 1454227"/>
              <a:gd name="csY2" fmla="*/ 0 h 2666082"/>
              <a:gd name="csX0" fmla="*/ 0 w 275422"/>
              <a:gd name="csY0" fmla="*/ 1707614 h 1707614"/>
              <a:gd name="csX1" fmla="*/ 275422 w 275422"/>
              <a:gd name="csY1" fmla="*/ 0 h 1707614"/>
            </a:gdLst>
            <a:ahLst/>
            <a:cxnLst>
              <a:cxn ang="0">
                <a:pos x="csX0" y="csY0"/>
              </a:cxn>
              <a:cxn ang="0">
                <a:pos x="csX1" y="csY1"/>
              </a:cxn>
            </a:cxnLst>
            <a:rect l="l" t="t" r="r" b="b"/>
            <a:pathLst>
              <a:path w="275422" h="1707614">
                <a:moveTo>
                  <a:pt x="0" y="1707614"/>
                </a:moveTo>
                <a:cubicBezTo>
                  <a:pt x="16525" y="1075980"/>
                  <a:pt x="33051" y="444347"/>
                  <a:pt x="275422" y="0"/>
                </a:cubicBezTo>
              </a:path>
            </a:pathLst>
          </a:custGeom>
          <a:noFill/>
          <a:ln w="63500">
            <a:solidFill>
              <a:srgbClr val="FFD579"/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A456112-DB3E-3939-FD52-5B9BCDEAEEC8}"/>
              </a:ext>
            </a:extLst>
          </p:cNvPr>
          <p:cNvSpPr/>
          <p:nvPr/>
        </p:nvSpPr>
        <p:spPr>
          <a:xfrm>
            <a:off x="10465306" y="4154550"/>
            <a:ext cx="308312" cy="3083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4FC6E6-B314-1AF8-8472-347D4FC03D47}"/>
              </a:ext>
            </a:extLst>
          </p:cNvPr>
          <p:cNvGrpSpPr/>
          <p:nvPr/>
        </p:nvGrpSpPr>
        <p:grpSpPr>
          <a:xfrm>
            <a:off x="809849" y="2090859"/>
            <a:ext cx="3310458" cy="3294550"/>
            <a:chOff x="809849" y="2090859"/>
            <a:chExt cx="3310458" cy="32945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A9297F7-78C2-E411-EC53-CA0D2CF876FC}"/>
                </a:ext>
              </a:extLst>
            </p:cNvPr>
            <p:cNvCxnSpPr/>
            <p:nvPr/>
          </p:nvCxnSpPr>
          <p:spPr>
            <a:xfrm flipV="1">
              <a:off x="826263" y="2093204"/>
              <a:ext cx="3294044" cy="3292205"/>
            </a:xfrm>
            <a:prstGeom prst="line">
              <a:avLst/>
            </a:prstGeom>
            <a:ln w="127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0ACBBA5-B9A1-1652-248A-FFFB09163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9849" y="2090859"/>
              <a:ext cx="3294044" cy="3292205"/>
            </a:xfrm>
            <a:prstGeom prst="line">
              <a:avLst/>
            </a:prstGeom>
            <a:ln w="1270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1C6C35D-6DF9-04A2-D1E9-D613C3ABA8A4}"/>
              </a:ext>
            </a:extLst>
          </p:cNvPr>
          <p:cNvSpPr txBox="1"/>
          <p:nvPr/>
        </p:nvSpPr>
        <p:spPr>
          <a:xfrm>
            <a:off x="-13309" y="124647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Learning takes time, effort, and resources.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FB66A0-CD74-8B47-2165-2EC23A6EF630}"/>
              </a:ext>
            </a:extLst>
          </p:cNvPr>
          <p:cNvSpPr txBox="1"/>
          <p:nvPr/>
        </p:nvSpPr>
        <p:spPr>
          <a:xfrm>
            <a:off x="3612" y="589621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The faster you learn, the faster you forget.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ptos Light" panose="020B0004020202020204" pitchFamily="34" charset="0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A16A272F-4D02-77B9-8B16-FBAE85C309EB}"/>
              </a:ext>
            </a:extLst>
          </p:cNvPr>
          <p:cNvSpPr/>
          <p:nvPr/>
        </p:nvSpPr>
        <p:spPr>
          <a:xfrm>
            <a:off x="4515729" y="3516923"/>
            <a:ext cx="7624689" cy="1856935"/>
          </a:xfrm>
          <a:custGeom>
            <a:avLst/>
            <a:gdLst>
              <a:gd name="csX0" fmla="*/ 0 w 7624689"/>
              <a:gd name="csY0" fmla="*/ 1856935 h 1856935"/>
              <a:gd name="csX1" fmla="*/ 365760 w 7624689"/>
              <a:gd name="csY1" fmla="*/ 1083212 h 1856935"/>
              <a:gd name="csX2" fmla="*/ 1505243 w 7624689"/>
              <a:gd name="csY2" fmla="*/ 759655 h 1856935"/>
              <a:gd name="csX3" fmla="*/ 4220308 w 7624689"/>
              <a:gd name="csY3" fmla="*/ 365760 h 1856935"/>
              <a:gd name="csX4" fmla="*/ 7624689 w 7624689"/>
              <a:gd name="csY4" fmla="*/ 0 h 18569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624689" h="1856935">
                <a:moveTo>
                  <a:pt x="0" y="1856935"/>
                </a:moveTo>
                <a:cubicBezTo>
                  <a:pt x="57443" y="1561513"/>
                  <a:pt x="114886" y="1266092"/>
                  <a:pt x="365760" y="1083212"/>
                </a:cubicBezTo>
                <a:cubicBezTo>
                  <a:pt x="616634" y="900332"/>
                  <a:pt x="862818" y="879230"/>
                  <a:pt x="1505243" y="759655"/>
                </a:cubicBezTo>
                <a:cubicBezTo>
                  <a:pt x="2147668" y="640080"/>
                  <a:pt x="3200400" y="492369"/>
                  <a:pt x="4220308" y="365760"/>
                </a:cubicBezTo>
                <a:cubicBezTo>
                  <a:pt x="5240216" y="239151"/>
                  <a:pt x="6432452" y="119575"/>
                  <a:pt x="7624689" y="0"/>
                </a:cubicBezTo>
              </a:path>
            </a:pathLst>
          </a:custGeom>
          <a:noFill/>
          <a:ln w="31750">
            <a:solidFill>
              <a:srgbClr val="FFD579"/>
            </a:solidFill>
            <a:prstDash val="lgDash"/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8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8" grpId="0" animBg="1"/>
      <p:bldP spid="19" grpId="0" animBg="1"/>
      <p:bldP spid="20" grpId="0" animBg="1"/>
      <p:bldP spid="29" grpId="0"/>
      <p:bldP spid="30" grpId="0"/>
      <p:bldP spid="31" grpId="0"/>
      <p:bldP spid="32" grpId="0"/>
      <p:bldP spid="33" grpId="0" animBg="1"/>
      <p:bldP spid="28" grpId="0" animBg="1"/>
      <p:bldP spid="34" grpId="0" animBg="1"/>
      <p:bldP spid="14" grpId="0" animBg="1"/>
      <p:bldP spid="35" grpId="0" animBg="1"/>
      <p:bldP spid="15" grpId="0" animBg="1"/>
      <p:bldP spid="16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13" grpId="1"/>
      <p:bldP spid="17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5A4835-958A-1398-E2BD-2AD1B123D45E}"/>
              </a:ext>
            </a:extLst>
          </p:cNvPr>
          <p:cNvSpPr txBox="1"/>
          <p:nvPr/>
        </p:nvSpPr>
        <p:spPr>
          <a:xfrm>
            <a:off x="1" y="3040655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Interleaved 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D7586F-0668-66E5-E1B3-4D2C43E3CEC8}"/>
              </a:ext>
            </a:extLst>
          </p:cNvPr>
          <p:cNvGrpSpPr/>
          <p:nvPr/>
        </p:nvGrpSpPr>
        <p:grpSpPr>
          <a:xfrm>
            <a:off x="744731" y="389504"/>
            <a:ext cx="2937422" cy="1581278"/>
            <a:chOff x="744731" y="147657"/>
            <a:chExt cx="2937422" cy="158127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D31D16-27BA-759C-F640-51EBFCB1BB65}"/>
                </a:ext>
              </a:extLst>
            </p:cNvPr>
            <p:cNvGrpSpPr/>
            <p:nvPr/>
          </p:nvGrpSpPr>
          <p:grpSpPr>
            <a:xfrm>
              <a:off x="745580" y="147657"/>
              <a:ext cx="2936573" cy="1119613"/>
              <a:chOff x="935290" y="147657"/>
              <a:chExt cx="2936573" cy="1119613"/>
            </a:xfrm>
          </p:grpSpPr>
          <p:pic>
            <p:nvPicPr>
              <p:cNvPr id="8" name="Picture 7" descr="A group of people sitting on the grass&#10;&#10;AI-generated content may be incorrect.">
                <a:extLst>
                  <a:ext uri="{FF2B5EF4-FFF2-40B4-BE49-F238E27FC236}">
                    <a16:creationId xmlns:a16="http://schemas.microsoft.com/office/drawing/2014/main" id="{A4034A28-E638-D389-5094-5B3BF2ADAD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46385"/>
              <a:stretch>
                <a:fillRect/>
              </a:stretch>
            </p:blipFill>
            <p:spPr>
              <a:xfrm>
                <a:off x="935290" y="148045"/>
                <a:ext cx="914400" cy="1119225"/>
              </a:xfrm>
              <a:prstGeom prst="rect">
                <a:avLst/>
              </a:prstGeom>
            </p:spPr>
          </p:pic>
          <p:pic>
            <p:nvPicPr>
              <p:cNvPr id="9" name="Picture 8" descr="A painting of boats on a river&#10;&#10;AI-generated content may be incorrect.">
                <a:extLst>
                  <a:ext uri="{FF2B5EF4-FFF2-40B4-BE49-F238E27FC236}">
                    <a16:creationId xmlns:a16="http://schemas.microsoft.com/office/drawing/2014/main" id="{3CD6F725-F073-B7CD-9AA8-CD89A22B4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6430" r="16456"/>
              <a:stretch>
                <a:fillRect/>
              </a:stretch>
            </p:blipFill>
            <p:spPr>
              <a:xfrm>
                <a:off x="1946630" y="147657"/>
                <a:ext cx="914400" cy="1119613"/>
              </a:xfrm>
              <a:prstGeom prst="rect">
                <a:avLst/>
              </a:prstGeom>
            </p:spPr>
          </p:pic>
          <p:pic>
            <p:nvPicPr>
              <p:cNvPr id="10" name="Picture 9" descr="A painting of a cliff and water&#10;&#10;AI-generated content may be incorrect.">
                <a:extLst>
                  <a:ext uri="{FF2B5EF4-FFF2-40B4-BE49-F238E27FC236}">
                    <a16:creationId xmlns:a16="http://schemas.microsoft.com/office/drawing/2014/main" id="{4D18D357-43A2-1EBC-0188-34A5CF8E6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6066" r="27893"/>
              <a:stretch>
                <a:fillRect/>
              </a:stretch>
            </p:blipFill>
            <p:spPr>
              <a:xfrm>
                <a:off x="2957463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CB49ABE-BAA7-CDC7-658F-6B267A11C367}"/>
                </a:ext>
              </a:extLst>
            </p:cNvPr>
            <p:cNvSpPr txBox="1"/>
            <p:nvPr/>
          </p:nvSpPr>
          <p:spPr>
            <a:xfrm>
              <a:off x="744731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0BE160-5547-C198-3C6F-208630EEBF1D}"/>
                </a:ext>
              </a:extLst>
            </p:cNvPr>
            <p:cNvSpPr txBox="1"/>
            <p:nvPr/>
          </p:nvSpPr>
          <p:spPr>
            <a:xfrm>
              <a:off x="1755868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3EA880-0C3A-A260-DCE8-5B8EC95949EE}"/>
                </a:ext>
              </a:extLst>
            </p:cNvPr>
            <p:cNvSpPr txBox="1"/>
            <p:nvPr/>
          </p:nvSpPr>
          <p:spPr>
            <a:xfrm>
              <a:off x="2767005" y="1267270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A09E3F-0050-20B0-6A04-9D6A11514B87}"/>
              </a:ext>
            </a:extLst>
          </p:cNvPr>
          <p:cNvGrpSpPr/>
          <p:nvPr/>
        </p:nvGrpSpPr>
        <p:grpSpPr>
          <a:xfrm>
            <a:off x="4618433" y="389504"/>
            <a:ext cx="2943548" cy="1580890"/>
            <a:chOff x="4614185" y="148045"/>
            <a:chExt cx="2943548" cy="15808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9B5780F-2CBD-1604-872F-766C8400E63D}"/>
                </a:ext>
              </a:extLst>
            </p:cNvPr>
            <p:cNvGrpSpPr/>
            <p:nvPr/>
          </p:nvGrpSpPr>
          <p:grpSpPr>
            <a:xfrm>
              <a:off x="4622681" y="148045"/>
              <a:ext cx="2935052" cy="1119225"/>
              <a:chOff x="4792500" y="148045"/>
              <a:chExt cx="2935052" cy="1119225"/>
            </a:xfrm>
          </p:grpSpPr>
          <p:pic>
            <p:nvPicPr>
              <p:cNvPr id="16" name="Picture 15" descr="A painting of a landscape with flowers&#10;&#10;AI-generated content may be incorrect.">
                <a:extLst>
                  <a:ext uri="{FF2B5EF4-FFF2-40B4-BE49-F238E27FC236}">
                    <a16:creationId xmlns:a16="http://schemas.microsoft.com/office/drawing/2014/main" id="{473D8209-67B4-84A5-6815-DA1674CB6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50436"/>
              <a:stretch>
                <a:fillRect/>
              </a:stretch>
            </p:blipFill>
            <p:spPr>
              <a:xfrm>
                <a:off x="4792500" y="148045"/>
                <a:ext cx="914400" cy="1119225"/>
              </a:xfrm>
              <a:prstGeom prst="rect">
                <a:avLst/>
              </a:prstGeom>
            </p:spPr>
          </p:pic>
          <p:pic>
            <p:nvPicPr>
              <p:cNvPr id="17" name="Picture 16" descr="A painting of a sunset over water&#10;&#10;AI-generated content may be incorrect.">
                <a:extLst>
                  <a:ext uri="{FF2B5EF4-FFF2-40B4-BE49-F238E27FC236}">
                    <a16:creationId xmlns:a16="http://schemas.microsoft.com/office/drawing/2014/main" id="{A107238A-A846-B002-83E1-13252009AD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18587" r="18657"/>
              <a:stretch>
                <a:fillRect/>
              </a:stretch>
            </p:blipFill>
            <p:spPr>
              <a:xfrm>
                <a:off x="5802826" y="151702"/>
                <a:ext cx="914400" cy="1115568"/>
              </a:xfrm>
              <a:prstGeom prst="rect">
                <a:avLst/>
              </a:prstGeom>
            </p:spPr>
          </p:pic>
          <p:pic>
            <p:nvPicPr>
              <p:cNvPr id="18" name="Picture 17" descr="A painting of a lake&#10;&#10;AI-generated content may be incorrect.">
                <a:extLst>
                  <a:ext uri="{FF2B5EF4-FFF2-40B4-BE49-F238E27FC236}">
                    <a16:creationId xmlns:a16="http://schemas.microsoft.com/office/drawing/2014/main" id="{FADE0985-AF4D-83E9-5D3B-CD98EFF524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19193" r="31626"/>
              <a:stretch>
                <a:fillRect/>
              </a:stretch>
            </p:blipFill>
            <p:spPr>
              <a:xfrm>
                <a:off x="6813152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509297-9103-66E8-10E3-DDEF625C8748}"/>
                </a:ext>
              </a:extLst>
            </p:cNvPr>
            <p:cNvSpPr txBox="1"/>
            <p:nvPr/>
          </p:nvSpPr>
          <p:spPr>
            <a:xfrm>
              <a:off x="4614185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6CBE2F-1F98-CBD6-DE3F-FACA7B1EE7A7}"/>
                </a:ext>
              </a:extLst>
            </p:cNvPr>
            <p:cNvSpPr txBox="1"/>
            <p:nvPr/>
          </p:nvSpPr>
          <p:spPr>
            <a:xfrm>
              <a:off x="6637809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BC4138-7CE8-8104-2227-592E9ECECE75}"/>
                </a:ext>
              </a:extLst>
            </p:cNvPr>
            <p:cNvSpPr txBox="1"/>
            <p:nvPr/>
          </p:nvSpPr>
          <p:spPr>
            <a:xfrm>
              <a:off x="5625997" y="1267270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760623-0F4E-E29E-7A92-66EA25482601}"/>
              </a:ext>
            </a:extLst>
          </p:cNvPr>
          <p:cNvGrpSpPr/>
          <p:nvPr/>
        </p:nvGrpSpPr>
        <p:grpSpPr>
          <a:xfrm>
            <a:off x="8498261" y="389504"/>
            <a:ext cx="2936359" cy="1581805"/>
            <a:chOff x="8498261" y="147130"/>
            <a:chExt cx="2936359" cy="15818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CF46562-2498-1A1C-AEE1-8A2FE00F6008}"/>
                </a:ext>
              </a:extLst>
            </p:cNvPr>
            <p:cNvGrpSpPr/>
            <p:nvPr/>
          </p:nvGrpSpPr>
          <p:grpSpPr>
            <a:xfrm>
              <a:off x="8498261" y="147130"/>
              <a:ext cx="2935052" cy="1120140"/>
              <a:chOff x="8498261" y="147130"/>
              <a:chExt cx="2935052" cy="1120140"/>
            </a:xfrm>
          </p:grpSpPr>
          <p:pic>
            <p:nvPicPr>
              <p:cNvPr id="24" name="Picture 23" descr="A painting of a house with a bridge&#10;&#10;AI-generated content may be incorrect.">
                <a:extLst>
                  <a:ext uri="{FF2B5EF4-FFF2-40B4-BE49-F238E27FC236}">
                    <a16:creationId xmlns:a16="http://schemas.microsoft.com/office/drawing/2014/main" id="{94ED188B-3AF4-5575-7F14-DF8AC4808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98261" y="147130"/>
                <a:ext cx="914400" cy="1120140"/>
              </a:xfrm>
              <a:prstGeom prst="rect">
                <a:avLst/>
              </a:prstGeom>
            </p:spPr>
          </p:pic>
          <p:pic>
            <p:nvPicPr>
              <p:cNvPr id="25" name="Picture 24" descr="A painting of a violin&#10;&#10;AI-generated content may be incorrect.">
                <a:extLst>
                  <a:ext uri="{FF2B5EF4-FFF2-40B4-BE49-F238E27FC236}">
                    <a16:creationId xmlns:a16="http://schemas.microsoft.com/office/drawing/2014/main" id="{431CD00F-B40D-C84B-C3EC-4754DEC27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t="18238" b="9016"/>
              <a:stretch>
                <a:fillRect/>
              </a:stretch>
            </p:blipFill>
            <p:spPr>
              <a:xfrm>
                <a:off x="9507911" y="151702"/>
                <a:ext cx="914400" cy="1115568"/>
              </a:xfrm>
              <a:prstGeom prst="rect">
                <a:avLst/>
              </a:prstGeom>
            </p:spPr>
          </p:pic>
          <p:pic>
            <p:nvPicPr>
              <p:cNvPr id="26" name="Picture 25" descr="A painting of a table with a book and a sword&#10;&#10;AI-generated content may be incorrect.">
                <a:extLst>
                  <a:ext uri="{FF2B5EF4-FFF2-40B4-BE49-F238E27FC236}">
                    <a16:creationId xmlns:a16="http://schemas.microsoft.com/office/drawing/2014/main" id="{D16C4003-428F-E1E3-0410-34336895B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t="5537"/>
              <a:stretch>
                <a:fillRect/>
              </a:stretch>
            </p:blipFill>
            <p:spPr>
              <a:xfrm>
                <a:off x="10518913" y="151702"/>
                <a:ext cx="914400" cy="1115568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980E3-6260-A1A5-37E1-056BF412B589}"/>
                </a:ext>
              </a:extLst>
            </p:cNvPr>
            <p:cNvSpPr txBox="1"/>
            <p:nvPr/>
          </p:nvSpPr>
          <p:spPr>
            <a:xfrm>
              <a:off x="8499632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0C2E6BC-14D5-812A-3AF0-C11B190E66EE}"/>
                </a:ext>
              </a:extLst>
            </p:cNvPr>
            <p:cNvSpPr txBox="1"/>
            <p:nvPr/>
          </p:nvSpPr>
          <p:spPr>
            <a:xfrm>
              <a:off x="9510770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C9B7C14-ADB2-7C2D-4134-9184D286607B}"/>
                </a:ext>
              </a:extLst>
            </p:cNvPr>
            <p:cNvSpPr txBox="1"/>
            <p:nvPr/>
          </p:nvSpPr>
          <p:spPr>
            <a:xfrm>
              <a:off x="10521908" y="1267270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05CBE1-6D8F-51C4-2B91-794CD581FBD3}"/>
              </a:ext>
            </a:extLst>
          </p:cNvPr>
          <p:cNvSpPr txBox="1"/>
          <p:nvPr/>
        </p:nvSpPr>
        <p:spPr>
          <a:xfrm>
            <a:off x="4490908" y="2070299"/>
            <a:ext cx="32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ptos Light" panose="020B0004020202020204" pitchFamily="34" charset="0"/>
              </a:rPr>
              <a:t>AAA  BBB  CCC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ptos Light" panose="020B0004020202020204" pitchFamily="34" charset="0"/>
              </a:rPr>
              <a:t>Blocked Practice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B76F7C-6514-3A36-1666-6A20534586A5}"/>
              </a:ext>
            </a:extLst>
          </p:cNvPr>
          <p:cNvGrpSpPr/>
          <p:nvPr/>
        </p:nvGrpSpPr>
        <p:grpSpPr>
          <a:xfrm>
            <a:off x="736945" y="5124794"/>
            <a:ext cx="10697020" cy="1608047"/>
            <a:chOff x="736945" y="5124794"/>
            <a:chExt cx="10697020" cy="160804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7B688-8EA2-A75B-49B2-014443128BA0}"/>
                </a:ext>
              </a:extLst>
            </p:cNvPr>
            <p:cNvSpPr txBox="1"/>
            <p:nvPr/>
          </p:nvSpPr>
          <p:spPr>
            <a:xfrm>
              <a:off x="736945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F880447-A0C3-C05C-9714-2ECD230DC291}"/>
                </a:ext>
              </a:extLst>
            </p:cNvPr>
            <p:cNvSpPr txBox="1"/>
            <p:nvPr/>
          </p:nvSpPr>
          <p:spPr>
            <a:xfrm>
              <a:off x="3182098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CD0E192-EC35-791D-AFFA-9EDA48306FF4}"/>
                </a:ext>
              </a:extLst>
            </p:cNvPr>
            <p:cNvSpPr txBox="1"/>
            <p:nvPr/>
          </p:nvSpPr>
          <p:spPr>
            <a:xfrm>
              <a:off x="8071731" y="5124794"/>
              <a:ext cx="9127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Seurat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3EC8F89-C205-3CFB-CCA9-63607F89F131}"/>
                </a:ext>
              </a:extLst>
            </p:cNvPr>
            <p:cNvSpPr txBox="1"/>
            <p:nvPr/>
          </p:nvSpPr>
          <p:spPr>
            <a:xfrm>
              <a:off x="1959184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308CE1-4A71-83B6-C72E-B11467AD71F9}"/>
                </a:ext>
              </a:extLst>
            </p:cNvPr>
            <p:cNvSpPr txBox="1"/>
            <p:nvPr/>
          </p:nvSpPr>
          <p:spPr>
            <a:xfrm>
              <a:off x="5626577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B5B624-BEBD-F2F5-D955-4FCB70E20658}"/>
                </a:ext>
              </a:extLst>
            </p:cNvPr>
            <p:cNvSpPr txBox="1"/>
            <p:nvPr/>
          </p:nvSpPr>
          <p:spPr>
            <a:xfrm>
              <a:off x="10516207" y="5124794"/>
              <a:ext cx="9133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96B24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Marilyn Mylrea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D05F2FB-703E-4805-E7C8-427BB0DC978B}"/>
                </a:ext>
              </a:extLst>
            </p:cNvPr>
            <p:cNvSpPr txBox="1"/>
            <p:nvPr/>
          </p:nvSpPr>
          <p:spPr>
            <a:xfrm>
              <a:off x="4404337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FFDE5AD-9DE1-83E6-7106-26146C5242DE}"/>
                </a:ext>
              </a:extLst>
            </p:cNvPr>
            <p:cNvSpPr txBox="1"/>
            <p:nvPr/>
          </p:nvSpPr>
          <p:spPr>
            <a:xfrm>
              <a:off x="6849491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80E6EB9-74CA-F5C8-3F25-733F4986C3B0}"/>
                </a:ext>
              </a:extLst>
            </p:cNvPr>
            <p:cNvSpPr txBox="1"/>
            <p:nvPr/>
          </p:nvSpPr>
          <p:spPr>
            <a:xfrm>
              <a:off x="9293970" y="5124794"/>
              <a:ext cx="9127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F9E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ptos Light" panose="020B0004020202020204" pitchFamily="34" charset="0"/>
                  <a:ea typeface="+mn-ea"/>
                  <a:cs typeface="+mn-cs"/>
                </a:rPr>
                <a:t>Georges Braque</a:t>
              </a:r>
            </a:p>
          </p:txBody>
        </p:sp>
        <p:pic>
          <p:nvPicPr>
            <p:cNvPr id="38" name="Picture 37" descr="A group of people sitting on the grass&#10;&#10;AI-generated content may be incorrect.">
              <a:extLst>
                <a:ext uri="{FF2B5EF4-FFF2-40B4-BE49-F238E27FC236}">
                  <a16:creationId xmlns:a16="http://schemas.microsoft.com/office/drawing/2014/main" id="{56CDE280-FAC0-548E-51C6-2AC848B7B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6385"/>
            <a:stretch>
              <a:fillRect/>
            </a:stretch>
          </p:blipFill>
          <p:spPr>
            <a:xfrm>
              <a:off x="744731" y="5601944"/>
              <a:ext cx="914400" cy="1119225"/>
            </a:xfrm>
            <a:prstGeom prst="rect">
              <a:avLst/>
            </a:prstGeom>
          </p:spPr>
        </p:pic>
        <p:pic>
          <p:nvPicPr>
            <p:cNvPr id="39" name="Picture 38" descr="A painting of boats on a river&#10;&#10;AI-generated content may be incorrect.">
              <a:extLst>
                <a:ext uri="{FF2B5EF4-FFF2-40B4-BE49-F238E27FC236}">
                  <a16:creationId xmlns:a16="http://schemas.microsoft.com/office/drawing/2014/main" id="{01696D34-9A8D-E435-B147-61207660E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430" r="16456"/>
            <a:stretch>
              <a:fillRect/>
            </a:stretch>
          </p:blipFill>
          <p:spPr>
            <a:xfrm>
              <a:off x="3204977" y="5601556"/>
              <a:ext cx="914400" cy="1119613"/>
            </a:xfrm>
            <a:prstGeom prst="rect">
              <a:avLst/>
            </a:prstGeom>
          </p:spPr>
        </p:pic>
        <p:pic>
          <p:nvPicPr>
            <p:cNvPr id="40" name="Picture 39" descr="A painting of a cliff and water&#10;&#10;AI-generated content may be incorrect.">
              <a:extLst>
                <a:ext uri="{FF2B5EF4-FFF2-40B4-BE49-F238E27FC236}">
                  <a16:creationId xmlns:a16="http://schemas.microsoft.com/office/drawing/2014/main" id="{A8836BA0-9DB6-D9C8-4A56-9ECCFB750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6066" r="27893"/>
            <a:stretch>
              <a:fillRect/>
            </a:stretch>
          </p:blipFill>
          <p:spPr>
            <a:xfrm>
              <a:off x="8080086" y="5601556"/>
              <a:ext cx="914400" cy="1115568"/>
            </a:xfrm>
            <a:prstGeom prst="rect">
              <a:avLst/>
            </a:prstGeom>
          </p:spPr>
        </p:pic>
        <p:pic>
          <p:nvPicPr>
            <p:cNvPr id="41" name="Picture 40" descr="A painting of a landscape with flowers&#10;&#10;AI-generated content may be incorrect.">
              <a:extLst>
                <a:ext uri="{FF2B5EF4-FFF2-40B4-BE49-F238E27FC236}">
                  <a16:creationId xmlns:a16="http://schemas.microsoft.com/office/drawing/2014/main" id="{D53033E9-A4FE-A22E-52A8-369E5049C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50436"/>
            <a:stretch>
              <a:fillRect/>
            </a:stretch>
          </p:blipFill>
          <p:spPr>
            <a:xfrm>
              <a:off x="1975185" y="5601944"/>
              <a:ext cx="914400" cy="1119225"/>
            </a:xfrm>
            <a:prstGeom prst="rect">
              <a:avLst/>
            </a:prstGeom>
          </p:spPr>
        </p:pic>
        <p:pic>
          <p:nvPicPr>
            <p:cNvPr id="42" name="Picture 41" descr="A painting of a sunset over water&#10;&#10;AI-generated content may be incorrect.">
              <a:extLst>
                <a:ext uri="{FF2B5EF4-FFF2-40B4-BE49-F238E27FC236}">
                  <a16:creationId xmlns:a16="http://schemas.microsoft.com/office/drawing/2014/main" id="{3A2D209C-3042-3003-1AFA-5A17F232D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8587" r="18657"/>
            <a:stretch>
              <a:fillRect/>
            </a:stretch>
          </p:blipFill>
          <p:spPr>
            <a:xfrm>
              <a:off x="5641492" y="5605601"/>
              <a:ext cx="914400" cy="1115568"/>
            </a:xfrm>
            <a:prstGeom prst="rect">
              <a:avLst/>
            </a:prstGeom>
          </p:spPr>
        </p:pic>
        <p:pic>
          <p:nvPicPr>
            <p:cNvPr id="43" name="Picture 42" descr="A painting of a lake&#10;&#10;AI-generated content may be incorrect.">
              <a:extLst>
                <a:ext uri="{FF2B5EF4-FFF2-40B4-BE49-F238E27FC236}">
                  <a16:creationId xmlns:a16="http://schemas.microsoft.com/office/drawing/2014/main" id="{DE502A72-6774-C87E-EFB9-AAB47BFAB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9193" r="31626"/>
            <a:stretch>
              <a:fillRect/>
            </a:stretch>
          </p:blipFill>
          <p:spPr>
            <a:xfrm>
              <a:off x="10519565" y="5605601"/>
              <a:ext cx="914400" cy="1115568"/>
            </a:xfrm>
            <a:prstGeom prst="rect">
              <a:avLst/>
            </a:prstGeom>
          </p:spPr>
        </p:pic>
        <p:pic>
          <p:nvPicPr>
            <p:cNvPr id="44" name="Picture 43" descr="A painting of a house with a bridge&#10;&#10;AI-generated content may be incorrect.">
              <a:extLst>
                <a:ext uri="{FF2B5EF4-FFF2-40B4-BE49-F238E27FC236}">
                  <a16:creationId xmlns:a16="http://schemas.microsoft.com/office/drawing/2014/main" id="{D3E83E06-7D01-A4E7-47B8-D42A5F09A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25824" y="5612701"/>
              <a:ext cx="914400" cy="1120140"/>
            </a:xfrm>
            <a:prstGeom prst="rect">
              <a:avLst/>
            </a:prstGeom>
          </p:spPr>
        </p:pic>
        <p:pic>
          <p:nvPicPr>
            <p:cNvPr id="45" name="Picture 44" descr="A painting of a violin&#10;&#10;AI-generated content may be incorrect.">
              <a:extLst>
                <a:ext uri="{FF2B5EF4-FFF2-40B4-BE49-F238E27FC236}">
                  <a16:creationId xmlns:a16="http://schemas.microsoft.com/office/drawing/2014/main" id="{F0C1CF46-3D97-ED98-226F-2415FC822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t="18238" b="9016"/>
            <a:stretch>
              <a:fillRect/>
            </a:stretch>
          </p:blipFill>
          <p:spPr>
            <a:xfrm>
              <a:off x="6852558" y="5605601"/>
              <a:ext cx="914400" cy="1115568"/>
            </a:xfrm>
            <a:prstGeom prst="rect">
              <a:avLst/>
            </a:prstGeom>
          </p:spPr>
        </p:pic>
        <p:pic>
          <p:nvPicPr>
            <p:cNvPr id="46" name="Picture 45" descr="A painting of a table with a book and a sword&#10;&#10;AI-generated content may be incorrect.">
              <a:extLst>
                <a:ext uri="{FF2B5EF4-FFF2-40B4-BE49-F238E27FC236}">
                  <a16:creationId xmlns:a16="http://schemas.microsoft.com/office/drawing/2014/main" id="{A31A5864-9B22-2AA4-EE9B-8DCA8F18A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t="5537"/>
            <a:stretch>
              <a:fillRect/>
            </a:stretch>
          </p:blipFill>
          <p:spPr>
            <a:xfrm>
              <a:off x="9302415" y="5605601"/>
              <a:ext cx="914400" cy="1115568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4B553C2-4C03-5439-2A66-CB87CF707DB5}"/>
              </a:ext>
            </a:extLst>
          </p:cNvPr>
          <p:cNvSpPr txBox="1"/>
          <p:nvPr/>
        </p:nvSpPr>
        <p:spPr>
          <a:xfrm>
            <a:off x="4479723" y="3972599"/>
            <a:ext cx="3207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000"/>
              </a:spcBef>
              <a:buSzPct val="87000"/>
              <a:defRPr/>
            </a:pPr>
            <a:r>
              <a:rPr lang="en-US" sz="3200" dirty="0">
                <a:solidFill>
                  <a:prstClr val="white"/>
                </a:solidFill>
                <a:latin typeface="Aptos Light" panose="020B0004020202020204" pitchFamily="34" charset="0"/>
              </a:rPr>
              <a:t>A C B C B A A B C</a:t>
            </a:r>
          </a:p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Aptos Light" panose="020B0004020202020204" pitchFamily="34" charset="0"/>
              </a:rPr>
              <a:t>Interleaved Practice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7246242-3101-6D27-88A5-8B7A1D759DF6}"/>
              </a:ext>
            </a:extLst>
          </p:cNvPr>
          <p:cNvSpPr txBox="1"/>
          <p:nvPr/>
        </p:nvSpPr>
        <p:spPr>
          <a:xfrm>
            <a:off x="0" y="3193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Interleave when information is highly similar and easily confused.</a:t>
            </a:r>
          </a:p>
        </p:txBody>
      </p:sp>
    </p:spTree>
    <p:extLst>
      <p:ext uri="{BB962C8B-B14F-4D97-AF65-F5344CB8AC3E}">
        <p14:creationId xmlns:p14="http://schemas.microsoft.com/office/powerpoint/2010/main" val="70021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llow-Processing-Cats">
            <a:hlinkClick r:id="" action="ppaction://media"/>
            <a:extLst>
              <a:ext uri="{FF2B5EF4-FFF2-40B4-BE49-F238E27FC236}">
                <a16:creationId xmlns:a16="http://schemas.microsoft.com/office/drawing/2014/main" id="{F2C681C5-113F-8722-4A3E-7815B1E6E4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694F07-25D6-8696-5284-07AE6427DE98}"/>
              </a:ext>
            </a:extLst>
          </p:cNvPr>
          <p:cNvSpPr txBox="1"/>
          <p:nvPr/>
        </p:nvSpPr>
        <p:spPr>
          <a:xfrm>
            <a:off x="6350" y="-14068"/>
            <a:ext cx="12192000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This does not count as interleaved practice.</a:t>
            </a:r>
          </a:p>
          <a:p>
            <a:pPr algn="ctr"/>
            <a:endParaRPr lang="en-US" sz="1200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07D0-84E7-554C-9EAB-1C595DE0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latin typeface="Helvetica Light" panose="020B0403020202020204" pitchFamily="34" charset="0"/>
              </a:rPr>
              <a:t>Roediger &amp; Karpicke (2006)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9FF70-3708-DE4C-B03A-3115A842C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1825624"/>
            <a:ext cx="11483009" cy="5032375"/>
          </a:xfrm>
        </p:spPr>
        <p:txBody>
          <a:bodyPr>
            <a:noAutofit/>
          </a:bodyPr>
          <a:lstStyle/>
          <a:p>
            <a:pPr lvl="1"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Retrieval Effect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Helvetica Light" panose="020B0403020202020204" pitchFamily="34" charset="0"/>
              </a:rPr>
              <a:t>180 undergraduate students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Study</a:t>
            </a:r>
            <a:r>
              <a:rPr lang="en-US" dirty="0">
                <a:solidFill>
                  <a:srgbClr val="FFC000"/>
                </a:solidFill>
                <a:latin typeface="Helvetica Light" panose="020B0403020202020204" pitchFamily="34" charset="0"/>
              </a:rPr>
              <a:t>	</a:t>
            </a:r>
            <a:r>
              <a:rPr lang="en-US" sz="2800" dirty="0">
                <a:latin typeface="Helvetica Light" panose="020B0403020202020204" pitchFamily="34" charset="0"/>
              </a:rPr>
              <a:t>= reading a </a:t>
            </a:r>
            <a:r>
              <a:rPr lang="en-US" sz="2800" dirty="0">
                <a:solidFill>
                  <a:srgbClr val="92D050"/>
                </a:solidFill>
                <a:latin typeface="Helvetica Light" panose="020B0403020202020204" pitchFamily="34" charset="0"/>
              </a:rPr>
              <a:t>265-word passage</a:t>
            </a:r>
            <a:r>
              <a:rPr lang="en-US" sz="2800" dirty="0">
                <a:latin typeface="Helvetica Light" panose="020B0403020202020204" pitchFamily="34" charset="0"/>
              </a:rPr>
              <a:t>, repeatedly for 5 min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Test</a:t>
            </a:r>
            <a:r>
              <a:rPr lang="en-US" dirty="0">
                <a:solidFill>
                  <a:srgbClr val="FFC000"/>
                </a:solidFill>
                <a:latin typeface="Helvetica Light" panose="020B0403020202020204" pitchFamily="34" charset="0"/>
              </a:rPr>
              <a:t>	</a:t>
            </a:r>
            <a:r>
              <a:rPr lang="en-US" sz="2800" dirty="0">
                <a:latin typeface="Helvetica Light" panose="020B0403020202020204" pitchFamily="34" charset="0"/>
              </a:rPr>
              <a:t>= write down as much as could be remembered for 7 min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solidFill>
                  <a:srgbClr val="FFC000"/>
                </a:solidFill>
                <a:latin typeface="Helvetica Light" panose="020B0403020202020204" pitchFamily="34" charset="0"/>
              </a:rPr>
              <a:t>Recall</a:t>
            </a:r>
            <a:r>
              <a:rPr lang="en-US" dirty="0">
                <a:solidFill>
                  <a:srgbClr val="FFC000"/>
                </a:solidFill>
                <a:latin typeface="Helvetica Light" panose="020B0403020202020204" pitchFamily="34" charset="0"/>
              </a:rPr>
              <a:t>	</a:t>
            </a:r>
            <a:r>
              <a:rPr lang="en-US" sz="2800" dirty="0">
                <a:latin typeface="Helvetica Light" panose="020B0403020202020204" pitchFamily="34" charset="0"/>
              </a:rPr>
              <a:t>=  write down as much as could be remembered for 10 min </a:t>
            </a:r>
          </a:p>
          <a:p>
            <a:pPr>
              <a:lnSpc>
                <a:spcPct val="150000"/>
              </a:lnSpc>
            </a:pPr>
            <a:endParaRPr lang="en-US" dirty="0">
              <a:latin typeface="Helvetica Light" panose="020B0403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>
              <a:latin typeface="Helvetica Light" panose="020B0403020202020204" pitchFamily="34" charset="0"/>
            </a:endParaRPr>
          </a:p>
        </p:txBody>
      </p:sp>
      <p:pic>
        <p:nvPicPr>
          <p:cNvPr id="5" name="Picture 4" descr="A cat lifting weights on a black background&#10;&#10;AI-generated content may be incorrect.">
            <a:extLst>
              <a:ext uri="{FF2B5EF4-FFF2-40B4-BE49-F238E27FC236}">
                <a16:creationId xmlns:a16="http://schemas.microsoft.com/office/drawing/2014/main" id="{0A455057-1E0F-C378-667A-2CF07A4DD9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184"/>
          <a:stretch>
            <a:fillRect/>
          </a:stretch>
        </p:blipFill>
        <p:spPr>
          <a:xfrm>
            <a:off x="11071376" y="5314644"/>
            <a:ext cx="1120624" cy="154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07D0-84E7-554C-9EAB-1C595DE0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 Light" panose="020B0403020202020204" pitchFamily="34" charset="0"/>
              </a:rPr>
              <a:t>What did they find?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97F2DB98-75C9-9B4C-8F36-F55D7C69D6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9" y="2129182"/>
          <a:ext cx="4260570" cy="25407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20190">
                  <a:extLst>
                    <a:ext uri="{9D8B030D-6E8A-4147-A177-3AD203B41FA5}">
                      <a16:colId xmlns:a16="http://schemas.microsoft.com/office/drawing/2014/main" val="4201644472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2295113167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1861627397"/>
                    </a:ext>
                  </a:extLst>
                </a:gridCol>
              </a:tblGrid>
              <a:tr h="572604">
                <a:tc>
                  <a:txBody>
                    <a:bodyPr/>
                    <a:lstStyle/>
                    <a:p>
                      <a:endParaRPr lang="en-US" sz="2400" b="0" i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2201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398372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06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T T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32326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D532F1-2754-DA4C-A9E6-D93674C44412}"/>
              </a:ext>
            </a:extLst>
          </p:cNvPr>
          <p:cNvCxnSpPr/>
          <p:nvPr/>
        </p:nvCxnSpPr>
        <p:spPr>
          <a:xfrm flipV="1">
            <a:off x="7056786" y="2129182"/>
            <a:ext cx="0" cy="25407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CD784A-DFCF-BA46-A33A-973EEC1A6671}"/>
              </a:ext>
            </a:extLst>
          </p:cNvPr>
          <p:cNvSpPr txBox="1"/>
          <p:nvPr/>
        </p:nvSpPr>
        <p:spPr>
          <a:xfrm>
            <a:off x="7699518" y="4855485"/>
            <a:ext cx="433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5 Min                    1 Week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17DFF6-6C80-8B4D-80EB-1D83E9D50A89}"/>
              </a:ext>
            </a:extLst>
          </p:cNvPr>
          <p:cNvSpPr/>
          <p:nvPr/>
        </p:nvSpPr>
        <p:spPr>
          <a:xfrm>
            <a:off x="7301954" y="2782956"/>
            <a:ext cx="397565" cy="1886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5EE73A-A7B1-414A-8EE3-EAD7B9D2F6AC}"/>
              </a:ext>
            </a:extLst>
          </p:cNvPr>
          <p:cNvSpPr txBox="1"/>
          <p:nvPr/>
        </p:nvSpPr>
        <p:spPr>
          <a:xfrm>
            <a:off x="6351110" y="2188700"/>
            <a:ext cx="66922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1.0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0.6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0.4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0.2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2E4994-973F-0741-A069-506327CDFDD2}"/>
              </a:ext>
            </a:extLst>
          </p:cNvPr>
          <p:cNvSpPr txBox="1"/>
          <p:nvPr/>
        </p:nvSpPr>
        <p:spPr>
          <a:xfrm rot="16200000">
            <a:off x="4828126" y="3197741"/>
            <a:ext cx="24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Recall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592565-6B03-2C46-B5BC-E7241E2B5AD8}"/>
              </a:ext>
            </a:extLst>
          </p:cNvPr>
          <p:cNvSpPr/>
          <p:nvPr/>
        </p:nvSpPr>
        <p:spPr>
          <a:xfrm>
            <a:off x="7984437" y="2948610"/>
            <a:ext cx="397565" cy="172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2A8F66-6611-CA4B-BB50-1D0A16CF63D6}"/>
              </a:ext>
            </a:extLst>
          </p:cNvPr>
          <p:cNvSpPr/>
          <p:nvPr/>
        </p:nvSpPr>
        <p:spPr>
          <a:xfrm>
            <a:off x="8666920" y="3129104"/>
            <a:ext cx="397565" cy="15408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D7C621-75DD-2D44-8C51-A56E0E1E2265}"/>
              </a:ext>
            </a:extLst>
          </p:cNvPr>
          <p:cNvSpPr/>
          <p:nvPr/>
        </p:nvSpPr>
        <p:spPr>
          <a:xfrm>
            <a:off x="9866243" y="3803378"/>
            <a:ext cx="397565" cy="866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E8583A-7ED9-7748-809C-58CA87891005}"/>
              </a:ext>
            </a:extLst>
          </p:cNvPr>
          <p:cNvSpPr/>
          <p:nvPr/>
        </p:nvSpPr>
        <p:spPr>
          <a:xfrm>
            <a:off x="10522222" y="3478698"/>
            <a:ext cx="397565" cy="1191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753749-4361-6649-AF53-E83C2056F7A4}"/>
              </a:ext>
            </a:extLst>
          </p:cNvPr>
          <p:cNvSpPr/>
          <p:nvPr/>
        </p:nvSpPr>
        <p:spPr>
          <a:xfrm>
            <a:off x="11158325" y="3220281"/>
            <a:ext cx="397565" cy="14496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E5C31C-CB6F-A549-A4B2-CAA5D700E85A}"/>
              </a:ext>
            </a:extLst>
          </p:cNvPr>
          <p:cNvCxnSpPr>
            <a:cxnSpLocks/>
          </p:cNvCxnSpPr>
          <p:nvPr/>
        </p:nvCxnSpPr>
        <p:spPr>
          <a:xfrm>
            <a:off x="7050160" y="4669954"/>
            <a:ext cx="473764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2D93749-167F-6641-A884-FC0F4550D7AE}"/>
              </a:ext>
            </a:extLst>
          </p:cNvPr>
          <p:cNvSpPr txBox="1"/>
          <p:nvPr/>
        </p:nvSpPr>
        <p:spPr>
          <a:xfrm>
            <a:off x="7132312" y="203069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5FFCB-94DF-904E-B769-BF9FFAE339CC}"/>
              </a:ext>
            </a:extLst>
          </p:cNvPr>
          <p:cNvSpPr txBox="1"/>
          <p:nvPr/>
        </p:nvSpPr>
        <p:spPr>
          <a:xfrm>
            <a:off x="9636970" y="203069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15654F-9385-9646-B024-0C4987693BE6}"/>
              </a:ext>
            </a:extLst>
          </p:cNvPr>
          <p:cNvSpPr/>
          <p:nvPr/>
        </p:nvSpPr>
        <p:spPr>
          <a:xfrm>
            <a:off x="9862932" y="2782956"/>
            <a:ext cx="397565" cy="10143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4E26CE1-2C9F-6C43-A889-0788D2B1EF5E}"/>
              </a:ext>
            </a:extLst>
          </p:cNvPr>
          <p:cNvSpPr/>
          <p:nvPr/>
        </p:nvSpPr>
        <p:spPr>
          <a:xfrm>
            <a:off x="10522215" y="2941984"/>
            <a:ext cx="397565" cy="530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B425B0-6E8F-D748-AF7F-B2370CC19E0C}"/>
              </a:ext>
            </a:extLst>
          </p:cNvPr>
          <p:cNvSpPr/>
          <p:nvPr/>
        </p:nvSpPr>
        <p:spPr>
          <a:xfrm>
            <a:off x="11158325" y="3122478"/>
            <a:ext cx="397565" cy="911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B90098-17DD-8547-9DD8-443B2CF13DAE}"/>
              </a:ext>
            </a:extLst>
          </p:cNvPr>
          <p:cNvSpPr/>
          <p:nvPr/>
        </p:nvSpPr>
        <p:spPr>
          <a:xfrm>
            <a:off x="2272749" y="2994992"/>
            <a:ext cx="1268906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16BF12F-8D51-E846-9DD7-570F4455F18A}"/>
              </a:ext>
            </a:extLst>
          </p:cNvPr>
          <p:cNvSpPr/>
          <p:nvPr/>
        </p:nvSpPr>
        <p:spPr>
          <a:xfrm>
            <a:off x="2266125" y="3571459"/>
            <a:ext cx="1275530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875A222-FAFB-8140-8718-98DB822E0FBB}"/>
              </a:ext>
            </a:extLst>
          </p:cNvPr>
          <p:cNvSpPr/>
          <p:nvPr/>
        </p:nvSpPr>
        <p:spPr>
          <a:xfrm>
            <a:off x="2259501" y="414792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0FC593-6CE2-A94C-B890-8B234EF5997E}"/>
              </a:ext>
            </a:extLst>
          </p:cNvPr>
          <p:cNvSpPr/>
          <p:nvPr/>
        </p:nvSpPr>
        <p:spPr>
          <a:xfrm>
            <a:off x="3679272" y="3002955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3B5312-16A4-DF43-90B5-77953AE96195}"/>
              </a:ext>
            </a:extLst>
          </p:cNvPr>
          <p:cNvSpPr/>
          <p:nvPr/>
        </p:nvSpPr>
        <p:spPr>
          <a:xfrm>
            <a:off x="3692385" y="3564718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21B40C-3877-FD49-AC15-A4D66D5987DF}"/>
              </a:ext>
            </a:extLst>
          </p:cNvPr>
          <p:cNvSpPr/>
          <p:nvPr/>
        </p:nvSpPr>
        <p:spPr>
          <a:xfrm>
            <a:off x="3687821" y="4138093"/>
            <a:ext cx="1282154" cy="4803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14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6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F66192-6DAE-3B7C-B73A-50E760C85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19600" y="1676400"/>
            <a:ext cx="7772400" cy="51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79DC12-38EE-B3A6-F212-D2F452865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023" y="4021136"/>
            <a:ext cx="4034539" cy="30249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959F68-63B7-01B7-5FC1-802EA402A4CA}"/>
              </a:ext>
            </a:extLst>
          </p:cNvPr>
          <p:cNvSpPr/>
          <p:nvPr/>
        </p:nvSpPr>
        <p:spPr>
          <a:xfrm>
            <a:off x="0" y="365125"/>
            <a:ext cx="12192000" cy="649287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BED01C-1CFD-D75B-6979-A1BCA53EF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41C03-9482-487F-9AF8-C5FC4C77A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dirty="0"/>
              <a:t>Directions: For each of the following 2 sentences, 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Disagree</a:t>
            </a:r>
          </a:p>
          <a:p>
            <a:pPr lvl="1">
              <a:lnSpc>
                <a:spcPct val="100000"/>
              </a:lnSpc>
              <a:spcAft>
                <a:spcPts val="2400"/>
              </a:spcAft>
            </a:pPr>
            <a:r>
              <a:rPr lang="en-US" sz="3200" dirty="0"/>
              <a:t> </a:t>
            </a:r>
            <a:r>
              <a:rPr lang="en-US" sz="3200" dirty="0">
                <a:solidFill>
                  <a:srgbClr val="FFC000"/>
                </a:solidFill>
              </a:rPr>
              <a:t>Edit</a:t>
            </a:r>
            <a:r>
              <a:rPr lang="en-US" sz="3200" dirty="0"/>
              <a:t> into agreement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749D2-E507-4E50-95A2-0CA88DDF07AA}"/>
              </a:ext>
            </a:extLst>
          </p:cNvPr>
          <p:cNvSpPr txBox="1"/>
          <p:nvPr/>
        </p:nvSpPr>
        <p:spPr>
          <a:xfrm>
            <a:off x="574765" y="5995851"/>
            <a:ext cx="681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ptos Light" panose="020B0004020202020204" pitchFamily="34" charset="0"/>
              </a:rPr>
              <a:t>peterdoolittle.org</a:t>
            </a:r>
            <a:r>
              <a:rPr lang="en-US" sz="3200" dirty="0">
                <a:latin typeface="Aptos Light" panose="020B0004020202020204" pitchFamily="34" charset="0"/>
              </a:rPr>
              <a:t>/temp/</a:t>
            </a:r>
            <a:r>
              <a:rPr lang="en-US" sz="3200" dirty="0" err="1">
                <a:latin typeface="Aptos Light" panose="020B0004020202020204" pitchFamily="34" charset="0"/>
              </a:rPr>
              <a:t>VetMed.pptx</a:t>
            </a:r>
            <a:endParaRPr lang="en-US" sz="3200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DF73B-9ABF-3433-B7C8-2C339F4E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C59AE81-B742-5EA2-FF23-FFC6D994E7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683801"/>
              </p:ext>
            </p:extLst>
          </p:nvPr>
        </p:nvGraphicFramePr>
        <p:xfrm>
          <a:off x="762009" y="595803"/>
          <a:ext cx="4260570" cy="25407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20190">
                  <a:extLst>
                    <a:ext uri="{9D8B030D-6E8A-4147-A177-3AD203B41FA5}">
                      <a16:colId xmlns:a16="http://schemas.microsoft.com/office/drawing/2014/main" val="4201644472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2295113167"/>
                    </a:ext>
                  </a:extLst>
                </a:gridCol>
                <a:gridCol w="1420190">
                  <a:extLst>
                    <a:ext uri="{9D8B030D-6E8A-4147-A177-3AD203B41FA5}">
                      <a16:colId xmlns:a16="http://schemas.microsoft.com/office/drawing/2014/main" val="1861627397"/>
                    </a:ext>
                  </a:extLst>
                </a:gridCol>
              </a:tblGrid>
              <a:tr h="572604">
                <a:tc>
                  <a:txBody>
                    <a:bodyPr/>
                    <a:lstStyle/>
                    <a:p>
                      <a:endParaRPr lang="en-US" sz="2400" b="0" i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Week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42201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 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398372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S S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79061"/>
                  </a:ext>
                </a:extLst>
              </a:tr>
              <a:tr h="57260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S T T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Helvetica Light" panose="020B0403020202020204" pitchFamily="34" charset="0"/>
                        </a:rPr>
                        <a:t>61%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32326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141F25-B112-35A6-034C-5755AF41890D}"/>
              </a:ext>
            </a:extLst>
          </p:cNvPr>
          <p:cNvCxnSpPr/>
          <p:nvPr/>
        </p:nvCxnSpPr>
        <p:spPr>
          <a:xfrm flipV="1">
            <a:off x="7056786" y="595803"/>
            <a:ext cx="0" cy="25407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003D8A5B-0A41-3C36-24A4-A90A3F7A9D00}"/>
              </a:ext>
            </a:extLst>
          </p:cNvPr>
          <p:cNvSpPr/>
          <p:nvPr/>
        </p:nvSpPr>
        <p:spPr>
          <a:xfrm>
            <a:off x="436098" y="337625"/>
            <a:ext cx="4881490" cy="308902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39DF16-C0AB-BD1B-5783-9320A87E89E4}"/>
              </a:ext>
            </a:extLst>
          </p:cNvPr>
          <p:cNvSpPr txBox="1"/>
          <p:nvPr/>
        </p:nvSpPr>
        <p:spPr>
          <a:xfrm>
            <a:off x="7699518" y="3322106"/>
            <a:ext cx="4333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Light" panose="020B0403020202020204" pitchFamily="34" charset="0"/>
              </a:rPr>
              <a:t>5 Min                    1 Week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134115-2DFB-5FC9-7B5F-B3644E637381}"/>
              </a:ext>
            </a:extLst>
          </p:cNvPr>
          <p:cNvSpPr/>
          <p:nvPr/>
        </p:nvSpPr>
        <p:spPr>
          <a:xfrm>
            <a:off x="7301954" y="1249577"/>
            <a:ext cx="397565" cy="1886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1F7EDA-97CF-2021-2A2D-4B0EF2FD41DD}"/>
              </a:ext>
            </a:extLst>
          </p:cNvPr>
          <p:cNvSpPr txBox="1"/>
          <p:nvPr/>
        </p:nvSpPr>
        <p:spPr>
          <a:xfrm>
            <a:off x="6351110" y="655321"/>
            <a:ext cx="66922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1.0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0.8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0.6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0.4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0.2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Helvetica Light" panose="020B0403020202020204" pitchFamily="34" charset="0"/>
              </a:rPr>
              <a:t>0.0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ADF1DB-5FFD-C620-E186-42BBE3BA2890}"/>
              </a:ext>
            </a:extLst>
          </p:cNvPr>
          <p:cNvSpPr txBox="1"/>
          <p:nvPr/>
        </p:nvSpPr>
        <p:spPr>
          <a:xfrm rot="16200000">
            <a:off x="4828126" y="1664362"/>
            <a:ext cx="2482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Recall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13B32D-C31E-F789-6094-502459785B10}"/>
              </a:ext>
            </a:extLst>
          </p:cNvPr>
          <p:cNvSpPr/>
          <p:nvPr/>
        </p:nvSpPr>
        <p:spPr>
          <a:xfrm>
            <a:off x="7984437" y="1415231"/>
            <a:ext cx="397565" cy="1721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64C5A4-3E32-FF87-C8EA-B2362AF0F8EA}"/>
              </a:ext>
            </a:extLst>
          </p:cNvPr>
          <p:cNvSpPr/>
          <p:nvPr/>
        </p:nvSpPr>
        <p:spPr>
          <a:xfrm>
            <a:off x="8666920" y="1595725"/>
            <a:ext cx="397565" cy="15408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215708-87FF-9129-F73A-E00858701939}"/>
              </a:ext>
            </a:extLst>
          </p:cNvPr>
          <p:cNvSpPr/>
          <p:nvPr/>
        </p:nvSpPr>
        <p:spPr>
          <a:xfrm>
            <a:off x="9866243" y="2269999"/>
            <a:ext cx="397565" cy="8665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EB5FB65-9242-F2D3-66B9-65A396E0C28E}"/>
              </a:ext>
            </a:extLst>
          </p:cNvPr>
          <p:cNvSpPr/>
          <p:nvPr/>
        </p:nvSpPr>
        <p:spPr>
          <a:xfrm>
            <a:off x="10522222" y="1945319"/>
            <a:ext cx="397565" cy="11912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B15A69-8E5C-2EBC-48E2-6A4AE7A36D5C}"/>
              </a:ext>
            </a:extLst>
          </p:cNvPr>
          <p:cNvSpPr/>
          <p:nvPr/>
        </p:nvSpPr>
        <p:spPr>
          <a:xfrm>
            <a:off x="11158325" y="1686902"/>
            <a:ext cx="397565" cy="144967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11F830-AA7E-B7FE-8835-A45EC17DD32D}"/>
              </a:ext>
            </a:extLst>
          </p:cNvPr>
          <p:cNvCxnSpPr>
            <a:cxnSpLocks/>
          </p:cNvCxnSpPr>
          <p:nvPr/>
        </p:nvCxnSpPr>
        <p:spPr>
          <a:xfrm>
            <a:off x="7050160" y="3136575"/>
            <a:ext cx="473764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D9F7F35-C9E7-5162-760F-2050BF3F0551}"/>
              </a:ext>
            </a:extLst>
          </p:cNvPr>
          <p:cNvSpPr txBox="1"/>
          <p:nvPr/>
        </p:nvSpPr>
        <p:spPr>
          <a:xfrm>
            <a:off x="7132312" y="49731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A682E-7CA3-8136-7C8F-30646D783250}"/>
              </a:ext>
            </a:extLst>
          </p:cNvPr>
          <p:cNvSpPr txBox="1"/>
          <p:nvPr/>
        </p:nvSpPr>
        <p:spPr>
          <a:xfrm>
            <a:off x="9636970" y="49731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Helvetica Light" panose="020B0403020202020204" pitchFamily="34" charset="0"/>
              </a:rPr>
              <a:t>SSSS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Helvetica Light" panose="020B0403020202020204" pitchFamily="34" charset="0"/>
              </a:rPr>
              <a:t>SSST</a:t>
            </a:r>
            <a:r>
              <a:rPr lang="en-US" dirty="0">
                <a:latin typeface="Helvetica Light" panose="020B0403020202020204" pitchFamily="34" charset="0"/>
              </a:rPr>
              <a:t>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 Light" panose="020B0403020202020204" pitchFamily="34" charset="0"/>
              </a:rPr>
              <a:t>STTT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1DC909-5AC6-C422-2773-D1BEC908D1A4}"/>
              </a:ext>
            </a:extLst>
          </p:cNvPr>
          <p:cNvSpPr/>
          <p:nvPr/>
        </p:nvSpPr>
        <p:spPr>
          <a:xfrm>
            <a:off x="9862932" y="1249577"/>
            <a:ext cx="397565" cy="101431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703503-1CE8-AE9F-E4D2-5205FC70F6AE}"/>
              </a:ext>
            </a:extLst>
          </p:cNvPr>
          <p:cNvSpPr/>
          <p:nvPr/>
        </p:nvSpPr>
        <p:spPr>
          <a:xfrm>
            <a:off x="10522215" y="1408605"/>
            <a:ext cx="397565" cy="5300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4BD23F-3616-C5D7-A0B0-5C662FB3D8A3}"/>
              </a:ext>
            </a:extLst>
          </p:cNvPr>
          <p:cNvSpPr/>
          <p:nvPr/>
        </p:nvSpPr>
        <p:spPr>
          <a:xfrm>
            <a:off x="11158325" y="1589099"/>
            <a:ext cx="397565" cy="9117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08AF4D-B515-D5FD-0245-95AB23F7772F}"/>
              </a:ext>
            </a:extLst>
          </p:cNvPr>
          <p:cNvSpPr txBox="1"/>
          <p:nvPr/>
        </p:nvSpPr>
        <p:spPr>
          <a:xfrm>
            <a:off x="7638759" y="4198973"/>
            <a:ext cx="301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Long-Term </a:t>
            </a:r>
          </a:p>
          <a:p>
            <a:pPr algn="ctr"/>
            <a:r>
              <a:rPr lang="en-US" sz="3200" dirty="0">
                <a:latin typeface="Aptos Light" panose="020B0004020202020204" pitchFamily="34" charset="0"/>
              </a:rPr>
              <a:t>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A7E30-AC10-378D-14C7-589F7B051F2C}"/>
              </a:ext>
            </a:extLst>
          </p:cNvPr>
          <p:cNvSpPr txBox="1"/>
          <p:nvPr/>
        </p:nvSpPr>
        <p:spPr>
          <a:xfrm>
            <a:off x="1097280" y="5919155"/>
            <a:ext cx="316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Short-Term Recall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1B90ED-2DAE-48A1-3955-A39A712E1613}"/>
              </a:ext>
            </a:extLst>
          </p:cNvPr>
          <p:cNvSpPr txBox="1"/>
          <p:nvPr/>
        </p:nvSpPr>
        <p:spPr>
          <a:xfrm>
            <a:off x="7564151" y="5837462"/>
            <a:ext cx="3165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Long-Term Retrieval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0F2576-FEBA-403E-8FFA-4593D1453723}"/>
              </a:ext>
            </a:extLst>
          </p:cNvPr>
          <p:cNvCxnSpPr>
            <a:cxnSpLocks/>
          </p:cNvCxnSpPr>
          <p:nvPr/>
        </p:nvCxnSpPr>
        <p:spPr>
          <a:xfrm>
            <a:off x="2680186" y="5312229"/>
            <a:ext cx="1" cy="539149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464028A-BF8D-5CC7-5099-BD28F897AE55}"/>
              </a:ext>
            </a:extLst>
          </p:cNvPr>
          <p:cNvCxnSpPr/>
          <p:nvPr/>
        </p:nvCxnSpPr>
        <p:spPr>
          <a:xfrm>
            <a:off x="9147056" y="5262275"/>
            <a:ext cx="1" cy="539149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A9491D-4F4F-42D6-795E-ADCED18385CD}"/>
              </a:ext>
            </a:extLst>
          </p:cNvPr>
          <p:cNvSpPr txBox="1"/>
          <p:nvPr/>
        </p:nvSpPr>
        <p:spPr>
          <a:xfrm>
            <a:off x="1091065" y="4235011"/>
            <a:ext cx="3165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Short-Term</a:t>
            </a:r>
          </a:p>
          <a:p>
            <a:pPr algn="ctr"/>
            <a:r>
              <a:rPr lang="en-US" sz="3200" dirty="0">
                <a:latin typeface="Aptos Light" panose="020B0004020202020204" pitchFamily="34" charset="0"/>
              </a:rPr>
              <a:t>Performance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F4EF44-0D27-9DF5-D7BD-CDADEFD2CE26}"/>
              </a:ext>
            </a:extLst>
          </p:cNvPr>
          <p:cNvSpPr txBox="1"/>
          <p:nvPr/>
        </p:nvSpPr>
        <p:spPr>
          <a:xfrm>
            <a:off x="4471182" y="4246732"/>
            <a:ext cx="3016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ptos Light" panose="020B0004020202020204" pitchFamily="34" charset="0"/>
              </a:rPr>
              <a:t>Meaningful</a:t>
            </a:r>
          </a:p>
          <a:p>
            <a:pPr algn="ctr"/>
            <a:r>
              <a:rPr lang="en-US" sz="3200" dirty="0">
                <a:latin typeface="Aptos Light" panose="020B0004020202020204" pitchFamily="34" charset="0"/>
              </a:rPr>
              <a:t>Processing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B7AD69B-712E-0B06-A4EA-A222AA2070B6}"/>
              </a:ext>
            </a:extLst>
          </p:cNvPr>
          <p:cNvCxnSpPr/>
          <p:nvPr/>
        </p:nvCxnSpPr>
        <p:spPr>
          <a:xfrm>
            <a:off x="4144325" y="4754881"/>
            <a:ext cx="640080" cy="0"/>
          </a:xfrm>
          <a:prstGeom prst="straightConnector1">
            <a:avLst/>
          </a:prstGeom>
          <a:ln w="38100">
            <a:solidFill>
              <a:srgbClr val="FFD57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072117-612E-43F4-220A-61E3D9D1BF9C}"/>
              </a:ext>
            </a:extLst>
          </p:cNvPr>
          <p:cNvCxnSpPr/>
          <p:nvPr/>
        </p:nvCxnSpPr>
        <p:spPr>
          <a:xfrm>
            <a:off x="7222804" y="4752533"/>
            <a:ext cx="640080" cy="0"/>
          </a:xfrm>
          <a:prstGeom prst="straightConnector1">
            <a:avLst/>
          </a:prstGeom>
          <a:ln w="38100">
            <a:solidFill>
              <a:srgbClr val="FFD57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A6154286-64F9-50D6-730E-5627783F0A4B}"/>
              </a:ext>
            </a:extLst>
          </p:cNvPr>
          <p:cNvSpPr/>
          <p:nvPr/>
        </p:nvSpPr>
        <p:spPr>
          <a:xfrm>
            <a:off x="6921305" y="653815"/>
            <a:ext cx="2471217" cy="2775185"/>
          </a:xfrm>
          <a:prstGeom prst="ellipse">
            <a:avLst/>
          </a:prstGeom>
          <a:noFill/>
          <a:ln w="38100">
            <a:solidFill>
              <a:srgbClr val="FFD57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975ED9A-3EC0-68B4-9F71-27679BE03A71}"/>
              </a:ext>
            </a:extLst>
          </p:cNvPr>
          <p:cNvSpPr/>
          <p:nvPr/>
        </p:nvSpPr>
        <p:spPr>
          <a:xfrm>
            <a:off x="9507411" y="651468"/>
            <a:ext cx="2471217" cy="2775185"/>
          </a:xfrm>
          <a:prstGeom prst="ellipse">
            <a:avLst/>
          </a:prstGeom>
          <a:noFill/>
          <a:ln w="38100">
            <a:solidFill>
              <a:srgbClr val="FFD579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0DD0DBE1-A8A2-B883-804D-A62A5AE3A127}"/>
              </a:ext>
            </a:extLst>
          </p:cNvPr>
          <p:cNvSpPr/>
          <p:nvPr/>
        </p:nvSpPr>
        <p:spPr>
          <a:xfrm>
            <a:off x="2799478" y="2025748"/>
            <a:ext cx="4107759" cy="2166424"/>
          </a:xfrm>
          <a:custGeom>
            <a:avLst/>
            <a:gdLst>
              <a:gd name="csX0" fmla="*/ 3882683 w 3882683"/>
              <a:gd name="csY0" fmla="*/ 0 h 2166424"/>
              <a:gd name="csX1" fmla="*/ 801858 w 3882683"/>
              <a:gd name="csY1" fmla="*/ 829994 h 2166424"/>
              <a:gd name="csX2" fmla="*/ 0 w 3882683"/>
              <a:gd name="csY2" fmla="*/ 2166424 h 216642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3882683" h="2166424">
                <a:moveTo>
                  <a:pt x="3882683" y="0"/>
                </a:moveTo>
                <a:cubicBezTo>
                  <a:pt x="2665827" y="234461"/>
                  <a:pt x="1448972" y="468923"/>
                  <a:pt x="801858" y="829994"/>
                </a:cubicBezTo>
                <a:cubicBezTo>
                  <a:pt x="154744" y="1191065"/>
                  <a:pt x="77372" y="1678744"/>
                  <a:pt x="0" y="2166424"/>
                </a:cubicBezTo>
              </a:path>
            </a:pathLst>
          </a:custGeom>
          <a:noFill/>
          <a:ln w="25400">
            <a:solidFill>
              <a:srgbClr val="FFD579"/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318C6BB0-433D-63A6-83AB-CCF6D9023180}"/>
              </a:ext>
            </a:extLst>
          </p:cNvPr>
          <p:cNvSpPr/>
          <p:nvPr/>
        </p:nvSpPr>
        <p:spPr>
          <a:xfrm>
            <a:off x="9172135" y="2757268"/>
            <a:ext cx="492370" cy="1364566"/>
          </a:xfrm>
          <a:custGeom>
            <a:avLst/>
            <a:gdLst>
              <a:gd name="csX0" fmla="*/ 492370 w 492370"/>
              <a:gd name="csY0" fmla="*/ 0 h 1364566"/>
              <a:gd name="csX1" fmla="*/ 140677 w 492370"/>
              <a:gd name="csY1" fmla="*/ 618978 h 1364566"/>
              <a:gd name="csX2" fmla="*/ 0 w 492370"/>
              <a:gd name="csY2" fmla="*/ 1364566 h 136456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</a:cxnLst>
            <a:rect l="l" t="t" r="r" b="b"/>
            <a:pathLst>
              <a:path w="492370" h="1364566">
                <a:moveTo>
                  <a:pt x="492370" y="0"/>
                </a:moveTo>
                <a:cubicBezTo>
                  <a:pt x="357554" y="195775"/>
                  <a:pt x="222739" y="391550"/>
                  <a:pt x="140677" y="618978"/>
                </a:cubicBezTo>
                <a:cubicBezTo>
                  <a:pt x="58615" y="846406"/>
                  <a:pt x="29307" y="1105486"/>
                  <a:pt x="0" y="1364566"/>
                </a:cubicBezTo>
              </a:path>
            </a:pathLst>
          </a:custGeom>
          <a:noFill/>
          <a:ln>
            <a:solidFill>
              <a:srgbClr val="FFD579"/>
            </a:solidFill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DCC5B5-2B8D-09F1-84CD-627E8388A45F}"/>
              </a:ext>
            </a:extLst>
          </p:cNvPr>
          <p:cNvSpPr txBox="1"/>
          <p:nvPr/>
        </p:nvSpPr>
        <p:spPr>
          <a:xfrm>
            <a:off x="4384264" y="5926630"/>
            <a:ext cx="3165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Spaced Retrieval</a:t>
            </a: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w/Generative </a:t>
            </a:r>
            <a:r>
              <a:rPr lang="en-US" sz="2800" dirty="0" err="1">
                <a:latin typeface="Aptos Light" panose="020B0004020202020204" pitchFamily="34" charset="0"/>
              </a:rPr>
              <a:t>Lrn</a:t>
            </a:r>
            <a:endParaRPr lang="en-US" sz="2800" dirty="0">
              <a:latin typeface="Aptos Light" panose="020B0004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6B800CD-AD14-0027-8A11-82DC6A3718FD}"/>
              </a:ext>
            </a:extLst>
          </p:cNvPr>
          <p:cNvCxnSpPr/>
          <p:nvPr/>
        </p:nvCxnSpPr>
        <p:spPr>
          <a:xfrm>
            <a:off x="5979480" y="5259930"/>
            <a:ext cx="1" cy="539149"/>
          </a:xfrm>
          <a:prstGeom prst="straightConnector1">
            <a:avLst/>
          </a:prstGeom>
          <a:ln w="25400">
            <a:solidFill>
              <a:srgbClr val="FFD579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06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36" grpId="0"/>
      <p:bldP spid="37" grpId="0"/>
      <p:bldP spid="43" grpId="0" animBg="1"/>
      <p:bldP spid="44" grpId="0" animBg="1"/>
      <p:bldP spid="45" grpId="0" animBg="1"/>
      <p:bldP spid="47" grpId="0" animBg="1"/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88376-706B-D297-867B-D7DD30EC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Procedural Knowledge</a:t>
            </a:r>
          </a:p>
        </p:txBody>
      </p:sp>
    </p:spTree>
    <p:extLst>
      <p:ext uri="{BB962C8B-B14F-4D97-AF65-F5344CB8AC3E}">
        <p14:creationId xmlns:p14="http://schemas.microsoft.com/office/powerpoint/2010/main" val="246369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BC010-86AC-D457-B03C-A0EFAFC13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C46E-4123-EA5C-71C4-3729765C1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Procedural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E28C-F048-8E1E-515A-5B0CEF3A0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714957" cy="492686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D579"/>
                </a:solidFill>
              </a:rPr>
              <a:t>Examples: </a:t>
            </a:r>
            <a:r>
              <a:rPr lang="en-US" sz="2800" dirty="0"/>
              <a:t>Teacher demonstrates fully worked-out procedure; have student self-explain what they’re seeing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D579"/>
                </a:solidFill>
              </a:rPr>
              <a:t>Guided Practice: </a:t>
            </a:r>
            <a:r>
              <a:rPr lang="en-US" sz="2800" dirty="0"/>
              <a:t>Student attempts procedure with scaffolded support and immediate feedback</a:t>
            </a:r>
          </a:p>
          <a:p>
            <a:endParaRPr lang="en-US" sz="2800" dirty="0"/>
          </a:p>
          <a:p>
            <a:r>
              <a:rPr lang="en-US" sz="2800" dirty="0">
                <a:solidFill>
                  <a:srgbClr val="FFD579"/>
                </a:solidFill>
              </a:rPr>
              <a:t>Varied Application Practice: </a:t>
            </a:r>
            <a:r>
              <a:rPr lang="en-US" sz="2800" dirty="0"/>
              <a:t>Once student can complete the procedure, apply procedure to different contexts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E0B96-9C56-9B30-9556-87A2737771D5}"/>
              </a:ext>
            </a:extLst>
          </p:cNvPr>
          <p:cNvSpPr txBox="1"/>
          <p:nvPr/>
        </p:nvSpPr>
        <p:spPr>
          <a:xfrm>
            <a:off x="9298744" y="916963"/>
            <a:ext cx="14208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Support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High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Med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9E9EC-EC37-62F0-B059-1668F6BDE830}"/>
              </a:ext>
            </a:extLst>
          </p:cNvPr>
          <p:cNvSpPr txBox="1"/>
          <p:nvPr/>
        </p:nvSpPr>
        <p:spPr>
          <a:xfrm>
            <a:off x="10703171" y="928683"/>
            <a:ext cx="142083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tos Light" panose="020B0004020202020204" pitchFamily="34" charset="0"/>
              </a:rPr>
              <a:t>Variable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Low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Med</a:t>
            </a: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endParaRPr lang="en-US" sz="2800" dirty="0">
              <a:latin typeface="Aptos Light" panose="020B0004020202020204" pitchFamily="34" charset="0"/>
            </a:endParaRPr>
          </a:p>
          <a:p>
            <a:pPr algn="ctr"/>
            <a:r>
              <a:rPr lang="en-US" sz="2800" dirty="0">
                <a:latin typeface="Aptos Light" panose="020B0004020202020204" pitchFamily="34" charset="0"/>
              </a:rPr>
              <a:t>High</a:t>
            </a:r>
          </a:p>
        </p:txBody>
      </p:sp>
    </p:spTree>
    <p:extLst>
      <p:ext uri="{BB962C8B-B14F-4D97-AF65-F5344CB8AC3E}">
        <p14:creationId xmlns:p14="http://schemas.microsoft.com/office/powerpoint/2010/main" val="380921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21F5D-7380-745E-E067-57B5FC23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ncil on a blueprint&#10;&#10;AI-generated content may be incorrect.">
            <a:extLst>
              <a:ext uri="{FF2B5EF4-FFF2-40B4-BE49-F238E27FC236}">
                <a16:creationId xmlns:a16="http://schemas.microsoft.com/office/drawing/2014/main" id="{4FA3D611-0882-B6C6-3083-CFD190F8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b="17344"/>
          <a:stretch>
            <a:fillRect/>
          </a:stretch>
        </p:blipFill>
        <p:spPr>
          <a:xfrm>
            <a:off x="0" y="369128"/>
            <a:ext cx="12191358" cy="64888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D17F3FB-AE99-9EEF-D599-6ABDECFE240C}"/>
              </a:ext>
            </a:extLst>
          </p:cNvPr>
          <p:cNvSpPr/>
          <p:nvPr/>
        </p:nvSpPr>
        <p:spPr>
          <a:xfrm>
            <a:off x="2535418" y="2319146"/>
            <a:ext cx="6835734" cy="693492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 w="635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-Turn Arrow 74">
            <a:extLst>
              <a:ext uri="{FF2B5EF4-FFF2-40B4-BE49-F238E27FC236}">
                <a16:creationId xmlns:a16="http://schemas.microsoft.com/office/drawing/2014/main" id="{762012B2-DE4D-CB8B-2F4F-A7078D4F6780}"/>
              </a:ext>
            </a:extLst>
          </p:cNvPr>
          <p:cNvSpPr/>
          <p:nvPr/>
        </p:nvSpPr>
        <p:spPr>
          <a:xfrm>
            <a:off x="8363489" y="1934949"/>
            <a:ext cx="2276305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U-Turn Arrow 70">
            <a:extLst>
              <a:ext uri="{FF2B5EF4-FFF2-40B4-BE49-F238E27FC236}">
                <a16:creationId xmlns:a16="http://schemas.microsoft.com/office/drawing/2014/main" id="{1CC2C6C0-F4D3-7919-1197-016432371237}"/>
              </a:ext>
            </a:extLst>
          </p:cNvPr>
          <p:cNvSpPr/>
          <p:nvPr/>
        </p:nvSpPr>
        <p:spPr>
          <a:xfrm>
            <a:off x="6084944" y="1933184"/>
            <a:ext cx="2382841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8ADFC6F-4D08-A569-1073-6187C81A03B5}"/>
              </a:ext>
            </a:extLst>
          </p:cNvPr>
          <p:cNvSpPr txBox="1"/>
          <p:nvPr/>
        </p:nvSpPr>
        <p:spPr>
          <a:xfrm>
            <a:off x="3647121" y="1620293"/>
            <a:ext cx="24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foster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DF7344-0ACC-B51A-0F31-4A54223383B3}"/>
              </a:ext>
            </a:extLst>
          </p:cNvPr>
          <p:cNvSpPr txBox="1"/>
          <p:nvPr/>
        </p:nvSpPr>
        <p:spPr>
          <a:xfrm>
            <a:off x="7359471" y="2415026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C8C7F1-4059-B698-A99A-1193712366BA}"/>
              </a:ext>
            </a:extLst>
          </p:cNvPr>
          <p:cNvSpPr txBox="1"/>
          <p:nvPr/>
        </p:nvSpPr>
        <p:spPr>
          <a:xfrm>
            <a:off x="459744" y="2415026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10648-67DD-0D14-8FC0-76A1EFEEBAF7}"/>
              </a:ext>
            </a:extLst>
          </p:cNvPr>
          <p:cNvSpPr txBox="1"/>
          <p:nvPr/>
        </p:nvSpPr>
        <p:spPr>
          <a:xfrm>
            <a:off x="2647356" y="2415026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0EF53A-4C51-2AB1-C8DB-6293EEB6913C}"/>
              </a:ext>
            </a:extLst>
          </p:cNvPr>
          <p:cNvSpPr txBox="1"/>
          <p:nvPr/>
        </p:nvSpPr>
        <p:spPr>
          <a:xfrm>
            <a:off x="5046728" y="2415026"/>
            <a:ext cx="2103120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  <a:ea typeface="Roboto Thin" panose="02000000000000000000" pitchFamily="2" charset="0"/>
                <a:cs typeface="Roboto Thin" panose="02000000000000000000" pitchFamily="2" charset="0"/>
              </a:rPr>
              <a:t>Processing</a:t>
            </a:r>
          </a:p>
          <a:p>
            <a:pPr algn="ctr"/>
            <a:endParaRPr lang="en-US" sz="26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CF52E00-4783-EF7C-C851-033C6C63CDF4}"/>
              </a:ext>
            </a:extLst>
          </p:cNvPr>
          <p:cNvSpPr txBox="1"/>
          <p:nvPr/>
        </p:nvSpPr>
        <p:spPr>
          <a:xfrm>
            <a:off x="9556715" y="2415026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B0BB5FA-9400-C480-D2C4-492AECC14A52}"/>
              </a:ext>
            </a:extLst>
          </p:cNvPr>
          <p:cNvSpPr txBox="1"/>
          <p:nvPr/>
        </p:nvSpPr>
        <p:spPr>
          <a:xfrm>
            <a:off x="9690505" y="3759138"/>
            <a:ext cx="174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Do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Feel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267F40-02C6-D351-7883-AA578F8FE9EC}"/>
              </a:ext>
            </a:extLst>
          </p:cNvPr>
          <p:cNvSpPr txBox="1"/>
          <p:nvPr/>
        </p:nvSpPr>
        <p:spPr>
          <a:xfrm>
            <a:off x="593774" y="3751592"/>
            <a:ext cx="174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Do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Feel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F993D4B-A01A-CE22-B870-FC8ED6885F0A}"/>
              </a:ext>
            </a:extLst>
          </p:cNvPr>
          <p:cNvCxnSpPr/>
          <p:nvPr/>
        </p:nvCxnSpPr>
        <p:spPr>
          <a:xfrm>
            <a:off x="1466600" y="306613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D27B95B-A9CD-E9D1-5D36-E456E87F2ED9}"/>
              </a:ext>
            </a:extLst>
          </p:cNvPr>
          <p:cNvCxnSpPr/>
          <p:nvPr/>
        </p:nvCxnSpPr>
        <p:spPr>
          <a:xfrm>
            <a:off x="10556733" y="306613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0F3A94E6-5929-6CA9-AEE8-9F1FCA428FF9}"/>
              </a:ext>
            </a:extLst>
          </p:cNvPr>
          <p:cNvSpPr txBox="1"/>
          <p:nvPr/>
        </p:nvSpPr>
        <p:spPr>
          <a:xfrm>
            <a:off x="1490373" y="1614867"/>
            <a:ext cx="22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inform</a:t>
            </a:r>
          </a:p>
        </p:txBody>
      </p:sp>
      <p:sp>
        <p:nvSpPr>
          <p:cNvPr id="70" name="U-Turn Arrow 69">
            <a:extLst>
              <a:ext uri="{FF2B5EF4-FFF2-40B4-BE49-F238E27FC236}">
                <a16:creationId xmlns:a16="http://schemas.microsoft.com/office/drawing/2014/main" id="{CD40DA9A-0224-DE1A-2961-92663E6765D9}"/>
              </a:ext>
            </a:extLst>
          </p:cNvPr>
          <p:cNvSpPr/>
          <p:nvPr/>
        </p:nvSpPr>
        <p:spPr>
          <a:xfrm>
            <a:off x="3630365" y="1932394"/>
            <a:ext cx="2549053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U-Turn Arrow 68">
            <a:extLst>
              <a:ext uri="{FF2B5EF4-FFF2-40B4-BE49-F238E27FC236}">
                <a16:creationId xmlns:a16="http://schemas.microsoft.com/office/drawing/2014/main" id="{CFA1F195-1B12-D3F5-8587-3DFF5EFF48D9}"/>
              </a:ext>
            </a:extLst>
          </p:cNvPr>
          <p:cNvSpPr/>
          <p:nvPr/>
        </p:nvSpPr>
        <p:spPr>
          <a:xfrm>
            <a:off x="1457253" y="1933517"/>
            <a:ext cx="2266964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8B8616-8F70-5FF6-B353-BA70D73941F7}"/>
              </a:ext>
            </a:extLst>
          </p:cNvPr>
          <p:cNvSpPr txBox="1"/>
          <p:nvPr/>
        </p:nvSpPr>
        <p:spPr>
          <a:xfrm>
            <a:off x="6112755" y="1609442"/>
            <a:ext cx="22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causes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1EC389A-C344-2571-67A2-E6CC3FFA76A3}"/>
              </a:ext>
            </a:extLst>
          </p:cNvPr>
          <p:cNvSpPr txBox="1"/>
          <p:nvPr/>
        </p:nvSpPr>
        <p:spPr>
          <a:xfrm>
            <a:off x="8381107" y="1616079"/>
            <a:ext cx="21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enables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68B1C-BBE0-4815-E038-C55619D366FB}"/>
              </a:ext>
            </a:extLst>
          </p:cNvPr>
          <p:cNvSpPr txBox="1"/>
          <p:nvPr/>
        </p:nvSpPr>
        <p:spPr>
          <a:xfrm>
            <a:off x="4942115" y="3756519"/>
            <a:ext cx="231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Affective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F07255-B799-CAFE-FCFB-1FF711F82300}"/>
              </a:ext>
            </a:extLst>
          </p:cNvPr>
          <p:cNvCxnSpPr/>
          <p:nvPr/>
        </p:nvCxnSpPr>
        <p:spPr>
          <a:xfrm>
            <a:off x="6096000" y="3012638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196B2C1-FE51-711C-076C-4E3EBE80D497}"/>
              </a:ext>
            </a:extLst>
          </p:cNvPr>
          <p:cNvSpPr txBox="1"/>
          <p:nvPr/>
        </p:nvSpPr>
        <p:spPr>
          <a:xfrm>
            <a:off x="8874701" y="2209753"/>
            <a:ext cx="99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9D7393-3989-F474-FACE-C10395498CDE}"/>
              </a:ext>
            </a:extLst>
          </p:cNvPr>
          <p:cNvCxnSpPr/>
          <p:nvPr/>
        </p:nvCxnSpPr>
        <p:spPr>
          <a:xfrm flipH="1">
            <a:off x="9078685" y="2656114"/>
            <a:ext cx="467144" cy="0"/>
          </a:xfrm>
          <a:prstGeom prst="straightConnector1">
            <a:avLst/>
          </a:prstGeom>
          <a:ln>
            <a:solidFill>
              <a:srgbClr val="FFD579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58E7A5A-9A2F-C659-E06F-136234E6EA5C}"/>
              </a:ext>
            </a:extLst>
          </p:cNvPr>
          <p:cNvSpPr txBox="1"/>
          <p:nvPr/>
        </p:nvSpPr>
        <p:spPr>
          <a:xfrm>
            <a:off x="2477316" y="3763069"/>
            <a:ext cx="2318658" cy="26776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PBL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Visuals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Lecture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Discussion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Organization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Management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8D17B-9DE2-67B6-90E6-DEAA605B2123}"/>
              </a:ext>
            </a:extLst>
          </p:cNvPr>
          <p:cNvSpPr txBox="1"/>
          <p:nvPr/>
        </p:nvSpPr>
        <p:spPr>
          <a:xfrm>
            <a:off x="7236750" y="3765647"/>
            <a:ext cx="231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Knowledge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Skills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Strategies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Emotions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879444-66A0-022B-B34A-717DE83B847F}"/>
              </a:ext>
            </a:extLst>
          </p:cNvPr>
          <p:cNvCxnSpPr/>
          <p:nvPr/>
        </p:nvCxnSpPr>
        <p:spPr>
          <a:xfrm>
            <a:off x="8385747" y="3007830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009A41-A082-A341-ED6F-AD4CF1EBE94D}"/>
              </a:ext>
            </a:extLst>
          </p:cNvPr>
          <p:cNvCxnSpPr/>
          <p:nvPr/>
        </p:nvCxnSpPr>
        <p:spPr>
          <a:xfrm>
            <a:off x="3641955" y="300794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32EA565-CB70-6A4D-5FAC-120BF5ECD5BC}"/>
              </a:ext>
            </a:extLst>
          </p:cNvPr>
          <p:cNvSpPr txBox="1"/>
          <p:nvPr/>
        </p:nvSpPr>
        <p:spPr>
          <a:xfrm>
            <a:off x="0" y="48058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What we process, we learn.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532410E4-5AC2-21FF-EDD6-48FAED860E3C}"/>
              </a:ext>
            </a:extLst>
          </p:cNvPr>
          <p:cNvSpPr/>
          <p:nvPr/>
        </p:nvSpPr>
        <p:spPr>
          <a:xfrm>
            <a:off x="9394220" y="3749754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73C2DC2B-C05B-2736-7CE0-FA9FD0690840}"/>
              </a:ext>
            </a:extLst>
          </p:cNvPr>
          <p:cNvSpPr/>
          <p:nvPr/>
        </p:nvSpPr>
        <p:spPr>
          <a:xfrm>
            <a:off x="7023754" y="3747916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4669EA69-D464-B1D3-B8FA-03A863B774A1}"/>
              </a:ext>
            </a:extLst>
          </p:cNvPr>
          <p:cNvSpPr/>
          <p:nvPr/>
        </p:nvSpPr>
        <p:spPr>
          <a:xfrm>
            <a:off x="4708373" y="3746078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556D8131-87F7-511E-16E9-60E81DD5A04A}"/>
              </a:ext>
            </a:extLst>
          </p:cNvPr>
          <p:cNvSpPr/>
          <p:nvPr/>
        </p:nvSpPr>
        <p:spPr>
          <a:xfrm>
            <a:off x="2139603" y="3744240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3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0BA05-49AA-AB0F-325B-07E3671A1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761B4-11BF-29A0-2E80-8081B3F5B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19189"/>
            <a:ext cx="12192000" cy="6221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What we process, we learn;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32CBADA-B544-FC98-D78C-C6097F338DDD}"/>
              </a:ext>
            </a:extLst>
          </p:cNvPr>
          <p:cNvSpPr txBox="1">
            <a:spLocks/>
          </p:cNvSpPr>
          <p:nvPr/>
        </p:nvSpPr>
        <p:spPr>
          <a:xfrm>
            <a:off x="835854" y="1921756"/>
            <a:ext cx="10515600" cy="622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F78EE2-56C3-0D16-F778-446BC33D6C1D}"/>
              </a:ext>
            </a:extLst>
          </p:cNvPr>
          <p:cNvSpPr txBox="1">
            <a:spLocks/>
          </p:cNvSpPr>
          <p:nvPr/>
        </p:nvSpPr>
        <p:spPr>
          <a:xfrm>
            <a:off x="25789" y="2203108"/>
            <a:ext cx="12192000" cy="622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ptos Light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what AI processes, we don’t.</a:t>
            </a:r>
          </a:p>
        </p:txBody>
      </p:sp>
    </p:spTree>
    <p:extLst>
      <p:ext uri="{BB962C8B-B14F-4D97-AF65-F5344CB8AC3E}">
        <p14:creationId xmlns:p14="http://schemas.microsoft.com/office/powerpoint/2010/main" val="196550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B90A4-50DC-94EA-EE0D-396B3106E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12302-0638-C4CE-A716-EEA3CF83F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" y="48260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Science of Learning</a:t>
            </a:r>
            <a:br>
              <a:rPr lang="en-US" dirty="0"/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&amp;</a:t>
            </a:r>
            <a:br>
              <a:rPr lang="en-US" dirty="0"/>
            </a:br>
            <a:r>
              <a:rPr lang="en-US" dirty="0"/>
              <a:t>Veterinary Medical Education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A4951B-060C-1116-2A13-E83A7AB62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419600" y="1676400"/>
            <a:ext cx="7772400" cy="51816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B060562-313E-2E21-69CD-78B8802F2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78298"/>
            <a:ext cx="7658100" cy="1779702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Peter E. Doolittle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Educational Psychology, Virginia Tech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en-US" sz="2800" dirty="0"/>
              <a:t>	pdoo@vt.edu </a:t>
            </a:r>
            <a:r>
              <a:rPr lang="en-US" sz="2800" dirty="0">
                <a:solidFill>
                  <a:schemeClr val="tx1">
                    <a:lumMod val="75000"/>
                  </a:schemeClr>
                </a:solidFill>
              </a:rPr>
              <a:t>•</a:t>
            </a:r>
            <a:r>
              <a:rPr lang="en-US" sz="2800" dirty="0"/>
              <a:t> </a:t>
            </a:r>
            <a:r>
              <a:rPr lang="en-US" sz="2800" dirty="0" err="1"/>
              <a:t>peterdoolittle.org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55088E-D149-223C-8A3C-B4FD0294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023" y="4021136"/>
            <a:ext cx="4034539" cy="302498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2881883-B5F6-D4A0-40CE-886DA8B5AFAD}"/>
              </a:ext>
            </a:extLst>
          </p:cNvPr>
          <p:cNvSpPr>
            <a:spLocks noChangeAspect="1"/>
          </p:cNvSpPr>
          <p:nvPr/>
        </p:nvSpPr>
        <p:spPr>
          <a:xfrm>
            <a:off x="10236830" y="-1968459"/>
            <a:ext cx="3886200" cy="3886200"/>
          </a:xfrm>
          <a:prstGeom prst="ellipse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773F9-7364-9452-3B5A-A43F8AB13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2385"/>
          <a:stretch>
            <a:fillRect/>
          </a:stretch>
        </p:blipFill>
        <p:spPr>
          <a:xfrm>
            <a:off x="10142803" y="-273002"/>
            <a:ext cx="2049197" cy="1155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89923C-904B-EF4C-591B-CFB25495D9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641" r="39102" b="13735"/>
          <a:stretch>
            <a:fillRect/>
          </a:stretch>
        </p:blipFill>
        <p:spPr>
          <a:xfrm>
            <a:off x="10789918" y="641742"/>
            <a:ext cx="1289538" cy="52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53495-4DCC-605E-3EAD-EB841CDDB0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076F63-EB12-37F5-E18A-D4D2A4EB06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4419600" y="1676400"/>
            <a:ext cx="7772400" cy="518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FDDAFC-9681-7FA3-8DE9-94FD60F1E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023" y="4021136"/>
            <a:ext cx="4034539" cy="30249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7BDE98-497B-472B-9C03-4BE45735D829}"/>
              </a:ext>
            </a:extLst>
          </p:cNvPr>
          <p:cNvSpPr/>
          <p:nvPr/>
        </p:nvSpPr>
        <p:spPr>
          <a:xfrm>
            <a:off x="0" y="365125"/>
            <a:ext cx="12192000" cy="649287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0000"/>
                </a:schemeClr>
              </a:gs>
              <a:gs pos="7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B61B5-0226-A153-D8C9-AC8F0A05F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Anticipation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D2C0-9328-A5DD-E581-65C4870F3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94255" cy="4330476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3000"/>
              </a:spcAft>
              <a:buFont typeface="+mj-lt"/>
              <a:buAutoNum type="arabicPeriod"/>
            </a:pPr>
            <a:r>
              <a:rPr lang="en-US" dirty="0"/>
              <a:t>Deep learning is fostered by cases, lecture, and discussion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dirty="0"/>
              <a:t>I have learned my best problem solving through trial and error, textbooks, and professional development.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3D21BC-E606-3322-7421-CC9C941A102B}"/>
              </a:ext>
            </a:extLst>
          </p:cNvPr>
          <p:cNvSpPr txBox="1"/>
          <p:nvPr/>
        </p:nvSpPr>
        <p:spPr>
          <a:xfrm>
            <a:off x="574765" y="5995851"/>
            <a:ext cx="6818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ptos Light" panose="020B0004020202020204" pitchFamily="34" charset="0"/>
              </a:rPr>
              <a:t>peterdoolittle.org</a:t>
            </a:r>
            <a:r>
              <a:rPr lang="en-US" sz="3200" dirty="0">
                <a:latin typeface="Aptos Light" panose="020B0004020202020204" pitchFamily="34" charset="0"/>
              </a:rPr>
              <a:t>/temp/</a:t>
            </a:r>
            <a:r>
              <a:rPr lang="en-US" sz="3200" dirty="0" err="1">
                <a:latin typeface="Aptos Light" panose="020B0004020202020204" pitchFamily="34" charset="0"/>
              </a:rPr>
              <a:t>VetMed.pptx</a:t>
            </a:r>
            <a:endParaRPr lang="en-US" sz="3200" dirty="0">
              <a:latin typeface="Aptos Ligh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9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686C3-BF33-86E6-4627-BE6656CA9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1CF571-7F96-191B-F3AB-C9BA97008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23" b="15292"/>
          <a:stretch>
            <a:fillRect/>
          </a:stretch>
        </p:blipFill>
        <p:spPr>
          <a:xfrm>
            <a:off x="0" y="325866"/>
            <a:ext cx="12192000" cy="6532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2F1260-A46A-47DF-EFD3-F3E73BB22D94}"/>
              </a:ext>
            </a:extLst>
          </p:cNvPr>
          <p:cNvSpPr txBox="1"/>
          <p:nvPr/>
        </p:nvSpPr>
        <p:spPr>
          <a:xfrm>
            <a:off x="0" y="325866"/>
            <a:ext cx="12192000" cy="193899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332FD84B-DB2D-4417-A3A2-E598037C0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7130AACA-B59B-9B27-B373-D8FDC27A5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44774"/>
            <a:ext cx="9144000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1205C09-26D6-E834-9509-1A64C2449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6E62CBC-07C6-7413-6489-CB3E73D77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610378C9-35B2-EA4A-D56E-6BEEF5D82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74935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276ABE4E-8465-1FEC-FBD8-79B2499F74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9DC552CA-786F-B237-1802-A58AC2A3F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A08F85B8-9066-89BC-31A9-5868622E5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0F09849-73A9-3081-7B19-80722AD44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7DB3E46B-B08D-FD4F-560C-511FDF436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C1003EF7-73B2-A6D4-5A91-E9B3F3CF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0D0781A8-9A70-C292-56B9-A69559B2D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817" y="1689223"/>
            <a:ext cx="914400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5652A4-C2F8-5CA5-3A33-5E98A36053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Words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95E0642E-7B47-BC05-D991-98D63CA31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937" y="333576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That’s all!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3B9D850D-C5FC-3D83-23DE-41A183B4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1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Rest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Tired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Awake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Dream</a:t>
            </a:r>
          </a:p>
        </p:txBody>
      </p:sp>
      <p:sp>
        <p:nvSpPr>
          <p:cNvPr id="18" name="Text Box 16">
            <a:extLst>
              <a:ext uri="{FF2B5EF4-FFF2-40B4-BE49-F238E27FC236}">
                <a16:creationId xmlns:a16="http://schemas.microsoft.com/office/drawing/2014/main" id="{EF11AAD7-6A8F-0918-F4DB-4DCC7CC78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Snore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Bed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Eat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Slumber</a:t>
            </a: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6013D740-45DC-1085-8D9E-E8DB4F07D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Sound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Comfort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Wake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  <a:sym typeface="Arial"/>
              </a:rPr>
              <a:t>Night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EF0085-4B27-9544-E79C-55F9D798B854}"/>
              </a:ext>
            </a:extLst>
          </p:cNvPr>
          <p:cNvSpPr txBox="1"/>
          <p:nvPr/>
        </p:nvSpPr>
        <p:spPr>
          <a:xfrm>
            <a:off x="0" y="1071823"/>
            <a:ext cx="1220928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Light" panose="020B0004020202020204" pitchFamily="34" charset="0"/>
                <a:ea typeface="+mn-ea"/>
                <a:cs typeface="+mn-cs"/>
              </a:rPr>
              <a:t>Meaning is always inside out.</a:t>
            </a:r>
          </a:p>
        </p:txBody>
      </p:sp>
    </p:spTree>
    <p:extLst>
      <p:ext uri="{BB962C8B-B14F-4D97-AF65-F5344CB8AC3E}">
        <p14:creationId xmlns:p14="http://schemas.microsoft.com/office/powerpoint/2010/main" val="80773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3" grpId="1" autoUpdateAnimBg="0"/>
      <p:bldP spid="4" grpId="0" autoUpdateAnimBg="0"/>
      <p:bldP spid="4" grpId="1" autoUpdateAnimBg="0"/>
      <p:bldP spid="5" grpId="0" autoUpdateAnimBg="0"/>
      <p:bldP spid="5" grpId="1" autoUpdateAnimBg="0"/>
      <p:bldP spid="6" grpId="0" autoUpdateAnimBg="0"/>
      <p:bldP spid="6" grpId="1" autoUpdateAnimBg="0"/>
      <p:bldP spid="7" grpId="0" autoUpdateAnimBg="0"/>
      <p:bldP spid="7" grpId="1" autoUpdateAnimBg="0"/>
      <p:bldP spid="8" grpId="0" autoUpdateAnimBg="0"/>
      <p:bldP spid="8" grpId="1" autoUpdateAnimBg="0"/>
      <p:bldP spid="9" grpId="0" autoUpdateAnimBg="0"/>
      <p:bldP spid="9" grpId="1" autoUpdateAnimBg="0"/>
      <p:bldP spid="10" grpId="0" autoUpdateAnimBg="0"/>
      <p:bldP spid="10" grpId="1" autoUpdateAnimBg="0"/>
      <p:bldP spid="11" grpId="0" autoUpdateAnimBg="0"/>
      <p:bldP spid="11" grpId="1" autoUpdateAnimBg="0"/>
      <p:bldP spid="12" grpId="0" autoUpdateAnimBg="0"/>
      <p:bldP spid="12" grpId="1" autoUpdateAnimBg="0"/>
      <p:bldP spid="13" grpId="0" autoUpdateAnimBg="0"/>
      <p:bldP spid="13" grpId="1" autoUpdateAnimBg="0"/>
      <p:bldP spid="14" grpId="0" autoUpdateAnimBg="0"/>
      <p:bldP spid="14" grpId="1" autoUpdateAnimBg="0"/>
      <p:bldP spid="15" grpId="0"/>
      <p:bldP spid="16" grpId="0" autoUpdateAnimBg="0"/>
      <p:bldP spid="16" grpId="1" autoUpdateAnimBg="0"/>
      <p:bldP spid="17" grpId="0" autoUpdateAnimBg="0"/>
      <p:bldP spid="18" grpId="0" autoUpdateAnimBg="0"/>
      <p:bldP spid="19" grpId="0" autoUpdateAnimBg="0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>
            <a:extLst>
              <a:ext uri="{FF2B5EF4-FFF2-40B4-BE49-F238E27FC236}">
                <a16:creationId xmlns:a16="http://schemas.microsoft.com/office/drawing/2014/main" id="{D7C76276-F6FD-5654-D416-E5059EDF8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8021"/>
            <a:ext cx="4103913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scíthe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tuirseach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dúiseacht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aisling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3" name="Text Box 16">
            <a:extLst>
              <a:ext uri="{FF2B5EF4-FFF2-40B4-BE49-F238E27FC236}">
                <a16:creationId xmlns:a16="http://schemas.microsoft.com/office/drawing/2014/main" id="{02E4B8EF-4C69-4DCB-E5A7-348B5FD6A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463" y="978021"/>
            <a:ext cx="3657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leaba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pillín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4" name="Text Box 17">
            <a:extLst>
              <a:ext uri="{FF2B5EF4-FFF2-40B4-BE49-F238E27FC236}">
                <a16:creationId xmlns:a16="http://schemas.microsoft.com/office/drawing/2014/main" id="{64651BEF-8ABC-1AE5-A07E-7A6874279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6774" y="978021"/>
            <a:ext cx="414251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fuaim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compord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úisigh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ga-IE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oíche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5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4AC81A-8294-B60A-47FB-04E94DECCA35}"/>
              </a:ext>
            </a:extLst>
          </p:cNvPr>
          <p:cNvSpPr txBox="1"/>
          <p:nvPr/>
        </p:nvSpPr>
        <p:spPr>
          <a:xfrm>
            <a:off x="0" y="11992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Meaning is Everything</a:t>
            </a:r>
          </a:p>
        </p:txBody>
      </p:sp>
    </p:spTree>
    <p:extLst>
      <p:ext uri="{BB962C8B-B14F-4D97-AF65-F5344CB8AC3E}">
        <p14:creationId xmlns:p14="http://schemas.microsoft.com/office/powerpoint/2010/main" val="9427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738546-03F8-C809-4306-77097A5B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9810"/>
          <a:stretch>
            <a:fillRect/>
          </a:stretch>
        </p:blipFill>
        <p:spPr>
          <a:xfrm>
            <a:off x="0" y="329133"/>
            <a:ext cx="12192000" cy="6517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EB8EEE-7045-673F-F90E-053772EF104C}"/>
              </a:ext>
            </a:extLst>
          </p:cNvPr>
          <p:cNvSpPr txBox="1"/>
          <p:nvPr/>
        </p:nvSpPr>
        <p:spPr>
          <a:xfrm>
            <a:off x="0" y="325866"/>
            <a:ext cx="12192000" cy="261610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Very, Very Small Model for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Design of Instruction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Light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F0696-2112-08AB-13FC-1A0B105C9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encil on a blueprint&#10;&#10;AI-generated content may be incorrect.">
            <a:extLst>
              <a:ext uri="{FF2B5EF4-FFF2-40B4-BE49-F238E27FC236}">
                <a16:creationId xmlns:a16="http://schemas.microsoft.com/office/drawing/2014/main" id="{92E84360-6E0B-7115-2082-CDC71F44CB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rcRect b="17344"/>
          <a:stretch>
            <a:fillRect/>
          </a:stretch>
        </p:blipFill>
        <p:spPr>
          <a:xfrm>
            <a:off x="0" y="369128"/>
            <a:ext cx="12191358" cy="6488871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9F87185-83B0-9D73-2526-4BCAB785D453}"/>
              </a:ext>
            </a:extLst>
          </p:cNvPr>
          <p:cNvSpPr/>
          <p:nvPr/>
        </p:nvSpPr>
        <p:spPr>
          <a:xfrm>
            <a:off x="2535418" y="2319146"/>
            <a:ext cx="6835734" cy="693492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 w="6350">
            <a:solidFill>
              <a:srgbClr val="FFD5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U-Turn Arrow 74">
            <a:extLst>
              <a:ext uri="{FF2B5EF4-FFF2-40B4-BE49-F238E27FC236}">
                <a16:creationId xmlns:a16="http://schemas.microsoft.com/office/drawing/2014/main" id="{D81D75EC-B2DC-C2AC-FBF8-A270B46CBBBE}"/>
              </a:ext>
            </a:extLst>
          </p:cNvPr>
          <p:cNvSpPr/>
          <p:nvPr/>
        </p:nvSpPr>
        <p:spPr>
          <a:xfrm>
            <a:off x="8363489" y="1934949"/>
            <a:ext cx="2276305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U-Turn Arrow 70">
            <a:extLst>
              <a:ext uri="{FF2B5EF4-FFF2-40B4-BE49-F238E27FC236}">
                <a16:creationId xmlns:a16="http://schemas.microsoft.com/office/drawing/2014/main" id="{ED1E6697-A6F8-5392-22E1-748CA202B8FF}"/>
              </a:ext>
            </a:extLst>
          </p:cNvPr>
          <p:cNvSpPr/>
          <p:nvPr/>
        </p:nvSpPr>
        <p:spPr>
          <a:xfrm>
            <a:off x="6084944" y="1933184"/>
            <a:ext cx="2382841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5988434-DC91-5000-2911-1731738561AF}"/>
              </a:ext>
            </a:extLst>
          </p:cNvPr>
          <p:cNvSpPr txBox="1"/>
          <p:nvPr/>
        </p:nvSpPr>
        <p:spPr>
          <a:xfrm>
            <a:off x="3647121" y="1620293"/>
            <a:ext cx="24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foster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078055-D778-0E25-DB09-59BAB7834B23}"/>
              </a:ext>
            </a:extLst>
          </p:cNvPr>
          <p:cNvSpPr txBox="1"/>
          <p:nvPr/>
        </p:nvSpPr>
        <p:spPr>
          <a:xfrm>
            <a:off x="7359471" y="2415026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29A0AE-2149-E283-4D6F-21D974370524}"/>
              </a:ext>
            </a:extLst>
          </p:cNvPr>
          <p:cNvSpPr txBox="1"/>
          <p:nvPr/>
        </p:nvSpPr>
        <p:spPr>
          <a:xfrm>
            <a:off x="459744" y="2415026"/>
            <a:ext cx="20116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Objectives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353131-6BAA-A476-0E53-1ED5224D315C}"/>
              </a:ext>
            </a:extLst>
          </p:cNvPr>
          <p:cNvSpPr txBox="1"/>
          <p:nvPr/>
        </p:nvSpPr>
        <p:spPr>
          <a:xfrm>
            <a:off x="2647356" y="2415026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Strategies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1133D4A-BC80-096B-60FB-8280E7F73D5C}"/>
              </a:ext>
            </a:extLst>
          </p:cNvPr>
          <p:cNvSpPr txBox="1"/>
          <p:nvPr/>
        </p:nvSpPr>
        <p:spPr>
          <a:xfrm>
            <a:off x="5046728" y="2415026"/>
            <a:ext cx="2103120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Helvetica Light" panose="020B0403020202020204" pitchFamily="34" charset="0"/>
                <a:ea typeface="Roboto Thin" panose="02000000000000000000" pitchFamily="2" charset="0"/>
                <a:cs typeface="Roboto Thin" panose="02000000000000000000" pitchFamily="2" charset="0"/>
              </a:rPr>
              <a:t>Processing</a:t>
            </a:r>
          </a:p>
          <a:p>
            <a:pPr algn="ctr"/>
            <a:endParaRPr lang="en-US" sz="2600" dirty="0">
              <a:latin typeface="Helvetica Light" panose="020B0403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CBA216-9B93-EECE-48E4-D4BA0356E8B0}"/>
              </a:ext>
            </a:extLst>
          </p:cNvPr>
          <p:cNvSpPr txBox="1"/>
          <p:nvPr/>
        </p:nvSpPr>
        <p:spPr>
          <a:xfrm>
            <a:off x="9556715" y="2415026"/>
            <a:ext cx="2011680" cy="4924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600" dirty="0">
                <a:latin typeface="Helvetica Light" panose="020B0403020202020204" pitchFamily="34" charset="0"/>
              </a:rPr>
              <a:t>Performance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EBBEF6-7F32-0071-E3D9-30100A2F4BD7}"/>
              </a:ext>
            </a:extLst>
          </p:cNvPr>
          <p:cNvSpPr txBox="1"/>
          <p:nvPr/>
        </p:nvSpPr>
        <p:spPr>
          <a:xfrm>
            <a:off x="9690505" y="3759138"/>
            <a:ext cx="174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Do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Feel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64303A-6ED9-F655-E2E1-9BC6AEC1B2E2}"/>
              </a:ext>
            </a:extLst>
          </p:cNvPr>
          <p:cNvSpPr txBox="1"/>
          <p:nvPr/>
        </p:nvSpPr>
        <p:spPr>
          <a:xfrm>
            <a:off x="593774" y="3751592"/>
            <a:ext cx="17421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Do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Feel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11B2AD4-A35E-4EBC-0F10-4DB2201B0FFE}"/>
              </a:ext>
            </a:extLst>
          </p:cNvPr>
          <p:cNvCxnSpPr/>
          <p:nvPr/>
        </p:nvCxnSpPr>
        <p:spPr>
          <a:xfrm>
            <a:off x="1466600" y="306613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1BCB9FE-6FA1-CC15-8612-BF8DA419BF6E}"/>
              </a:ext>
            </a:extLst>
          </p:cNvPr>
          <p:cNvCxnSpPr/>
          <p:nvPr/>
        </p:nvCxnSpPr>
        <p:spPr>
          <a:xfrm>
            <a:off x="10556733" y="306613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Arc 47">
            <a:extLst>
              <a:ext uri="{FF2B5EF4-FFF2-40B4-BE49-F238E27FC236}">
                <a16:creationId xmlns:a16="http://schemas.microsoft.com/office/drawing/2014/main" id="{22D3B486-50CC-5D79-AB8B-E9B7502F6AB7}"/>
              </a:ext>
            </a:extLst>
          </p:cNvPr>
          <p:cNvSpPr/>
          <p:nvPr/>
        </p:nvSpPr>
        <p:spPr>
          <a:xfrm rot="10800000">
            <a:off x="1451290" y="2013484"/>
            <a:ext cx="9111597" cy="1963245"/>
          </a:xfrm>
          <a:prstGeom prst="arc">
            <a:avLst>
              <a:gd name="adj1" fmla="val 10851203"/>
              <a:gd name="adj2" fmla="val 21544168"/>
            </a:avLst>
          </a:prstGeom>
          <a:ln w="12700">
            <a:solidFill>
              <a:srgbClr val="FFD579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6D64C89-4F80-1746-68CD-D71C8DA0A76E}"/>
              </a:ext>
            </a:extLst>
          </p:cNvPr>
          <p:cNvSpPr txBox="1"/>
          <p:nvPr/>
        </p:nvSpPr>
        <p:spPr>
          <a:xfrm>
            <a:off x="1490373" y="1614867"/>
            <a:ext cx="220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inform</a:t>
            </a:r>
          </a:p>
        </p:txBody>
      </p:sp>
      <p:sp>
        <p:nvSpPr>
          <p:cNvPr id="70" name="U-Turn Arrow 69">
            <a:extLst>
              <a:ext uri="{FF2B5EF4-FFF2-40B4-BE49-F238E27FC236}">
                <a16:creationId xmlns:a16="http://schemas.microsoft.com/office/drawing/2014/main" id="{1EF6B55B-55BF-BAB3-45D5-281F0856ED2C}"/>
              </a:ext>
            </a:extLst>
          </p:cNvPr>
          <p:cNvSpPr/>
          <p:nvPr/>
        </p:nvSpPr>
        <p:spPr>
          <a:xfrm>
            <a:off x="3630365" y="1932394"/>
            <a:ext cx="2549053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U-Turn Arrow 68">
            <a:extLst>
              <a:ext uri="{FF2B5EF4-FFF2-40B4-BE49-F238E27FC236}">
                <a16:creationId xmlns:a16="http://schemas.microsoft.com/office/drawing/2014/main" id="{0BF7C7A9-85F6-C2DB-CCDC-E6AA80D62731}"/>
              </a:ext>
            </a:extLst>
          </p:cNvPr>
          <p:cNvSpPr/>
          <p:nvPr/>
        </p:nvSpPr>
        <p:spPr>
          <a:xfrm>
            <a:off x="1457253" y="1933517"/>
            <a:ext cx="2266964" cy="519950"/>
          </a:xfrm>
          <a:prstGeom prst="uturnArrow">
            <a:avLst>
              <a:gd name="adj1" fmla="val 4657"/>
              <a:gd name="adj2" fmla="val 16241"/>
              <a:gd name="adj3" fmla="val 31183"/>
              <a:gd name="adj4" fmla="val 19018"/>
              <a:gd name="adj5" fmla="val 100000"/>
            </a:avLst>
          </a:prstGeom>
          <a:solidFill>
            <a:srgbClr val="FFD579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9C80CF0-91BE-3ABA-3B63-D086DF20E2C9}"/>
              </a:ext>
            </a:extLst>
          </p:cNvPr>
          <p:cNvSpPr txBox="1"/>
          <p:nvPr/>
        </p:nvSpPr>
        <p:spPr>
          <a:xfrm>
            <a:off x="6112755" y="1609442"/>
            <a:ext cx="225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causes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564284A-DA1C-3E77-2FF9-170C2978A163}"/>
              </a:ext>
            </a:extLst>
          </p:cNvPr>
          <p:cNvSpPr txBox="1"/>
          <p:nvPr/>
        </p:nvSpPr>
        <p:spPr>
          <a:xfrm>
            <a:off x="8381107" y="1616079"/>
            <a:ext cx="2167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enables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52A288-E2B8-B06A-77AB-0C58FDC06202}"/>
              </a:ext>
            </a:extLst>
          </p:cNvPr>
          <p:cNvSpPr txBox="1"/>
          <p:nvPr/>
        </p:nvSpPr>
        <p:spPr>
          <a:xfrm>
            <a:off x="4942115" y="3756519"/>
            <a:ext cx="231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Cognitive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Behavioral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Social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Affective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E746535-A95F-BE35-D9F7-B258C949916C}"/>
              </a:ext>
            </a:extLst>
          </p:cNvPr>
          <p:cNvCxnSpPr/>
          <p:nvPr/>
        </p:nvCxnSpPr>
        <p:spPr>
          <a:xfrm>
            <a:off x="6096000" y="3012638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530993-0073-5089-9183-5B50DC066E9F}"/>
              </a:ext>
            </a:extLst>
          </p:cNvPr>
          <p:cNvSpPr txBox="1">
            <a:spLocks/>
          </p:cNvSpPr>
          <p:nvPr/>
        </p:nvSpPr>
        <p:spPr>
          <a:xfrm>
            <a:off x="9525" y="369129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ptos Light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FFD579"/>
                </a:solidFill>
              </a:rPr>
              <a:t>alignment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C1D2B5-134F-175A-E29D-0AE11A504386}"/>
              </a:ext>
            </a:extLst>
          </p:cNvPr>
          <p:cNvGrpSpPr/>
          <p:nvPr/>
        </p:nvGrpSpPr>
        <p:grpSpPr>
          <a:xfrm>
            <a:off x="3820064" y="561767"/>
            <a:ext cx="4581525" cy="914400"/>
            <a:chOff x="3744636" y="5631425"/>
            <a:chExt cx="4581525" cy="914400"/>
          </a:xfrm>
        </p:grpSpPr>
        <p:pic>
          <p:nvPicPr>
            <p:cNvPr id="8" name="Graphic 7" descr="Arrow: Straight with solid fill">
              <a:extLst>
                <a:ext uri="{FF2B5EF4-FFF2-40B4-BE49-F238E27FC236}">
                  <a16:creationId xmlns:a16="http://schemas.microsoft.com/office/drawing/2014/main" id="{E41A57D4-A5A0-525E-0C9A-DA5E0E4278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44636" y="5631425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Arrow: Straight with solid fill">
              <a:extLst>
                <a:ext uri="{FF2B5EF4-FFF2-40B4-BE49-F238E27FC236}">
                  <a16:creationId xmlns:a16="http://schemas.microsoft.com/office/drawing/2014/main" id="{2D5919BF-7711-0410-7BD9-79850D7A98D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7411761" y="5631425"/>
              <a:ext cx="914400" cy="9144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1B763E0-BAAF-E6BF-091A-ED6AC9222DDC}"/>
              </a:ext>
            </a:extLst>
          </p:cNvPr>
          <p:cNvSpPr txBox="1"/>
          <p:nvPr/>
        </p:nvSpPr>
        <p:spPr>
          <a:xfrm>
            <a:off x="8874701" y="2209753"/>
            <a:ext cx="992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</a:rPr>
              <a:t>infer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26684B-0588-40D8-C822-B9CA139140D3}"/>
              </a:ext>
            </a:extLst>
          </p:cNvPr>
          <p:cNvCxnSpPr/>
          <p:nvPr/>
        </p:nvCxnSpPr>
        <p:spPr>
          <a:xfrm flipH="1">
            <a:off x="9078685" y="2656114"/>
            <a:ext cx="467144" cy="0"/>
          </a:xfrm>
          <a:prstGeom prst="straightConnector1">
            <a:avLst/>
          </a:prstGeom>
          <a:ln>
            <a:solidFill>
              <a:srgbClr val="FFD579"/>
            </a:solidFill>
            <a:prstDash val="dash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27813111-CFE9-1A6D-6F28-6B88C303C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106"/>
            <a:ext cx="10515600" cy="141897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Aptos Light" panose="020B0004020202020204" pitchFamily="34" charset="0"/>
              </a:rPr>
              <a:t>Designing for 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5357D8-B73D-A188-A560-3B350FA95859}"/>
              </a:ext>
            </a:extLst>
          </p:cNvPr>
          <p:cNvSpPr txBox="1"/>
          <p:nvPr/>
        </p:nvSpPr>
        <p:spPr>
          <a:xfrm>
            <a:off x="2477316" y="3763069"/>
            <a:ext cx="2318658" cy="267765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PBL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Visuals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Lecture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Discussion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Organization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Management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Think-Pair-Share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47FA91-87C5-AE9A-CD3E-BA5C4AD9D8B9}"/>
              </a:ext>
            </a:extLst>
          </p:cNvPr>
          <p:cNvSpPr txBox="1"/>
          <p:nvPr/>
        </p:nvSpPr>
        <p:spPr>
          <a:xfrm>
            <a:off x="7236750" y="3765647"/>
            <a:ext cx="2318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Helvetica Light" panose="020B0403020202020204" pitchFamily="34" charset="0"/>
              </a:rPr>
              <a:t>Knowledge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Skills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Strategies</a:t>
            </a:r>
          </a:p>
          <a:p>
            <a:pPr algn="ctr"/>
            <a:r>
              <a:rPr lang="en-US" sz="2400" dirty="0">
                <a:latin typeface="Helvetica Light" panose="020B0403020202020204" pitchFamily="34" charset="0"/>
              </a:rPr>
              <a:t>Emotions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5A7B2D-B8C6-9B1C-FDD9-502997CE2032}"/>
              </a:ext>
            </a:extLst>
          </p:cNvPr>
          <p:cNvCxnSpPr/>
          <p:nvPr/>
        </p:nvCxnSpPr>
        <p:spPr>
          <a:xfrm>
            <a:off x="8385747" y="3007830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F16C06-3A5B-96D5-3381-B460046CC240}"/>
              </a:ext>
            </a:extLst>
          </p:cNvPr>
          <p:cNvCxnSpPr/>
          <p:nvPr/>
        </p:nvCxnSpPr>
        <p:spPr>
          <a:xfrm>
            <a:off x="3641955" y="3007943"/>
            <a:ext cx="0" cy="577516"/>
          </a:xfrm>
          <a:prstGeom prst="straightConnector1">
            <a:avLst/>
          </a:prstGeom>
          <a:ln w="12700">
            <a:solidFill>
              <a:srgbClr val="FFD579"/>
            </a:solidFill>
            <a:tailEnd type="triangle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CD5148-C8E3-37EF-E499-50FE48D01BE7}"/>
              </a:ext>
            </a:extLst>
          </p:cNvPr>
          <p:cNvSpPr txBox="1"/>
          <p:nvPr/>
        </p:nvSpPr>
        <p:spPr>
          <a:xfrm>
            <a:off x="0" y="364581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D579"/>
                </a:solidFill>
                <a:latin typeface="Aptos Light" panose="020B0004020202020204" pitchFamily="34" charset="0"/>
              </a:rPr>
              <a:t>What we process, we learn.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44F07CD9-D46A-0D9D-EB17-116A2235CEF6}"/>
              </a:ext>
            </a:extLst>
          </p:cNvPr>
          <p:cNvSpPr/>
          <p:nvPr/>
        </p:nvSpPr>
        <p:spPr>
          <a:xfrm>
            <a:off x="9394220" y="3749754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8B743314-0E7A-4EB3-4916-EBA9F9B27FA6}"/>
              </a:ext>
            </a:extLst>
          </p:cNvPr>
          <p:cNvSpPr/>
          <p:nvPr/>
        </p:nvSpPr>
        <p:spPr>
          <a:xfrm>
            <a:off x="7023754" y="3747916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C9C37598-D829-9C03-2DC3-2D1D61CA06FD}"/>
              </a:ext>
            </a:extLst>
          </p:cNvPr>
          <p:cNvSpPr/>
          <p:nvPr/>
        </p:nvSpPr>
        <p:spPr>
          <a:xfrm>
            <a:off x="4708373" y="3746078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DDBC1F82-DD4C-9885-BCDC-438093617B11}"/>
              </a:ext>
            </a:extLst>
          </p:cNvPr>
          <p:cNvSpPr/>
          <p:nvPr/>
        </p:nvSpPr>
        <p:spPr>
          <a:xfrm>
            <a:off x="2139603" y="3744240"/>
            <a:ext cx="375905" cy="1569660"/>
          </a:xfrm>
          <a:prstGeom prst="rightBrace">
            <a:avLst/>
          </a:prstGeom>
          <a:ln>
            <a:solidFill>
              <a:srgbClr val="FFD57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5" grpId="0" animBg="1"/>
      <p:bldP spid="71" grpId="0" animBg="1"/>
      <p:bldP spid="55" grpId="0"/>
      <p:bldP spid="20" grpId="0"/>
      <p:bldP spid="21" grpId="0"/>
      <p:bldP spid="22" grpId="0"/>
      <p:bldP spid="23" grpId="0"/>
      <p:bldP spid="24" grpId="0"/>
      <p:bldP spid="35" grpId="0"/>
      <p:bldP spid="35" grpId="1"/>
      <p:bldP spid="37" grpId="0"/>
      <p:bldP spid="37" grpId="1"/>
      <p:bldP spid="48" grpId="0" animBg="1"/>
      <p:bldP spid="48" grpId="1" animBg="1"/>
      <p:bldP spid="56" grpId="0"/>
      <p:bldP spid="70" grpId="0" animBg="1"/>
      <p:bldP spid="69" grpId="0" animBg="1"/>
      <p:bldP spid="74" grpId="0"/>
      <p:bldP spid="76" grpId="0"/>
      <p:bldP spid="6" grpId="0"/>
      <p:bldP spid="6" grpId="1"/>
      <p:bldP spid="2" grpId="0"/>
      <p:bldP spid="4" grpId="0"/>
      <p:bldP spid="4" grpId="1"/>
      <p:bldP spid="3" grpId="0"/>
      <p:bldP spid="10" grpId="0"/>
      <p:bldP spid="10" grpId="1"/>
      <p:bldP spid="14" grpId="0"/>
      <p:bldP spid="14" grpId="1"/>
      <p:bldP spid="36" grpId="0"/>
      <p:bldP spid="26" grpId="0" animBg="1"/>
      <p:bldP spid="26" grpId="1" animBg="1"/>
      <p:bldP spid="32" grpId="0" animBg="1"/>
      <p:bldP spid="32" grpId="1" animBg="1"/>
      <p:bldP spid="38" grpId="0" animBg="1"/>
      <p:bldP spid="38" grpId="1" animBg="1"/>
      <p:bldP spid="39" grpId="0" animBg="1"/>
      <p:bldP spid="3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819</Words>
  <Application>Microsoft Macintosh PowerPoint</Application>
  <PresentationFormat>Widescreen</PresentationFormat>
  <Paragraphs>345</Paragraphs>
  <Slides>25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Aptos</vt:lpstr>
      <vt:lpstr>Aptos ExtraBold</vt:lpstr>
      <vt:lpstr>Aptos Light</vt:lpstr>
      <vt:lpstr>Arial</vt:lpstr>
      <vt:lpstr>Helvetica</vt:lpstr>
      <vt:lpstr>Helvetica Light</vt:lpstr>
      <vt:lpstr>Office Theme</vt:lpstr>
      <vt:lpstr>The Science of Learning &amp; Veterinary Medical Education</vt:lpstr>
      <vt:lpstr>Anticipation Guide</vt:lpstr>
      <vt:lpstr>Anticipation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Designing for Learning</vt:lpstr>
      <vt:lpstr>PowerPoint Presentation</vt:lpstr>
      <vt:lpstr>PowerPoint Presentation</vt:lpstr>
      <vt:lpstr>PowerPoint Presentation</vt:lpstr>
      <vt:lpstr>PowerPoint Presentation</vt:lpstr>
      <vt:lpstr>Declarative Knowledge</vt:lpstr>
      <vt:lpstr>PowerPoint Presentation</vt:lpstr>
      <vt:lpstr>PowerPoint Presentation</vt:lpstr>
      <vt:lpstr>PowerPoint Presentation</vt:lpstr>
      <vt:lpstr>Roediger &amp; Karpicke (2006)</vt:lpstr>
      <vt:lpstr>What did they find?</vt:lpstr>
      <vt:lpstr>PowerPoint Presentation</vt:lpstr>
      <vt:lpstr>Procedural Knowledge</vt:lpstr>
      <vt:lpstr>Procedural Knowledge</vt:lpstr>
      <vt:lpstr>PowerPoint Presentation</vt:lpstr>
      <vt:lpstr>PowerPoint Presentation</vt:lpstr>
      <vt:lpstr>The Science of Learning &amp; Veterinary Medical Education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Peter Doolittle</dc:creator>
  <cp:lastModifiedBy>Doolittle, Peter</cp:lastModifiedBy>
  <cp:revision>145</cp:revision>
  <dcterms:created xsi:type="dcterms:W3CDTF">2026-05-31T22:30:10Z</dcterms:created>
  <dcterms:modified xsi:type="dcterms:W3CDTF">2026-06-08T14:15:19Z</dcterms:modified>
</cp:coreProperties>
</file>