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9"/>
  </p:notesMasterIdLst>
  <p:sldIdLst>
    <p:sldId id="1421" r:id="rId2"/>
    <p:sldId id="2100" r:id="rId3"/>
    <p:sldId id="2102" r:id="rId4"/>
    <p:sldId id="2101" r:id="rId5"/>
    <p:sldId id="1673" r:id="rId6"/>
    <p:sldId id="1674" r:id="rId7"/>
    <p:sldId id="1852" r:id="rId8"/>
    <p:sldId id="2052" r:id="rId9"/>
    <p:sldId id="2053" r:id="rId10"/>
    <p:sldId id="2037" r:id="rId11"/>
    <p:sldId id="2043" r:id="rId12"/>
    <p:sldId id="2038" r:id="rId13"/>
    <p:sldId id="2044" r:id="rId14"/>
    <p:sldId id="2045" r:id="rId15"/>
    <p:sldId id="2058" r:id="rId16"/>
    <p:sldId id="2060" r:id="rId17"/>
    <p:sldId id="2023" r:id="rId18"/>
    <p:sldId id="1042" r:id="rId19"/>
    <p:sldId id="1933" r:id="rId20"/>
    <p:sldId id="1934" r:id="rId21"/>
    <p:sldId id="1980" r:id="rId22"/>
    <p:sldId id="1935" r:id="rId23"/>
    <p:sldId id="1044" r:id="rId24"/>
    <p:sldId id="2062" r:id="rId25"/>
    <p:sldId id="2073" r:id="rId26"/>
    <p:sldId id="1819" r:id="rId27"/>
    <p:sldId id="2104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  <a:srgbClr val="836E40"/>
    <a:srgbClr val="156120"/>
    <a:srgbClr val="103F15"/>
    <a:srgbClr val="0C2C0F"/>
    <a:srgbClr val="09220B"/>
    <a:srgbClr val="6E0D03"/>
    <a:srgbClr val="941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31"/>
    <p:restoredTop sz="94431"/>
  </p:normalViewPr>
  <p:slideViewPr>
    <p:cSldViewPr snapToGrid="0">
      <p:cViewPr varScale="1">
        <p:scale>
          <a:sx n="127" d="100"/>
          <a:sy n="127" d="100"/>
        </p:scale>
        <p:origin x="200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0E0A8-BB5C-0144-AA56-0AABDA65425A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63825-9FD2-A444-98F6-8193B41C3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449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63825-9FD2-A444-98F6-8193B41C3CC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083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758C5-5F68-CC93-F3CD-1D71E2CC9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ECC5C2-85D8-88AC-7F1B-06F0D7F3D1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A094F0-C6C0-B02F-5029-0051496BA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851AF0-9458-751F-F29C-0CEDE03A5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3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58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63825-9FD2-A444-98F6-8193B41C3CC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994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8F296-F97A-6E1F-EE6E-B5C4ECB04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869FF7-2B41-6E58-9E88-5534B43508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C28A4A-6AB2-B31C-19E8-89411927FB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Meaning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EB5C-443D-585E-5E4C-8BE05F076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B27F9-05F2-224E-A86D-85C5CC52AAB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702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DF9D6-7E72-9D27-F91F-412C33B84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92366F-C9F0-B35C-2259-1EA59E1F90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E1B419-6D26-D4E3-639D-D51B0ACC57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BA0EE-4430-3083-45C6-E0057F896E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609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BB682-25BB-754C-7351-7826962E9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6F8CBF-A35E-185D-25F3-C05D8AC03D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3D516B-37E3-72D4-2479-A8D841AD61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03440-BC9F-0AFC-7D92-EDA7B40C5D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9EB3D-5662-0645-B6CB-9E3491DF340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5397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D62C-7F5D-B5D8-EBDC-CBE23C5C5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F63932-F775-A9F1-FF97-E6FA19BE2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CC268-AEE2-ECFB-4999-317FB49EB0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8E1D1-4541-56FE-D985-9E2FC3A850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9EB3D-5662-0645-B6CB-9E3491DF340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227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0E901-3E2F-4EBB-DDDD-109E1BAD7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0BC6E5-4D46-2866-58F4-0C7CC1459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2D9330-B1D4-4771-832B-C8BBDC1D3C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CD77FF-3871-ECE8-E0AF-79327808F2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63825-9FD2-A444-98F6-8193B41C3CC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404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CC2E7-5924-D9F8-7D22-171293B25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913DBC-8EDD-F46F-087D-BB14E1957D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E63E9B-70A6-382C-5D37-DCC9A5B1FB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13F64-D2D4-30B4-F6A2-F61007123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274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43B7B9-25B4-614B-8131-80BBEB5E0A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26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ECB74-8877-8FF8-F3CF-2CDAA21F1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C6CE4E-D060-EE82-C305-2205AFB3A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8374A4-2F9A-EEEE-B655-5309C4F48B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90D734-2DD8-9DC6-51F4-1D8F150B88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90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8CC9A-D3D9-7982-40FC-37B7C9747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8C12B3-3321-B5D3-6E37-40AF5E4D87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9B5F2B-B538-7195-0B80-7665ED2923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3679A-661B-A137-FEBC-E36751EFBB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820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8E5D1-9964-ED28-CC13-207D055C6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68DCE0-4056-DFED-AA45-30D8BC99EA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70AFF7-93F0-9FE8-EC50-26CC378FE6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5ACD4-2EF6-E5B9-21CD-0E27C92784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91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B8B6D-2D6A-651E-5C59-08F97B23A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0C1E43-3CB1-0138-5E5C-4E5B36B0C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8FA79B-30FB-7F66-262F-E2AA4744AC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EBD51-6923-839D-78D2-066B23FBBA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07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ADF6C-36A4-9209-5A62-9D8664988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368B3F-0727-663E-BEAF-C6ECBCEC35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5EA495-8ABF-F53C-64B7-3B2DC808C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112A4-6DB0-43F8-9394-C1A4854BB5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31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C6C76-9E13-E076-4539-D92649AB5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1B87B5-2E92-2A60-0CFC-E5F59C23F8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B61EFA-96F0-EEB3-3C8B-F959BB0235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F2D27C-1D70-878C-A1FC-50F1CF274D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880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49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11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23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7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3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8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06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56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1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4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38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3161D1CB-1C1E-374A-97F1-CD19A6A02C6E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DE46CD-0F2F-61F2-1120-B7EF1B7A8D53}"/>
              </a:ext>
            </a:extLst>
          </p:cNvPr>
          <p:cNvSpPr/>
          <p:nvPr userDrawn="1"/>
        </p:nvSpPr>
        <p:spPr>
          <a:xfrm>
            <a:off x="1" y="-1945"/>
            <a:ext cx="12192000" cy="158967"/>
          </a:xfrm>
          <a:prstGeom prst="rect">
            <a:avLst/>
          </a:prstGeom>
          <a:solidFill>
            <a:srgbClr val="6E0D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28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ptos Light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D38AE3-3E25-62E7-C061-4BEB0B37EE4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b="9165"/>
          <a:stretch>
            <a:fillRect/>
          </a:stretch>
        </p:blipFill>
        <p:spPr>
          <a:xfrm>
            <a:off x="0" y="1152045"/>
            <a:ext cx="12168005" cy="57059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C9D5E8-3A86-B8B2-1EE4-6A19D53E1330}"/>
              </a:ext>
            </a:extLst>
          </p:cNvPr>
          <p:cNvSpPr txBox="1"/>
          <p:nvPr/>
        </p:nvSpPr>
        <p:spPr>
          <a:xfrm>
            <a:off x="0" y="166854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Meaning, Learning, Performance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4D3FC9A-3377-785A-A56F-F8A8D492C8D7}"/>
              </a:ext>
            </a:extLst>
          </p:cNvPr>
          <p:cNvSpPr txBox="1"/>
          <p:nvPr/>
        </p:nvSpPr>
        <p:spPr>
          <a:xfrm>
            <a:off x="2785941" y="5479331"/>
            <a:ext cx="672156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Peter Doolittle</a:t>
            </a:r>
          </a:p>
          <a:p>
            <a:pPr algn="ctr">
              <a:spcAft>
                <a:spcPts val="300"/>
              </a:spcAft>
            </a:pP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Educational Psychology, Virginia Tech</a:t>
            </a:r>
          </a:p>
          <a:p>
            <a:pPr algn="ctr">
              <a:spcAft>
                <a:spcPts val="300"/>
              </a:spcAft>
            </a:pPr>
            <a:r>
              <a:rPr lang="en-US" sz="2000" spc="100" dirty="0" err="1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pdoo@vt.edu</a:t>
            </a: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sz="2000" spc="100" dirty="0">
                <a:solidFill>
                  <a:schemeClr val="tx1">
                    <a:lumMod val="95000"/>
                    <a:alpha val="50000"/>
                  </a:schemeClr>
                </a:solidFill>
                <a:latin typeface="Aptos Light" panose="020B0004020202020204" pitchFamily="34" charset="0"/>
              </a:rPr>
              <a:t>•</a:t>
            </a: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sz="2000" spc="100" dirty="0" err="1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peterdoolittle.org</a:t>
            </a:r>
            <a:endParaRPr lang="en-US" sz="2000" spc="100" dirty="0">
              <a:solidFill>
                <a:schemeClr val="tx1">
                  <a:lumMod val="95000"/>
                </a:schemeClr>
              </a:solidFill>
              <a:latin typeface="Aptos Light" panose="020B00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19094B-FB19-4681-FF0C-653C28A213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331"/>
          <a:stretch>
            <a:fillRect/>
          </a:stretch>
        </p:blipFill>
        <p:spPr>
          <a:xfrm>
            <a:off x="9751389" y="3614857"/>
            <a:ext cx="2438400" cy="32431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97479F0-4482-A770-B1B5-106D9C7FE648}"/>
              </a:ext>
            </a:extLst>
          </p:cNvPr>
          <p:cNvSpPr txBox="1"/>
          <p:nvPr/>
        </p:nvSpPr>
        <p:spPr>
          <a:xfrm>
            <a:off x="9773173" y="6488204"/>
            <a:ext cx="2394832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Stormy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0C5986-2518-2E06-F743-C8DE0D5391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242" y="0"/>
            <a:ext cx="12183247" cy="11520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A2BA02-80A1-9779-97F7-59211D0832B2}"/>
              </a:ext>
            </a:extLst>
          </p:cNvPr>
          <p:cNvSpPr txBox="1"/>
          <p:nvPr/>
        </p:nvSpPr>
        <p:spPr>
          <a:xfrm>
            <a:off x="14902" y="3011958"/>
            <a:ext cx="12153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ptos Light" panose="020B0004020202020204" pitchFamily="34" charset="0"/>
              </a:rPr>
              <a:t>What we process, we learn.</a:t>
            </a:r>
          </a:p>
        </p:txBody>
      </p:sp>
    </p:spTree>
    <p:extLst>
      <p:ext uri="{BB962C8B-B14F-4D97-AF65-F5344CB8AC3E}">
        <p14:creationId xmlns:p14="http://schemas.microsoft.com/office/powerpoint/2010/main" val="395707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E05FD-389D-F477-BFF3-E0757E073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1EAA1A-9D85-035F-F220-68E470D397C9}"/>
              </a:ext>
            </a:extLst>
          </p:cNvPr>
          <p:cNvSpPr/>
          <p:nvPr/>
        </p:nvSpPr>
        <p:spPr>
          <a:xfrm>
            <a:off x="0" y="159395"/>
            <a:ext cx="12192000" cy="6698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4C1511C-7A5F-5497-7BA5-AD87CC70157D}"/>
              </a:ext>
            </a:extLst>
          </p:cNvPr>
          <p:cNvSpPr txBox="1"/>
          <p:nvPr/>
        </p:nvSpPr>
        <p:spPr>
          <a:xfrm>
            <a:off x="81280" y="138686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Group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2B9E29-1707-A1C5-249A-255D4E8C5091}"/>
              </a:ext>
            </a:extLst>
          </p:cNvPr>
          <p:cNvSpPr txBox="1"/>
          <p:nvPr/>
        </p:nvSpPr>
        <p:spPr>
          <a:xfrm>
            <a:off x="10485120" y="141734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Group 2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F0E1360-8FDB-C908-33CB-6BCD6F9DC2D2}"/>
              </a:ext>
            </a:extLst>
          </p:cNvPr>
          <p:cNvGrpSpPr/>
          <p:nvPr/>
        </p:nvGrpSpPr>
        <p:grpSpPr>
          <a:xfrm>
            <a:off x="-7090" y="1786270"/>
            <a:ext cx="12192001" cy="5219079"/>
            <a:chOff x="-7090" y="1786270"/>
            <a:chExt cx="12192001" cy="5219079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CE31FCF-CB6C-D8CF-57D0-8128D0433986}"/>
                </a:ext>
              </a:extLst>
            </p:cNvPr>
            <p:cNvSpPr/>
            <p:nvPr/>
          </p:nvSpPr>
          <p:spPr>
            <a:xfrm>
              <a:off x="-7090" y="1954190"/>
              <a:ext cx="6096000" cy="492760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68C2B13-47C4-9914-A01A-E0EFA0DF2F08}"/>
                </a:ext>
              </a:extLst>
            </p:cNvPr>
            <p:cNvSpPr/>
            <p:nvPr/>
          </p:nvSpPr>
          <p:spPr>
            <a:xfrm>
              <a:off x="6088911" y="1933941"/>
              <a:ext cx="6096000" cy="492760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ADF078D-F6D8-C340-46CA-4A947EE76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4240" y="1786270"/>
              <a:ext cx="4680953" cy="492861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05786EA-51B7-22B9-AA7D-95745FB77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08153" y="2076733"/>
              <a:ext cx="5182305" cy="4928616"/>
            </a:xfrm>
            <a:prstGeom prst="rect">
              <a:avLst/>
            </a:prstGeom>
          </p:spPr>
        </p:pic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125A2AF-4CEB-02D3-24DF-FFEFBA5BE8C7}"/>
              </a:ext>
            </a:extLst>
          </p:cNvPr>
          <p:cNvCxnSpPr>
            <a:cxnSpLocks/>
          </p:cNvCxnSpPr>
          <p:nvPr/>
        </p:nvCxnSpPr>
        <p:spPr>
          <a:xfrm>
            <a:off x="6096000" y="1786270"/>
            <a:ext cx="0" cy="5124894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382630F-9DCD-AFB3-D75D-E70A2DC3BB98}"/>
              </a:ext>
            </a:extLst>
          </p:cNvPr>
          <p:cNvCxnSpPr/>
          <p:nvPr/>
        </p:nvCxnSpPr>
        <p:spPr>
          <a:xfrm>
            <a:off x="-342900" y="1922443"/>
            <a:ext cx="128016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9D42FA8-4DF6-B75D-3831-835FADA81339}"/>
              </a:ext>
            </a:extLst>
          </p:cNvPr>
          <p:cNvSpPr txBox="1"/>
          <p:nvPr/>
        </p:nvSpPr>
        <p:spPr>
          <a:xfrm>
            <a:off x="4850660" y="2955991"/>
            <a:ext cx="2476500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4"/>
                </a:solidFill>
              </a:rPr>
              <a:t>Blue</a:t>
            </a:r>
          </a:p>
          <a:p>
            <a:pPr algn="ctr"/>
            <a:r>
              <a:rPr lang="en-US" sz="4000" dirty="0">
                <a:solidFill>
                  <a:schemeClr val="accent2"/>
                </a:solidFill>
              </a:rPr>
              <a:t>Green</a:t>
            </a:r>
          </a:p>
          <a:p>
            <a:pPr algn="ctr"/>
            <a:r>
              <a:rPr lang="en-US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Orange</a:t>
            </a:r>
          </a:p>
          <a:p>
            <a:pPr algn="ctr"/>
            <a:r>
              <a:rPr lang="en-US" sz="4000" dirty="0">
                <a:solidFill>
                  <a:schemeClr val="accent5"/>
                </a:solidFill>
              </a:rPr>
              <a:t>Purple</a:t>
            </a:r>
          </a:p>
          <a:p>
            <a:pPr algn="ctr"/>
            <a:r>
              <a:rPr lang="en-US" sz="4000" dirty="0">
                <a:solidFill>
                  <a:srgbClr val="941100"/>
                </a:solidFill>
              </a:rPr>
              <a:t>Red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AA1D04-F1BC-F7E6-7785-75BB09DE2D82}"/>
              </a:ext>
            </a:extLst>
          </p:cNvPr>
          <p:cNvSpPr txBox="1"/>
          <p:nvPr/>
        </p:nvSpPr>
        <p:spPr>
          <a:xfrm>
            <a:off x="-2" y="546271"/>
            <a:ext cx="120811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ptos Light" panose="020B0004020202020204" pitchFamily="34" charset="0"/>
              </a:rPr>
              <a:t>Directions</a:t>
            </a:r>
          </a:p>
        </p:txBody>
      </p:sp>
    </p:spTree>
    <p:extLst>
      <p:ext uri="{BB962C8B-B14F-4D97-AF65-F5344CB8AC3E}">
        <p14:creationId xmlns:p14="http://schemas.microsoft.com/office/powerpoint/2010/main" val="41452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C2D7A-A4A9-6FAE-334D-4D4BDA5DF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F1BAC5-8BDB-FEF2-A33C-6EC9392AB472}"/>
              </a:ext>
            </a:extLst>
          </p:cNvPr>
          <p:cNvSpPr/>
          <p:nvPr/>
        </p:nvSpPr>
        <p:spPr>
          <a:xfrm>
            <a:off x="0" y="159395"/>
            <a:ext cx="12192000" cy="6698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3E509CD-37B9-310B-6D23-6160CC679F13}"/>
              </a:ext>
            </a:extLst>
          </p:cNvPr>
          <p:cNvSpPr txBox="1"/>
          <p:nvPr/>
        </p:nvSpPr>
        <p:spPr>
          <a:xfrm>
            <a:off x="81280" y="138686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Group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C51E30-2108-47E4-2B5C-F7B9DCCDA793}"/>
              </a:ext>
            </a:extLst>
          </p:cNvPr>
          <p:cNvSpPr txBox="1"/>
          <p:nvPr/>
        </p:nvSpPr>
        <p:spPr>
          <a:xfrm>
            <a:off x="10485120" y="141734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Group 2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E1BC103-B1CE-93AA-311B-1388ABCE2CAD}"/>
              </a:ext>
            </a:extLst>
          </p:cNvPr>
          <p:cNvGrpSpPr/>
          <p:nvPr/>
        </p:nvGrpSpPr>
        <p:grpSpPr>
          <a:xfrm>
            <a:off x="-7090" y="1933941"/>
            <a:ext cx="12192001" cy="5469074"/>
            <a:chOff x="-7090" y="1933941"/>
            <a:chExt cx="12192001" cy="546907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C606B31-15D2-654C-5668-33F99D44D4E9}"/>
                </a:ext>
              </a:extLst>
            </p:cNvPr>
            <p:cNvSpPr/>
            <p:nvPr/>
          </p:nvSpPr>
          <p:spPr>
            <a:xfrm>
              <a:off x="-7090" y="1954190"/>
              <a:ext cx="6096000" cy="492760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8D44512-F83E-C825-1A57-F60ED20FA22C}"/>
                </a:ext>
              </a:extLst>
            </p:cNvPr>
            <p:cNvSpPr/>
            <p:nvPr/>
          </p:nvSpPr>
          <p:spPr>
            <a:xfrm>
              <a:off x="6088911" y="1933941"/>
              <a:ext cx="6096000" cy="492760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1FA52C99-8F94-B750-FCF6-D6441DA32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0633" y="1935127"/>
              <a:ext cx="4632899" cy="4928616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964D97EF-0AEC-3D18-BB02-8504C6590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38468" y="2474399"/>
              <a:ext cx="4928616" cy="4928616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76BC086-83CF-9D66-6BA2-CF554D2F47E5}"/>
              </a:ext>
            </a:extLst>
          </p:cNvPr>
          <p:cNvGrpSpPr/>
          <p:nvPr/>
        </p:nvGrpSpPr>
        <p:grpSpPr>
          <a:xfrm>
            <a:off x="-3548" y="1948116"/>
            <a:ext cx="12192001" cy="5542947"/>
            <a:chOff x="-3548" y="1948116"/>
            <a:chExt cx="12192001" cy="5542947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FDDC682-B4D5-0205-6BB4-BCD17FA3A27C}"/>
                </a:ext>
              </a:extLst>
            </p:cNvPr>
            <p:cNvSpPr/>
            <p:nvPr/>
          </p:nvSpPr>
          <p:spPr>
            <a:xfrm>
              <a:off x="-3548" y="1968365"/>
              <a:ext cx="6096000" cy="4927600"/>
            </a:xfrm>
            <a:prstGeom prst="rect">
              <a:avLst/>
            </a:prstGeom>
            <a:solidFill>
              <a:srgbClr val="9411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CAF59DA-B5BC-72D4-C895-B9C93FA8ED4E}"/>
                </a:ext>
              </a:extLst>
            </p:cNvPr>
            <p:cNvSpPr/>
            <p:nvPr/>
          </p:nvSpPr>
          <p:spPr>
            <a:xfrm>
              <a:off x="6092453" y="1948116"/>
              <a:ext cx="6096000" cy="4927600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7291FAF8-3975-6415-E4F7-74728DCC6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336" y="1958519"/>
              <a:ext cx="5058317" cy="4928616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0111498-2B7F-C770-0401-A16A820AE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01455" y="2562447"/>
              <a:ext cx="4865610" cy="4928616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4087B42-5822-D380-AE80-2D40C97EF98D}"/>
              </a:ext>
            </a:extLst>
          </p:cNvPr>
          <p:cNvGrpSpPr/>
          <p:nvPr/>
        </p:nvGrpSpPr>
        <p:grpSpPr>
          <a:xfrm>
            <a:off x="-7" y="1949727"/>
            <a:ext cx="12192001" cy="5329023"/>
            <a:chOff x="-7" y="1949727"/>
            <a:chExt cx="12192001" cy="5329023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4E0B7884-7F99-3CDA-8278-03E078BE00DD}"/>
                </a:ext>
              </a:extLst>
            </p:cNvPr>
            <p:cNvSpPr/>
            <p:nvPr/>
          </p:nvSpPr>
          <p:spPr>
            <a:xfrm>
              <a:off x="-7" y="1982539"/>
              <a:ext cx="6096000" cy="492760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BC0E0EF-6334-6C63-7377-070DAC8F9D98}"/>
                </a:ext>
              </a:extLst>
            </p:cNvPr>
            <p:cNvSpPr/>
            <p:nvPr/>
          </p:nvSpPr>
          <p:spPr>
            <a:xfrm>
              <a:off x="6095994" y="1962290"/>
              <a:ext cx="6096000" cy="492760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3F0418F2-490B-D2FD-B630-60F4DF0DC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6281" y="2350134"/>
              <a:ext cx="4928616" cy="4928616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2408C2ED-11EE-1CD8-9A46-E0A02E7FF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138488" y="1949727"/>
              <a:ext cx="4928616" cy="4928616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3A1BB1A-2D8A-5BBB-F5DC-68D46A807098}"/>
              </a:ext>
            </a:extLst>
          </p:cNvPr>
          <p:cNvGrpSpPr/>
          <p:nvPr/>
        </p:nvGrpSpPr>
        <p:grpSpPr>
          <a:xfrm>
            <a:off x="3535" y="1965829"/>
            <a:ext cx="12192001" cy="6086702"/>
            <a:chOff x="3535" y="1965829"/>
            <a:chExt cx="12192001" cy="6086702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194E6F2-9C42-0B3F-94D6-402048A96F0E}"/>
                </a:ext>
              </a:extLst>
            </p:cNvPr>
            <p:cNvSpPr/>
            <p:nvPr/>
          </p:nvSpPr>
          <p:spPr>
            <a:xfrm>
              <a:off x="3535" y="1986078"/>
              <a:ext cx="6096000" cy="492760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392FFAE-335B-0E96-1145-1D7CE3263584}"/>
                </a:ext>
              </a:extLst>
            </p:cNvPr>
            <p:cNvSpPr/>
            <p:nvPr/>
          </p:nvSpPr>
          <p:spPr>
            <a:xfrm>
              <a:off x="6099536" y="1965829"/>
              <a:ext cx="6096000" cy="4927600"/>
            </a:xfrm>
            <a:prstGeom prst="rect">
              <a:avLst/>
            </a:prstGeom>
            <a:solidFill>
              <a:srgbClr val="9411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45DA1DD5-972D-1837-F31E-C9DA85166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0859" y="3123915"/>
              <a:ext cx="5025127" cy="4928616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B831E4C5-4244-8869-3DF2-C5425837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53508" y="1966435"/>
              <a:ext cx="5266603" cy="4928616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1431DB6-3A45-6E44-2832-C0057277FB85}"/>
              </a:ext>
            </a:extLst>
          </p:cNvPr>
          <p:cNvGrpSpPr/>
          <p:nvPr/>
        </p:nvGrpSpPr>
        <p:grpSpPr>
          <a:xfrm>
            <a:off x="0" y="1924920"/>
            <a:ext cx="12192001" cy="4964505"/>
            <a:chOff x="0" y="1924920"/>
            <a:chExt cx="12192001" cy="496450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283A2C1-1AAF-058D-B2E5-F20427C75290}"/>
                </a:ext>
              </a:extLst>
            </p:cNvPr>
            <p:cNvGrpSpPr/>
            <p:nvPr/>
          </p:nvGrpSpPr>
          <p:grpSpPr>
            <a:xfrm>
              <a:off x="0" y="1940560"/>
              <a:ext cx="6096000" cy="4948865"/>
              <a:chOff x="0" y="1940560"/>
              <a:chExt cx="6096000" cy="494886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468900A-B1ED-7921-C8A9-5E162FEAA892}"/>
                  </a:ext>
                </a:extLst>
              </p:cNvPr>
              <p:cNvSpPr/>
              <p:nvPr/>
            </p:nvSpPr>
            <p:spPr>
              <a:xfrm>
                <a:off x="0" y="1940560"/>
                <a:ext cx="6096000" cy="492760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99EE4404-FBF7-E608-1F41-1BE45F7533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21883" y="1960809"/>
                <a:ext cx="5103506" cy="4928616"/>
              </a:xfrm>
              <a:prstGeom prst="rect">
                <a:avLst/>
              </a:prstGeom>
            </p:spPr>
          </p:pic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603F602-544B-D606-5E58-CC0C4FE9C761}"/>
                </a:ext>
              </a:extLst>
            </p:cNvPr>
            <p:cNvGrpSpPr/>
            <p:nvPr/>
          </p:nvGrpSpPr>
          <p:grpSpPr>
            <a:xfrm>
              <a:off x="6096001" y="1924920"/>
              <a:ext cx="6096000" cy="4933080"/>
              <a:chOff x="6096001" y="1924920"/>
              <a:chExt cx="6096000" cy="4933080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40F0935-4FAD-4C1B-A387-FADC378CA89A}"/>
                  </a:ext>
                </a:extLst>
              </p:cNvPr>
              <p:cNvSpPr/>
              <p:nvPr/>
            </p:nvSpPr>
            <p:spPr>
              <a:xfrm>
                <a:off x="6096001" y="1930400"/>
                <a:ext cx="6096000" cy="4927600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B02C6FA3-B3A3-2E8D-C887-0C957E39AB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738448" y="1924920"/>
                <a:ext cx="4928616" cy="4928616"/>
              </a:xfrm>
              <a:prstGeom prst="rect">
                <a:avLst/>
              </a:prstGeom>
            </p:spPr>
          </p:pic>
        </p:grp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3F87D5B-0797-4A44-1BBE-1B0474AFA750}"/>
              </a:ext>
            </a:extLst>
          </p:cNvPr>
          <p:cNvCxnSpPr>
            <a:cxnSpLocks/>
          </p:cNvCxnSpPr>
          <p:nvPr/>
        </p:nvCxnSpPr>
        <p:spPr>
          <a:xfrm>
            <a:off x="6096000" y="1786270"/>
            <a:ext cx="0" cy="5124894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0E59204C-53E2-B8E5-59CF-35E2D65F6A14}"/>
              </a:ext>
            </a:extLst>
          </p:cNvPr>
          <p:cNvCxnSpPr/>
          <p:nvPr/>
        </p:nvCxnSpPr>
        <p:spPr>
          <a:xfrm>
            <a:off x="-342900" y="1922443"/>
            <a:ext cx="128016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1F042AF-D6A7-E280-CC92-48F1F2DF3F15}"/>
              </a:ext>
            </a:extLst>
          </p:cNvPr>
          <p:cNvSpPr txBox="1"/>
          <p:nvPr/>
        </p:nvSpPr>
        <p:spPr>
          <a:xfrm>
            <a:off x="7947" y="256767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That’s All!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7B6B83-F612-2965-6045-D1BF7ED31AF6}"/>
              </a:ext>
            </a:extLst>
          </p:cNvPr>
          <p:cNvSpPr txBox="1"/>
          <p:nvPr/>
        </p:nvSpPr>
        <p:spPr>
          <a:xfrm>
            <a:off x="-2" y="546271"/>
            <a:ext cx="120811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ptos Light" panose="020B0004020202020204" pitchFamily="34" charset="0"/>
              </a:rPr>
              <a:t>Ready?</a:t>
            </a:r>
          </a:p>
        </p:txBody>
      </p:sp>
    </p:spTree>
    <p:extLst>
      <p:ext uri="{BB962C8B-B14F-4D97-AF65-F5344CB8AC3E}">
        <p14:creationId xmlns:p14="http://schemas.microsoft.com/office/powerpoint/2010/main" val="37598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CB007-ABC4-FCDF-274D-0A8BEADB4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C8C748-E7BE-507D-2CE2-8A04D33C8E1A}"/>
              </a:ext>
            </a:extLst>
          </p:cNvPr>
          <p:cNvSpPr/>
          <p:nvPr/>
        </p:nvSpPr>
        <p:spPr>
          <a:xfrm>
            <a:off x="0" y="165315"/>
            <a:ext cx="12192000" cy="6692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0C26FDD-F2D8-56BD-9C4F-AE7996810CBF}"/>
              </a:ext>
            </a:extLst>
          </p:cNvPr>
          <p:cNvSpPr txBox="1"/>
          <p:nvPr/>
        </p:nvSpPr>
        <p:spPr>
          <a:xfrm>
            <a:off x="81280" y="138686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ptos Light" panose="020B0004020202020204" pitchFamily="34" charset="0"/>
              </a:rPr>
              <a:t>Group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32FE71-9F75-910F-58DC-916CFC1DE9DC}"/>
              </a:ext>
            </a:extLst>
          </p:cNvPr>
          <p:cNvSpPr txBox="1"/>
          <p:nvPr/>
        </p:nvSpPr>
        <p:spPr>
          <a:xfrm>
            <a:off x="10485120" y="141734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latin typeface="Aptos Light" panose="020B0004020202020204" pitchFamily="34" charset="0"/>
              </a:rPr>
              <a:t>Group 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F2706D-B465-3847-A54E-E24DCBA26EB1}"/>
              </a:ext>
            </a:extLst>
          </p:cNvPr>
          <p:cNvSpPr txBox="1"/>
          <p:nvPr/>
        </p:nvSpPr>
        <p:spPr>
          <a:xfrm>
            <a:off x="0" y="67818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What do you remember?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E005EA-ED85-8D47-02A3-51CADC0AA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300" y="2108202"/>
            <a:ext cx="76454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6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90D59-D041-2001-29F5-A3C972EA5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B9A56504-840B-5A4D-E3F7-EFB95C59E0AF}"/>
              </a:ext>
            </a:extLst>
          </p:cNvPr>
          <p:cNvSpPr txBox="1"/>
          <p:nvPr/>
        </p:nvSpPr>
        <p:spPr>
          <a:xfrm>
            <a:off x="81280" y="138686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ptos Light" panose="020B0004020202020204" pitchFamily="34" charset="0"/>
              </a:rPr>
              <a:t>Group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DC9F99-62BF-9DA1-D3FD-71188795E13E}"/>
              </a:ext>
            </a:extLst>
          </p:cNvPr>
          <p:cNvSpPr txBox="1"/>
          <p:nvPr/>
        </p:nvSpPr>
        <p:spPr>
          <a:xfrm>
            <a:off x="10485120" y="141734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latin typeface="Aptos Light" panose="020B0004020202020204" pitchFamily="34" charset="0"/>
              </a:rPr>
              <a:t>Group 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F58D1C-645E-DCB5-DE77-2C72B414292A}"/>
              </a:ext>
            </a:extLst>
          </p:cNvPr>
          <p:cNvSpPr txBox="1"/>
          <p:nvPr/>
        </p:nvSpPr>
        <p:spPr>
          <a:xfrm>
            <a:off x="0" y="67818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What do you remember?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49C019-1A21-DD51-086C-07BE126DA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300" y="2108202"/>
            <a:ext cx="7645400" cy="4267200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D5C4383-9690-D399-16AE-D860BB32970D}"/>
              </a:ext>
            </a:extLst>
          </p:cNvPr>
          <p:cNvSpPr/>
          <p:nvPr/>
        </p:nvSpPr>
        <p:spPr>
          <a:xfrm>
            <a:off x="1616928" y="1650380"/>
            <a:ext cx="6783494" cy="1778620"/>
          </a:xfrm>
          <a:custGeom>
            <a:avLst/>
            <a:gdLst>
              <a:gd name="csX0" fmla="*/ 0 w 5965902"/>
              <a:gd name="csY0" fmla="*/ 0 h 1572322"/>
              <a:gd name="csX1" fmla="*/ 3311912 w 5965902"/>
              <a:gd name="csY1" fmla="*/ 289932 h 1572322"/>
              <a:gd name="csX2" fmla="*/ 5965902 w 5965902"/>
              <a:gd name="csY2" fmla="*/ 1572322 h 1572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965902" h="1572322">
                <a:moveTo>
                  <a:pt x="0" y="0"/>
                </a:moveTo>
                <a:cubicBezTo>
                  <a:pt x="1158797" y="13939"/>
                  <a:pt x="2317595" y="27878"/>
                  <a:pt x="3311912" y="289932"/>
                </a:cubicBezTo>
                <a:cubicBezTo>
                  <a:pt x="4306229" y="551986"/>
                  <a:pt x="5136065" y="1062154"/>
                  <a:pt x="5965902" y="1572322"/>
                </a:cubicBezTo>
              </a:path>
            </a:pathLst>
          </a:custGeom>
          <a:noFill/>
          <a:ln w="25400">
            <a:solidFill>
              <a:schemeClr val="tx1">
                <a:lumMod val="65000"/>
              </a:schemeClr>
            </a:solidFill>
            <a:tailEnd type="triangle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0C4AAF88-158C-78A4-8289-C4B2428B706B}"/>
              </a:ext>
            </a:extLst>
          </p:cNvPr>
          <p:cNvSpPr/>
          <p:nvPr/>
        </p:nvSpPr>
        <p:spPr>
          <a:xfrm flipH="1">
            <a:off x="5928527" y="1681118"/>
            <a:ext cx="4583354" cy="1747882"/>
          </a:xfrm>
          <a:custGeom>
            <a:avLst/>
            <a:gdLst>
              <a:gd name="csX0" fmla="*/ 0 w 5965902"/>
              <a:gd name="csY0" fmla="*/ 0 h 1572322"/>
              <a:gd name="csX1" fmla="*/ 3311912 w 5965902"/>
              <a:gd name="csY1" fmla="*/ 289932 h 1572322"/>
              <a:gd name="csX2" fmla="*/ 5965902 w 5965902"/>
              <a:gd name="csY2" fmla="*/ 1572322 h 1572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965902" h="1572322">
                <a:moveTo>
                  <a:pt x="0" y="0"/>
                </a:moveTo>
                <a:cubicBezTo>
                  <a:pt x="1158797" y="13939"/>
                  <a:pt x="2317595" y="27878"/>
                  <a:pt x="3311912" y="289932"/>
                </a:cubicBezTo>
                <a:cubicBezTo>
                  <a:pt x="4306229" y="551986"/>
                  <a:pt x="5136065" y="1062154"/>
                  <a:pt x="5965902" y="1572322"/>
                </a:cubicBezTo>
              </a:path>
            </a:pathLst>
          </a:custGeom>
          <a:noFill/>
          <a:ln w="25400">
            <a:solidFill>
              <a:schemeClr val="tx1">
                <a:lumMod val="65000"/>
              </a:schemeClr>
            </a:solidFill>
            <a:tailEnd type="triangle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8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3335F-EFA8-5DF1-3149-EBC098ECF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EF41AF3B-C0FE-10E0-8E4C-503ECABA84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b="17464"/>
          <a:stretch/>
        </p:blipFill>
        <p:spPr>
          <a:xfrm>
            <a:off x="0" y="181708"/>
            <a:ext cx="12192000" cy="667629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8544823-188C-DB20-9722-4A3E1AAA875B}"/>
              </a:ext>
            </a:extLst>
          </p:cNvPr>
          <p:cNvCxnSpPr>
            <a:cxnSpLocks/>
          </p:cNvCxnSpPr>
          <p:nvPr/>
        </p:nvCxnSpPr>
        <p:spPr>
          <a:xfrm>
            <a:off x="3233854" y="1830831"/>
            <a:ext cx="0" cy="3164915"/>
          </a:xfrm>
          <a:prstGeom prst="line">
            <a:avLst/>
          </a:prstGeom>
          <a:ln w="2540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A5E910B-D795-5F76-B992-E3917DA387E4}"/>
              </a:ext>
            </a:extLst>
          </p:cNvPr>
          <p:cNvSpPr txBox="1"/>
          <p:nvPr/>
        </p:nvSpPr>
        <p:spPr>
          <a:xfrm>
            <a:off x="3233854" y="5169880"/>
            <a:ext cx="286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Group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93D06F-EB2B-1FF4-22FD-929F93CC8D1B}"/>
              </a:ext>
            </a:extLst>
          </p:cNvPr>
          <p:cNvSpPr txBox="1"/>
          <p:nvPr/>
        </p:nvSpPr>
        <p:spPr>
          <a:xfrm>
            <a:off x="6095999" y="5169880"/>
            <a:ext cx="286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Group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6CC7A3-0E7C-216E-878D-4064A8001096}"/>
              </a:ext>
            </a:extLst>
          </p:cNvPr>
          <p:cNvSpPr txBox="1"/>
          <p:nvPr/>
        </p:nvSpPr>
        <p:spPr>
          <a:xfrm>
            <a:off x="2553917" y="1830831"/>
            <a:ext cx="59959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5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4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3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2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1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C9274F-4854-549D-603A-BCDCB4BABCF4}"/>
              </a:ext>
            </a:extLst>
          </p:cNvPr>
          <p:cNvSpPr/>
          <p:nvPr/>
        </p:nvSpPr>
        <p:spPr>
          <a:xfrm>
            <a:off x="3820006" y="2733152"/>
            <a:ext cx="844920" cy="22508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54F245-BA6E-4F86-9973-87644988027A}"/>
              </a:ext>
            </a:extLst>
          </p:cNvPr>
          <p:cNvSpPr/>
          <p:nvPr/>
        </p:nvSpPr>
        <p:spPr>
          <a:xfrm>
            <a:off x="7519711" y="2733152"/>
            <a:ext cx="844920" cy="22567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2B57BB-06F3-85D8-4464-845A9B9609E2}"/>
              </a:ext>
            </a:extLst>
          </p:cNvPr>
          <p:cNvSpPr txBox="1"/>
          <p:nvPr/>
        </p:nvSpPr>
        <p:spPr>
          <a:xfrm>
            <a:off x="3820007" y="4462765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F45A90-49BA-A436-ED04-44D4DE19E774}"/>
              </a:ext>
            </a:extLst>
          </p:cNvPr>
          <p:cNvSpPr/>
          <p:nvPr/>
        </p:nvSpPr>
        <p:spPr>
          <a:xfrm>
            <a:off x="6554493" y="4472525"/>
            <a:ext cx="844920" cy="5232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55ECAA-0EBF-462B-F0AB-A2A04DF6C4A4}"/>
              </a:ext>
            </a:extLst>
          </p:cNvPr>
          <p:cNvSpPr/>
          <p:nvPr/>
        </p:nvSpPr>
        <p:spPr>
          <a:xfrm>
            <a:off x="4792589" y="4460801"/>
            <a:ext cx="844920" cy="5232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977A3A4-A4EB-6021-021B-8ED6FCC83FB3}"/>
              </a:ext>
            </a:extLst>
          </p:cNvPr>
          <p:cNvCxnSpPr/>
          <p:nvPr/>
        </p:nvCxnSpPr>
        <p:spPr>
          <a:xfrm>
            <a:off x="3222131" y="4995746"/>
            <a:ext cx="5710854" cy="0"/>
          </a:xfrm>
          <a:prstGeom prst="line">
            <a:avLst/>
          </a:prstGeom>
          <a:ln w="2540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FDA6DB6-8307-D481-A39B-55ADFB83EF3A}"/>
              </a:ext>
            </a:extLst>
          </p:cNvPr>
          <p:cNvSpPr txBox="1"/>
          <p:nvPr/>
        </p:nvSpPr>
        <p:spPr>
          <a:xfrm>
            <a:off x="4792589" y="4460801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4B4DD1-E5E8-3BAC-BBC0-395EC5157992}"/>
              </a:ext>
            </a:extLst>
          </p:cNvPr>
          <p:cNvSpPr txBox="1"/>
          <p:nvPr/>
        </p:nvSpPr>
        <p:spPr>
          <a:xfrm>
            <a:off x="7519711" y="4454939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A5D1EA-8AE8-B725-FBC3-822688FF0689}"/>
              </a:ext>
            </a:extLst>
          </p:cNvPr>
          <p:cNvSpPr txBox="1"/>
          <p:nvPr/>
        </p:nvSpPr>
        <p:spPr>
          <a:xfrm>
            <a:off x="6554493" y="4472525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82BC7D-1B98-6EAE-19C6-BFB41064E7B4}"/>
              </a:ext>
            </a:extLst>
          </p:cNvPr>
          <p:cNvSpPr txBox="1"/>
          <p:nvPr/>
        </p:nvSpPr>
        <p:spPr>
          <a:xfrm>
            <a:off x="3222131" y="572489"/>
            <a:ext cx="57108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D579"/>
                </a:solidFill>
                <a:latin typeface="Aptos Light" panose="020B0004020202020204" pitchFamily="34" charset="0"/>
              </a:rPr>
              <a:t>Why?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65D178-01EF-86D3-9908-C35D4A23C892}"/>
              </a:ext>
            </a:extLst>
          </p:cNvPr>
          <p:cNvSpPr txBox="1"/>
          <p:nvPr/>
        </p:nvSpPr>
        <p:spPr>
          <a:xfrm>
            <a:off x="0" y="513948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Let’s Check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072BB8-0D3D-CCDA-2DB1-DEC054849888}"/>
              </a:ext>
            </a:extLst>
          </p:cNvPr>
          <p:cNvSpPr txBox="1"/>
          <p:nvPr/>
        </p:nvSpPr>
        <p:spPr>
          <a:xfrm>
            <a:off x="0" y="5835626"/>
            <a:ext cx="12191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No Attention. No Learning.</a:t>
            </a:r>
          </a:p>
        </p:txBody>
      </p:sp>
    </p:spTree>
    <p:extLst>
      <p:ext uri="{BB962C8B-B14F-4D97-AF65-F5344CB8AC3E}">
        <p14:creationId xmlns:p14="http://schemas.microsoft.com/office/powerpoint/2010/main" val="67951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 animBg="1"/>
      <p:bldP spid="15" grpId="0" animBg="1"/>
      <p:bldP spid="18" grpId="0"/>
      <p:bldP spid="19" grpId="0"/>
      <p:bldP spid="20" grpId="0"/>
      <p:bldP spid="21" grpId="0"/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FE2CD-6CFF-CA46-FF85-C51A2E140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1ADFDE3D-7BA5-D542-5E7B-445F0699575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561187E-5B13-99CE-9C2F-4CD65828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&amp; Learning: </a:t>
            </a:r>
            <a:r>
              <a:rPr lang="en-US" dirty="0">
                <a:solidFill>
                  <a:srgbClr val="FFD579"/>
                </a:solidFill>
              </a:rPr>
              <a:t>The Application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C3F914-6B97-C9F0-89B5-E119652EF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25625"/>
            <a:ext cx="11675165" cy="4351338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Activate prior knowledge and generate answers </a:t>
            </a:r>
            <a:r>
              <a:rPr lang="en-US" i="1" dirty="0"/>
              <a:t>before</a:t>
            </a:r>
            <a:r>
              <a:rPr lang="en-US" dirty="0"/>
              <a:t> new material.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Select a topic and integrate as you learn.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Protect your thinking from multitasking and distractions.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Mind wandering is normal, so learn in segments &amp; take breaks.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Emphasize sleep and address anxieties.</a:t>
            </a:r>
          </a:p>
        </p:txBody>
      </p:sp>
    </p:spTree>
    <p:extLst>
      <p:ext uri="{BB962C8B-B14F-4D97-AF65-F5344CB8AC3E}">
        <p14:creationId xmlns:p14="http://schemas.microsoft.com/office/powerpoint/2010/main" val="187911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B601F-4CE7-20A9-7987-5EBB7B2DD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AA302E-E83C-EE33-2A86-25FECB6D9F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328"/>
          <a:stretch>
            <a:fillRect/>
          </a:stretch>
        </p:blipFill>
        <p:spPr>
          <a:xfrm>
            <a:off x="0" y="144965"/>
            <a:ext cx="12192000" cy="67130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0455E2-BA3B-44EA-EF9D-1D51E8B4F2C8}"/>
              </a:ext>
            </a:extLst>
          </p:cNvPr>
          <p:cNvSpPr txBox="1"/>
          <p:nvPr/>
        </p:nvSpPr>
        <p:spPr>
          <a:xfrm>
            <a:off x="0" y="144966"/>
            <a:ext cx="12192000" cy="224676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/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Making Meaning</a:t>
            </a:r>
            <a:endParaRPr lang="en-US" sz="2000" dirty="0">
              <a:latin typeface="Aptos Light" panose="020B0004020202020204" pitchFamily="34" charset="0"/>
            </a:endParaRPr>
          </a:p>
          <a:p>
            <a:pPr algn="ctr"/>
            <a:endParaRPr lang="en-US" sz="4000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58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63F02-66AE-80D7-9C95-BA92209BD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at Herding Bigger w Captions">
            <a:hlinkClick r:id="" action="ppaction://media"/>
            <a:extLst>
              <a:ext uri="{FF2B5EF4-FFF2-40B4-BE49-F238E27FC236}">
                <a16:creationId xmlns:a16="http://schemas.microsoft.com/office/drawing/2014/main" id="{AAF361A0-AFCE-F655-83BD-F7AB0D088E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1991" y="622998"/>
            <a:ext cx="7824316" cy="58682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5E7772-F936-02AD-096C-C41E768390DF}"/>
              </a:ext>
            </a:extLst>
          </p:cNvPr>
          <p:cNvSpPr txBox="1"/>
          <p:nvPr/>
        </p:nvSpPr>
        <p:spPr>
          <a:xfrm>
            <a:off x="0" y="813916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Learning is Effortful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4C8DE9-CD27-93A1-E21B-AE8B093B6DA3}"/>
              </a:ext>
            </a:extLst>
          </p:cNvPr>
          <p:cNvSpPr/>
          <p:nvPr/>
        </p:nvSpPr>
        <p:spPr>
          <a:xfrm>
            <a:off x="8318810" y="622998"/>
            <a:ext cx="1707497" cy="492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7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6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BA746-6633-5B61-75CE-253A9578F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6C4B1E70-B58B-22F2-37C8-62C43D368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228600"/>
            <a:ext cx="12192000" cy="6629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A0058CF-5CC1-BE56-7A21-D3851DCECE11}"/>
              </a:ext>
            </a:extLst>
          </p:cNvPr>
          <p:cNvSpPr txBox="1"/>
          <p:nvPr/>
        </p:nvSpPr>
        <p:spPr>
          <a:xfrm>
            <a:off x="17495" y="384371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That’s it!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5429E0-F125-CD5A-1B1B-92917D8158BB}"/>
              </a:ext>
            </a:extLst>
          </p:cNvPr>
          <p:cNvSpPr txBox="1"/>
          <p:nvPr/>
        </p:nvSpPr>
        <p:spPr>
          <a:xfrm>
            <a:off x="17494" y="605118"/>
            <a:ext cx="12172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Copy a Sentence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713E92-6F16-103A-5A0E-CAACA9305B1F}"/>
              </a:ext>
            </a:extLst>
          </p:cNvPr>
          <p:cNvSpPr txBox="1"/>
          <p:nvPr/>
        </p:nvSpPr>
        <p:spPr>
          <a:xfrm>
            <a:off x="14962" y="1597258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The falling snow was quiet.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ED2318-C177-27EE-34CB-3293217D8404}"/>
              </a:ext>
            </a:extLst>
          </p:cNvPr>
          <p:cNvSpPr txBox="1"/>
          <p:nvPr/>
        </p:nvSpPr>
        <p:spPr>
          <a:xfrm>
            <a:off x="14962" y="157534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Mom hugged her laughing child.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95828E-D1DE-9188-685C-CE114CE83368}"/>
              </a:ext>
            </a:extLst>
          </p:cNvPr>
          <p:cNvSpPr txBox="1"/>
          <p:nvPr/>
        </p:nvSpPr>
        <p:spPr>
          <a:xfrm>
            <a:off x="14962" y="159486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Most cold food smells little.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17CA02-8BE1-0B63-ED3C-7308180B8005}"/>
              </a:ext>
            </a:extLst>
          </p:cNvPr>
          <p:cNvSpPr txBox="1"/>
          <p:nvPr/>
        </p:nvSpPr>
        <p:spPr>
          <a:xfrm>
            <a:off x="14962" y="158986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Juan’s friendly wolf snored.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8F959A-E847-7D34-52CA-F8F04D06A0BA}"/>
              </a:ext>
            </a:extLst>
          </p:cNvPr>
          <p:cNvSpPr txBox="1"/>
          <p:nvPr/>
        </p:nvSpPr>
        <p:spPr>
          <a:xfrm>
            <a:off x="14962" y="157194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Dark clouds hid the bright sun.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A72E82-E14C-F4D1-E1D0-D346AD867B9F}"/>
              </a:ext>
            </a:extLst>
          </p:cNvPr>
          <p:cNvSpPr txBox="1"/>
          <p:nvPr/>
        </p:nvSpPr>
        <p:spPr>
          <a:xfrm>
            <a:off x="14962" y="158807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Windy days spark concern.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4322B8-B11B-2F8D-7A1F-CFB600B08735}"/>
              </a:ext>
            </a:extLst>
          </p:cNvPr>
          <p:cNvSpPr txBox="1"/>
          <p:nvPr/>
        </p:nvSpPr>
        <p:spPr>
          <a:xfrm>
            <a:off x="14962" y="157941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Kids love the big airplane.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366B17-06B9-5A70-0B72-0D3E57ABED73}"/>
              </a:ext>
            </a:extLst>
          </p:cNvPr>
          <p:cNvSpPr txBox="1"/>
          <p:nvPr/>
        </p:nvSpPr>
        <p:spPr>
          <a:xfrm>
            <a:off x="14962" y="1576286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Chris abhors writing poetry.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38AF04-C109-FC32-CEBA-F2B56EBC510F}"/>
              </a:ext>
            </a:extLst>
          </p:cNvPr>
          <p:cNvSpPr txBox="1"/>
          <p:nvPr/>
        </p:nvSpPr>
        <p:spPr>
          <a:xfrm>
            <a:off x="14962" y="157691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Deep sounds of the quiet forest.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BE410B-BE0A-F26D-4036-2ECF2ED335A6}"/>
              </a:ext>
            </a:extLst>
          </p:cNvPr>
          <p:cNvSpPr txBox="1"/>
          <p:nvPr/>
        </p:nvSpPr>
        <p:spPr>
          <a:xfrm>
            <a:off x="14962" y="1572566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He broke the picture frame.</a:t>
            </a:r>
          </a:p>
        </p:txBody>
      </p:sp>
    </p:spTree>
    <p:extLst>
      <p:ext uri="{BB962C8B-B14F-4D97-AF65-F5344CB8AC3E}">
        <p14:creationId xmlns:p14="http://schemas.microsoft.com/office/powerpoint/2010/main" val="384530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9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30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6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8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90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1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2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4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7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8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" grpId="0"/>
      <p:bldP spid="3" grpId="1"/>
      <p:bldP spid="13" grpId="0"/>
      <p:bldP spid="13" grpId="1"/>
      <p:bldP spid="15" grpId="0"/>
      <p:bldP spid="15" grpId="1"/>
      <p:bldP spid="16" grpId="0"/>
      <p:bldP spid="16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14" grpId="0"/>
      <p:bldP spid="1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7DC3A-925D-0099-ED1D-579B7AF0E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6A212385-3278-31DC-0707-455670F519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242888"/>
            <a:ext cx="12192000" cy="6629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32E2D50-8E94-F94A-4639-CB12994BABD1}"/>
              </a:ext>
            </a:extLst>
          </p:cNvPr>
          <p:cNvSpPr txBox="1"/>
          <p:nvPr/>
        </p:nvSpPr>
        <p:spPr>
          <a:xfrm>
            <a:off x="-11078" y="393479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That’s it!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9B057E-C3F5-15EE-3C93-3DDFE26446B5}"/>
              </a:ext>
            </a:extLst>
          </p:cNvPr>
          <p:cNvSpPr txBox="1"/>
          <p:nvPr/>
        </p:nvSpPr>
        <p:spPr>
          <a:xfrm>
            <a:off x="0" y="176814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Walking Tiger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5927EA-28EE-766B-B4DC-357BED61DE97}"/>
              </a:ext>
            </a:extLst>
          </p:cNvPr>
          <p:cNvSpPr txBox="1"/>
          <p:nvPr/>
        </p:nvSpPr>
        <p:spPr>
          <a:xfrm>
            <a:off x="17494" y="605118"/>
            <a:ext cx="12172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Write a Sentence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7F66A3-9AC8-5DDE-8635-F3421B29B34C}"/>
              </a:ext>
            </a:extLst>
          </p:cNvPr>
          <p:cNvSpPr txBox="1"/>
          <p:nvPr/>
        </p:nvSpPr>
        <p:spPr>
          <a:xfrm>
            <a:off x="-3207" y="178784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Blue Sky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A87B09-B845-7A89-2020-A6E7F3B99EEC}"/>
              </a:ext>
            </a:extLst>
          </p:cNvPr>
          <p:cNvSpPr txBox="1"/>
          <p:nvPr/>
        </p:nvSpPr>
        <p:spPr>
          <a:xfrm>
            <a:off x="4300" y="177817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Reading Corner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B302B7-D038-AAFA-CAE7-483A3B39D140}"/>
              </a:ext>
            </a:extLst>
          </p:cNvPr>
          <p:cNvSpPr txBox="1"/>
          <p:nvPr/>
        </p:nvSpPr>
        <p:spPr>
          <a:xfrm>
            <a:off x="7500" y="178992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Thoughtful Artist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5831DF-4647-E48A-B1B8-52F5D6063E13}"/>
              </a:ext>
            </a:extLst>
          </p:cNvPr>
          <p:cNvSpPr txBox="1"/>
          <p:nvPr/>
        </p:nvSpPr>
        <p:spPr>
          <a:xfrm>
            <a:off x="17495" y="178493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Busy Life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1EA5D-A6B3-9316-5FE3-F258FD944C2C}"/>
              </a:ext>
            </a:extLst>
          </p:cNvPr>
          <p:cNvSpPr txBox="1"/>
          <p:nvPr/>
        </p:nvSpPr>
        <p:spPr>
          <a:xfrm>
            <a:off x="-17495" y="177647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Little Difference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E1B563-26BE-BDBF-343F-ED929B7A7307}"/>
              </a:ext>
            </a:extLst>
          </p:cNvPr>
          <p:cNvSpPr txBox="1"/>
          <p:nvPr/>
        </p:nvSpPr>
        <p:spPr>
          <a:xfrm>
            <a:off x="-2515" y="178222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New World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EB7553-3B29-B87B-8B4A-DFE196E3ED3D}"/>
              </a:ext>
            </a:extLst>
          </p:cNvPr>
          <p:cNvSpPr txBox="1"/>
          <p:nvPr/>
        </p:nvSpPr>
        <p:spPr>
          <a:xfrm>
            <a:off x="-17495" y="1774396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Slow Cows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9B4734-25C8-E73A-9437-3B74F943F993}"/>
              </a:ext>
            </a:extLst>
          </p:cNvPr>
          <p:cNvSpPr txBox="1"/>
          <p:nvPr/>
        </p:nvSpPr>
        <p:spPr>
          <a:xfrm>
            <a:off x="-10005" y="17758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Historical Truth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4C9B5C-897B-F664-D502-7755585560FA}"/>
              </a:ext>
            </a:extLst>
          </p:cNvPr>
          <p:cNvSpPr txBox="1"/>
          <p:nvPr/>
        </p:nvSpPr>
        <p:spPr>
          <a:xfrm>
            <a:off x="3211" y="179036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Deep River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210889-E96F-E3EF-F865-75475CE3D8AC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E7BADC-092C-A377-8B14-A889F9288001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D4811D-170A-DD1B-918D-B5CDAAB6EA53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A73027-F84F-BB83-BB65-B23936E7B7E2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CF969D-361B-637D-ABA0-E2A2F10F211D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F47744-941E-23CD-758C-C6E61ED7F6FB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629F77-2A49-7F1A-1A5D-2372D603C5B4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68887F-F91E-1B81-374D-616CC1A8E22D}"/>
              </a:ext>
            </a:extLst>
          </p:cNvPr>
          <p:cNvSpPr txBox="1"/>
          <p:nvPr/>
        </p:nvSpPr>
        <p:spPr>
          <a:xfrm>
            <a:off x="7498" y="278325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C695A0-0FA7-9F90-DFEA-46963DC0005B}"/>
              </a:ext>
            </a:extLst>
          </p:cNvPr>
          <p:cNvSpPr txBox="1"/>
          <p:nvPr/>
        </p:nvSpPr>
        <p:spPr>
          <a:xfrm>
            <a:off x="7498" y="278325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F09B9F-9B01-B318-9010-D2A11FF6CAC3}"/>
              </a:ext>
            </a:extLst>
          </p:cNvPr>
          <p:cNvSpPr txBox="1"/>
          <p:nvPr/>
        </p:nvSpPr>
        <p:spPr>
          <a:xfrm>
            <a:off x="7498" y="278325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</p:spTree>
    <p:extLst>
      <p:ext uri="{BB962C8B-B14F-4D97-AF65-F5344CB8AC3E}">
        <p14:creationId xmlns:p14="http://schemas.microsoft.com/office/powerpoint/2010/main" val="11456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500"/>
                            </p:stCondLst>
                            <p:childTnLst>
                              <p:par>
                                <p:cTn id="49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8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8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2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9500"/>
                            </p:stCondLst>
                            <p:childTnLst>
                              <p:par>
                                <p:cTn id="81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2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6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6500"/>
                            </p:stCondLst>
                            <p:childTnLst>
                              <p:par>
                                <p:cTn id="97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9000"/>
                            </p:stCondLst>
                            <p:childTnLst>
                              <p:par>
                                <p:cTn id="10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9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3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3500"/>
                            </p:stCondLst>
                            <p:childTnLst>
                              <p:par>
                                <p:cTn id="113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6000"/>
                            </p:stCondLst>
                            <p:childTnLst>
                              <p:par>
                                <p:cTn id="1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6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0500"/>
                            </p:stCondLst>
                            <p:childTnLst>
                              <p:par>
                                <p:cTn id="129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3000"/>
                            </p:stCondLst>
                            <p:childTnLst>
                              <p:par>
                                <p:cTn id="1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350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3700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37500"/>
                            </p:stCondLst>
                            <p:childTnLst>
                              <p:par>
                                <p:cTn id="145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0"/>
                            </p:stCondLst>
                            <p:childTnLst>
                              <p:par>
                                <p:cTn id="14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05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540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54500"/>
                            </p:stCondLst>
                            <p:childTnLst>
                              <p:par>
                                <p:cTn id="161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67000"/>
                            </p:stCondLst>
                            <p:childTnLst>
                              <p:par>
                                <p:cTn id="1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675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4" grpId="1"/>
      <p:bldP spid="21" grpId="0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7" grpId="0"/>
      <p:bldP spid="17" grpId="1"/>
      <p:bldP spid="18" grpId="0"/>
      <p:bldP spid="18" grpId="1"/>
      <p:bldP spid="19" grpId="0"/>
      <p:bldP spid="19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14DB9-3B06-CB1C-7AA6-928C8FF49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37BB3B-CA3B-3822-4655-EBD825DCCDEE}"/>
              </a:ext>
            </a:extLst>
          </p:cNvPr>
          <p:cNvSpPr/>
          <p:nvPr/>
        </p:nvSpPr>
        <p:spPr>
          <a:xfrm>
            <a:off x="2804159" y="1140823"/>
            <a:ext cx="6566263" cy="5059680"/>
          </a:xfrm>
          <a:prstGeom prst="rect">
            <a:avLst/>
          </a:prstGeom>
          <a:noFill/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We-Are-Sinking with Captions">
            <a:hlinkClick r:id="" action="ppaction://media"/>
            <a:extLst>
              <a:ext uri="{FF2B5EF4-FFF2-40B4-BE49-F238E27FC236}">
                <a16:creationId xmlns:a16="http://schemas.microsoft.com/office/drawing/2014/main" id="{CAE9B275-8483-9019-9524-47ED02F338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3848" y="960648"/>
            <a:ext cx="7863134" cy="58973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3D4500-EFE4-F7E6-DAF4-F8456B533AB2}"/>
              </a:ext>
            </a:extLst>
          </p:cNvPr>
          <p:cNvSpPr txBox="1"/>
          <p:nvPr/>
        </p:nvSpPr>
        <p:spPr>
          <a:xfrm>
            <a:off x="1" y="33167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on Clarity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779B05-39CD-396A-2331-0BA3607AE88A}"/>
              </a:ext>
            </a:extLst>
          </p:cNvPr>
          <p:cNvSpPr/>
          <p:nvPr/>
        </p:nvSpPr>
        <p:spPr>
          <a:xfrm>
            <a:off x="1949986" y="916450"/>
            <a:ext cx="7863134" cy="5941550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10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A2C24-E4F6-3DB2-C3FD-CB3D0FA0B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0658BFA6-AE4F-61BD-BC57-9A5DE8B1F8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b="17464"/>
          <a:stretch/>
        </p:blipFill>
        <p:spPr>
          <a:xfrm>
            <a:off x="0" y="228600"/>
            <a:ext cx="12192000" cy="6629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F41286-9EB8-B201-33A6-EAB8E08D707F}"/>
              </a:ext>
            </a:extLst>
          </p:cNvPr>
          <p:cNvSpPr txBox="1"/>
          <p:nvPr/>
        </p:nvSpPr>
        <p:spPr>
          <a:xfrm>
            <a:off x="1674688" y="2116476"/>
            <a:ext cx="4582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Word Pairs</a:t>
            </a:r>
          </a:p>
          <a:p>
            <a:pPr algn="ctr"/>
            <a:endParaRPr lang="en-US" sz="3200" dirty="0">
              <a:latin typeface="Aptos Light" panose="020B0004020202020204" pitchFamily="34" charset="0"/>
            </a:endParaRPr>
          </a:p>
          <a:p>
            <a:pPr algn="ctr"/>
            <a:r>
              <a:rPr lang="en-US" sz="3200" dirty="0">
                <a:latin typeface="Aptos Light" panose="020B0004020202020204" pitchFamily="34" charset="0"/>
              </a:rPr>
              <a:t>What do you remember?</a:t>
            </a:r>
          </a:p>
        </p:txBody>
      </p:sp>
    </p:spTree>
    <p:extLst>
      <p:ext uri="{BB962C8B-B14F-4D97-AF65-F5344CB8AC3E}">
        <p14:creationId xmlns:p14="http://schemas.microsoft.com/office/powerpoint/2010/main" val="110375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ADFF6-396C-4A0F-6FBC-9BB06FA41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DAAE1A81-C311-B17C-33F4-6BA7483974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228600"/>
            <a:ext cx="12192000" cy="6629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5188517-02ED-D94F-71AD-31A8F62F61D4}"/>
              </a:ext>
            </a:extLst>
          </p:cNvPr>
          <p:cNvSpPr txBox="1"/>
          <p:nvPr/>
        </p:nvSpPr>
        <p:spPr>
          <a:xfrm>
            <a:off x="-10005" y="399718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That’s it!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FC3179-C697-FE0C-ACDF-0F90BFC8A831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Falling _____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F2567B-35D0-4A39-E56D-CFC410AB0CBF}"/>
              </a:ext>
            </a:extLst>
          </p:cNvPr>
          <p:cNvSpPr txBox="1"/>
          <p:nvPr/>
        </p:nvSpPr>
        <p:spPr>
          <a:xfrm>
            <a:off x="17494" y="605118"/>
            <a:ext cx="121720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Copy a Sentence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What do you remember?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D8CCE6-BAEF-FCFE-9B88-79C4F9D38BD0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Child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0DCC00-4787-0200-B31A-5F6C244E6720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Picture 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1EBE25-348C-BD2E-D44A-0584211AD17F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Food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1C13ED-24E1-A94A-769A-973925788C66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Friendly _____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1435C4-5621-CCAF-75B5-469B806D008A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Sun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F9A8FD-2BA6-859A-70DA-98A3558F2C52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Windy _____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C7D10E-A08E-854E-C1FA-E2EAE9EC7AE6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Airplane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EF5BF0-9121-FF23-91C8-CB67E18F1479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Writing _____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E12494-EFC8-35F5-29B9-B13A31D78ACE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Forest</a:t>
            </a:r>
          </a:p>
        </p:txBody>
      </p:sp>
    </p:spTree>
    <p:extLst>
      <p:ext uri="{BB962C8B-B14F-4D97-AF65-F5344CB8AC3E}">
        <p14:creationId xmlns:p14="http://schemas.microsoft.com/office/powerpoint/2010/main" val="409538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0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6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4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3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4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2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30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1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2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4" grpId="1"/>
      <p:bldP spid="21" grpId="0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7" grpId="0"/>
      <p:bldP spid="17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396EE-1187-5D02-C5AF-B058E568F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547C4A2E-5CD1-9EAD-668C-AB885415E1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0000"/>
          </a:blip>
          <a:srcRect b="17464"/>
          <a:stretch/>
        </p:blipFill>
        <p:spPr>
          <a:xfrm>
            <a:off x="0" y="242888"/>
            <a:ext cx="12192000" cy="6629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324EE3F-93AF-4DB4-2A45-7A1E90BE6399}"/>
              </a:ext>
            </a:extLst>
          </p:cNvPr>
          <p:cNvSpPr txBox="1"/>
          <p:nvPr/>
        </p:nvSpPr>
        <p:spPr>
          <a:xfrm>
            <a:off x="-11078" y="393479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That’s it!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E64D8-506F-4D43-233C-12FE43589F35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Walking _____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85E6D1-A05B-163B-E2DD-7DB47BD0DA66}"/>
              </a:ext>
            </a:extLst>
          </p:cNvPr>
          <p:cNvSpPr txBox="1"/>
          <p:nvPr/>
        </p:nvSpPr>
        <p:spPr>
          <a:xfrm>
            <a:off x="17494" y="605118"/>
            <a:ext cx="121720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Create a Sentence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What do you remember?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A129B8-7D0C-A248-C0FA-DD9333E37BB1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Sky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E1F89-190A-4975-4AFE-33CE0A49D841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Reading 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3C9649-5316-3FD3-D34B-1441E9DCFB8F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Artist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490383-263E-FF86-2E95-9789D8957E0A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Busy _____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AD2EB5-36C5-2515-3BEE-DED477BB985E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Difference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940EA3-2C20-D0AE-C42A-16E984BCB956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New _____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D7C050-5473-6F51-C7B8-DE4B31398EE8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Cows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5BA10A-EAFE-7E05-F869-571E5220EC01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Historical _____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4907D3-692A-7E04-B83D-B68970A0DCDA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River</a:t>
            </a:r>
          </a:p>
        </p:txBody>
      </p:sp>
    </p:spTree>
    <p:extLst>
      <p:ext uri="{BB962C8B-B14F-4D97-AF65-F5344CB8AC3E}">
        <p14:creationId xmlns:p14="http://schemas.microsoft.com/office/powerpoint/2010/main" val="114315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0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6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4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3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4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2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30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1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2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4" grpId="1"/>
      <p:bldP spid="21" grpId="0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7" grpId="0"/>
      <p:bldP spid="17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8C853-BF1B-1802-E397-AB120285D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F468240B-9091-C7B2-5E65-74E2BA7CCC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170823"/>
            <a:ext cx="12192000" cy="668717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3DFE66A-F993-2F9C-D862-15CAFDE6C072}"/>
              </a:ext>
            </a:extLst>
          </p:cNvPr>
          <p:cNvCxnSpPr>
            <a:cxnSpLocks/>
          </p:cNvCxnSpPr>
          <p:nvPr/>
        </p:nvCxnSpPr>
        <p:spPr>
          <a:xfrm flipV="1">
            <a:off x="4024603" y="1618105"/>
            <a:ext cx="0" cy="314043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0B37A95-E670-BC36-F418-D2A726E73313}"/>
              </a:ext>
            </a:extLst>
          </p:cNvPr>
          <p:cNvSpPr/>
          <p:nvPr/>
        </p:nvSpPr>
        <p:spPr>
          <a:xfrm>
            <a:off x="5013954" y="3533096"/>
            <a:ext cx="929390" cy="11977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9C6D2A-6AA4-5923-0F82-AB61F350B8FD}"/>
              </a:ext>
            </a:extLst>
          </p:cNvPr>
          <p:cNvSpPr/>
          <p:nvPr/>
        </p:nvSpPr>
        <p:spPr>
          <a:xfrm>
            <a:off x="6975998" y="2423160"/>
            <a:ext cx="929390" cy="23164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5DC75B-3127-61AC-982D-428FD1BFEB07}"/>
              </a:ext>
            </a:extLst>
          </p:cNvPr>
          <p:cNvSpPr txBox="1"/>
          <p:nvPr/>
        </p:nvSpPr>
        <p:spPr>
          <a:xfrm>
            <a:off x="4837233" y="4863475"/>
            <a:ext cx="1191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Copy a</a:t>
            </a:r>
          </a:p>
          <a:p>
            <a:pPr algn="ctr"/>
            <a:r>
              <a:rPr lang="en-US" dirty="0"/>
              <a:t>Sentence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49248A-8135-B3D4-88C9-3A27C308931E}"/>
              </a:ext>
            </a:extLst>
          </p:cNvPr>
          <p:cNvSpPr txBox="1"/>
          <p:nvPr/>
        </p:nvSpPr>
        <p:spPr>
          <a:xfrm>
            <a:off x="6847214" y="4863473"/>
            <a:ext cx="1191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Create a</a:t>
            </a:r>
          </a:p>
          <a:p>
            <a:pPr algn="ctr"/>
            <a:r>
              <a:rPr lang="en-US" dirty="0"/>
              <a:t>Sentence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D81B41-5314-4FC6-19DD-333072358281}"/>
              </a:ext>
            </a:extLst>
          </p:cNvPr>
          <p:cNvSpPr txBox="1"/>
          <p:nvPr/>
        </p:nvSpPr>
        <p:spPr>
          <a:xfrm rot="16200000">
            <a:off x="2079848" y="2904229"/>
            <a:ext cx="3140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Performance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53E606-CF2D-4549-2A24-0B30094CC91E}"/>
              </a:ext>
            </a:extLst>
          </p:cNvPr>
          <p:cNvSpPr txBox="1"/>
          <p:nvPr/>
        </p:nvSpPr>
        <p:spPr>
          <a:xfrm>
            <a:off x="3348327" y="5640047"/>
            <a:ext cx="6954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Groups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D6A561-8A85-634B-D20F-E2997DF0D601}"/>
              </a:ext>
            </a:extLst>
          </p:cNvPr>
          <p:cNvSpPr txBox="1"/>
          <p:nvPr/>
        </p:nvSpPr>
        <p:spPr>
          <a:xfrm>
            <a:off x="5013953" y="4227829"/>
            <a:ext cx="92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406E26-8524-6868-4ABC-C30F60386EEC}"/>
              </a:ext>
            </a:extLst>
          </p:cNvPr>
          <p:cNvSpPr txBox="1"/>
          <p:nvPr/>
        </p:nvSpPr>
        <p:spPr>
          <a:xfrm>
            <a:off x="6975999" y="4229576"/>
            <a:ext cx="92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BF3318-5BDF-0307-1969-5D4875303BAE}"/>
              </a:ext>
            </a:extLst>
          </p:cNvPr>
          <p:cNvSpPr txBox="1"/>
          <p:nvPr/>
        </p:nvSpPr>
        <p:spPr>
          <a:xfrm>
            <a:off x="2898384" y="572489"/>
            <a:ext cx="67182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D579"/>
                </a:solidFill>
                <a:latin typeface="Aptos Light" panose="020B0004020202020204" pitchFamily="34" charset="0"/>
              </a:rPr>
              <a:t>Why?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D773A8E-D801-B907-18DC-59350E4122BE}"/>
              </a:ext>
            </a:extLst>
          </p:cNvPr>
          <p:cNvCxnSpPr>
            <a:cxnSpLocks/>
          </p:cNvCxnSpPr>
          <p:nvPr/>
        </p:nvCxnSpPr>
        <p:spPr>
          <a:xfrm>
            <a:off x="4017108" y="4751049"/>
            <a:ext cx="4823216" cy="749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40CACF2-7FB4-DDA7-B1B6-914177A97AEB}"/>
              </a:ext>
            </a:extLst>
          </p:cNvPr>
          <p:cNvSpPr txBox="1"/>
          <p:nvPr/>
        </p:nvSpPr>
        <p:spPr>
          <a:xfrm>
            <a:off x="0" y="5835626"/>
            <a:ext cx="12191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What we process, we learn.</a:t>
            </a:r>
          </a:p>
        </p:txBody>
      </p:sp>
    </p:spTree>
    <p:extLst>
      <p:ext uri="{BB962C8B-B14F-4D97-AF65-F5344CB8AC3E}">
        <p14:creationId xmlns:p14="http://schemas.microsoft.com/office/powerpoint/2010/main" val="273791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8" grpId="0"/>
      <p:bldP spid="19" grpId="0"/>
      <p:bldP spid="22" grpId="0"/>
      <p:bldP spid="3" grpId="0"/>
      <p:bldP spid="3" grpId="1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C47C5-8DA3-58D2-79E8-802E19BF1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D3131731-8EFE-3984-37FF-A6D54D6A472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7D99255-A426-8E59-35C2-1DD3ACC28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&amp; Learning: </a:t>
            </a:r>
            <a:r>
              <a:rPr lang="en-US" dirty="0">
                <a:solidFill>
                  <a:srgbClr val="FFD579"/>
                </a:solidFill>
              </a:rPr>
              <a:t>The Application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F4E2E57-D05E-2229-F579-29644511B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04403"/>
            <a:ext cx="11896493" cy="5032375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Activate prior knowledge and generate an answer </a:t>
            </a:r>
            <a:r>
              <a:rPr lang="en-US" i="1" dirty="0"/>
              <a:t>before</a:t>
            </a:r>
            <a:r>
              <a:rPr lang="en-US" dirty="0"/>
              <a:t> study.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Retrieve, space, and generate meaning… often.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Generate self-explanations (what and why) </a:t>
            </a:r>
            <a:r>
              <a:rPr lang="en-US" i="1" dirty="0"/>
              <a:t>in your own words</a:t>
            </a:r>
            <a:r>
              <a:rPr lang="en-US" dirty="0"/>
              <a:t>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Reorganize what you know around meaningful relationships.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Attending, connecting, generating, applying,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	  integrating, differentiating, and organizing… 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</a:pPr>
            <a:r>
              <a:rPr lang="en-US" dirty="0"/>
              <a:t>	  celebrate what you don’t know and you’ll learn it.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09B04F68-7937-CAD8-2578-864EDB5D1E0E}"/>
              </a:ext>
            </a:extLst>
          </p:cNvPr>
          <p:cNvSpPr/>
          <p:nvPr/>
        </p:nvSpPr>
        <p:spPr>
          <a:xfrm>
            <a:off x="8810171" y="5426107"/>
            <a:ext cx="275772" cy="870858"/>
          </a:xfrm>
          <a:prstGeom prst="rightBrace">
            <a:avLst/>
          </a:prstGeom>
          <a:ln>
            <a:solidFill>
              <a:srgbClr val="FFD57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72FA02-02D1-EAD9-8BA8-D85B72748F4F}"/>
              </a:ext>
            </a:extLst>
          </p:cNvPr>
          <p:cNvSpPr txBox="1"/>
          <p:nvPr/>
        </p:nvSpPr>
        <p:spPr>
          <a:xfrm>
            <a:off x="9492343" y="5581300"/>
            <a:ext cx="2409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ptos Light" panose="020B0004020202020204" pitchFamily="34" charset="0"/>
              </a:rPr>
              <a:t>processing</a:t>
            </a:r>
          </a:p>
        </p:txBody>
      </p:sp>
    </p:spTree>
    <p:extLst>
      <p:ext uri="{BB962C8B-B14F-4D97-AF65-F5344CB8AC3E}">
        <p14:creationId xmlns:p14="http://schemas.microsoft.com/office/powerpoint/2010/main" val="270545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21873-9D38-D858-FAFF-860632D61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dog lying on a couch&#10;&#10;AI-generated content may be incorrect.">
            <a:extLst>
              <a:ext uri="{FF2B5EF4-FFF2-40B4-BE49-F238E27FC236}">
                <a16:creationId xmlns:a16="http://schemas.microsoft.com/office/drawing/2014/main" id="{DD5F66BC-7908-657B-0761-099FB0C766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791" b="20743"/>
          <a:stretch>
            <a:fillRect/>
          </a:stretch>
        </p:blipFill>
        <p:spPr>
          <a:xfrm>
            <a:off x="0" y="140128"/>
            <a:ext cx="12192000" cy="67178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318DAF-BF67-972E-6797-38E6E2459F32}"/>
              </a:ext>
            </a:extLst>
          </p:cNvPr>
          <p:cNvSpPr txBox="1"/>
          <p:nvPr/>
        </p:nvSpPr>
        <p:spPr>
          <a:xfrm>
            <a:off x="0" y="140128"/>
            <a:ext cx="12192000" cy="150810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2400" dirty="0">
              <a:latin typeface="Helvetica Light" panose="020B04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44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Learning take time and effort – sleep on it.</a:t>
            </a:r>
          </a:p>
          <a:p>
            <a:pPr algn="ctr"/>
            <a:endParaRPr lang="en-US" sz="2400" dirty="0">
              <a:latin typeface="Helvetica Light" panose="020B04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30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4A2AD-20AB-C935-CABF-500B28E62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242F1-BD94-1ED9-3F60-E78381712DEB}"/>
              </a:ext>
            </a:extLst>
          </p:cNvPr>
          <p:cNvSpPr txBox="1"/>
          <p:nvPr/>
        </p:nvSpPr>
        <p:spPr>
          <a:xfrm>
            <a:off x="0" y="140128"/>
            <a:ext cx="12192000" cy="2000548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>
              <a:latin typeface="Helvetica Light" panose="020B04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44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Synthesis</a:t>
            </a:r>
          </a:p>
          <a:p>
            <a:pPr algn="ctr"/>
            <a:endParaRPr lang="en-US" sz="4000" dirty="0">
              <a:latin typeface="Helvetica Light" panose="020B04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74A523-CFB0-9788-F460-9AF76032F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419600" y="1676400"/>
            <a:ext cx="7772400" cy="5181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9F8DE0-8569-ABBD-2DC6-8388D5D90B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3023" y="4021136"/>
            <a:ext cx="4034539" cy="30249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7B2BB1-93F3-42A0-A9BB-9B65AD8F880E}"/>
              </a:ext>
            </a:extLst>
          </p:cNvPr>
          <p:cNvSpPr txBox="1"/>
          <p:nvPr/>
        </p:nvSpPr>
        <p:spPr>
          <a:xfrm>
            <a:off x="1103086" y="2452914"/>
            <a:ext cx="5123543" cy="2237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Aptos Light" panose="020B0004020202020204" pitchFamily="34" charset="0"/>
              </a:rPr>
              <a:t>List two ideas, concepts, or conclusions that you think are worth remembering.</a:t>
            </a:r>
          </a:p>
        </p:txBody>
      </p:sp>
    </p:spTree>
    <p:extLst>
      <p:ext uri="{BB962C8B-B14F-4D97-AF65-F5344CB8AC3E}">
        <p14:creationId xmlns:p14="http://schemas.microsoft.com/office/powerpoint/2010/main" val="191938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7C22C-AB87-CA6C-1E40-DA1DF6343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4D5D6A-AA9B-32E0-149D-41DF536F410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b="9165"/>
          <a:stretch>
            <a:fillRect/>
          </a:stretch>
        </p:blipFill>
        <p:spPr>
          <a:xfrm>
            <a:off x="0" y="1152045"/>
            <a:ext cx="12168005" cy="57059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D8B960-B090-C5F1-66BF-828B86B94277}"/>
              </a:ext>
            </a:extLst>
          </p:cNvPr>
          <p:cNvSpPr txBox="1"/>
          <p:nvPr/>
        </p:nvSpPr>
        <p:spPr>
          <a:xfrm>
            <a:off x="0" y="166854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Meaning, Learning, Performance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EFFA3EB-9E22-BCC5-77CA-A6655FC1648D}"/>
              </a:ext>
            </a:extLst>
          </p:cNvPr>
          <p:cNvSpPr txBox="1"/>
          <p:nvPr/>
        </p:nvSpPr>
        <p:spPr>
          <a:xfrm>
            <a:off x="2785941" y="5479331"/>
            <a:ext cx="672156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Peter Doolittle</a:t>
            </a:r>
          </a:p>
          <a:p>
            <a:pPr algn="ctr">
              <a:spcAft>
                <a:spcPts val="300"/>
              </a:spcAft>
            </a:pP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Educational Psychology, Virginia Tech</a:t>
            </a:r>
          </a:p>
          <a:p>
            <a:pPr algn="ctr">
              <a:spcAft>
                <a:spcPts val="300"/>
              </a:spcAft>
            </a:pPr>
            <a:r>
              <a:rPr lang="en-US" sz="2000" spc="100" dirty="0" err="1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pdoo@vt.edu</a:t>
            </a: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sz="2000" spc="100" dirty="0">
                <a:solidFill>
                  <a:schemeClr val="tx1">
                    <a:lumMod val="95000"/>
                    <a:alpha val="50000"/>
                  </a:schemeClr>
                </a:solidFill>
                <a:latin typeface="Aptos Light" panose="020B0004020202020204" pitchFamily="34" charset="0"/>
              </a:rPr>
              <a:t>•</a:t>
            </a: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sz="2000" spc="100" dirty="0" err="1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peterdoolittle.org</a:t>
            </a:r>
            <a:endParaRPr lang="en-US" sz="2000" spc="100" dirty="0">
              <a:solidFill>
                <a:schemeClr val="tx1">
                  <a:lumMod val="95000"/>
                </a:schemeClr>
              </a:solidFill>
              <a:latin typeface="Aptos Light" panose="020B00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A1DF13-FEF5-ACFB-4F22-2FA0F02914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331"/>
          <a:stretch>
            <a:fillRect/>
          </a:stretch>
        </p:blipFill>
        <p:spPr>
          <a:xfrm>
            <a:off x="9751389" y="3614857"/>
            <a:ext cx="2438400" cy="32431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1C804A1-75AA-5105-0EAA-53A4C4DA1B69}"/>
              </a:ext>
            </a:extLst>
          </p:cNvPr>
          <p:cNvSpPr txBox="1"/>
          <p:nvPr/>
        </p:nvSpPr>
        <p:spPr>
          <a:xfrm>
            <a:off x="9773173" y="6488204"/>
            <a:ext cx="2394832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Stormy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0014C8-C455-B1F0-BFB7-6925A0B2BA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242" y="0"/>
            <a:ext cx="12183247" cy="11520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CDE86E-3080-485A-03E3-D3656D5CD2F3}"/>
              </a:ext>
            </a:extLst>
          </p:cNvPr>
          <p:cNvSpPr txBox="1"/>
          <p:nvPr/>
        </p:nvSpPr>
        <p:spPr>
          <a:xfrm>
            <a:off x="14902" y="3011958"/>
            <a:ext cx="12153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ptos Light" panose="020B0004020202020204" pitchFamily="34" charset="0"/>
              </a:rPr>
              <a:t>What we process, we learn.</a:t>
            </a:r>
          </a:p>
        </p:txBody>
      </p:sp>
    </p:spTree>
    <p:extLst>
      <p:ext uri="{BB962C8B-B14F-4D97-AF65-F5344CB8AC3E}">
        <p14:creationId xmlns:p14="http://schemas.microsoft.com/office/powerpoint/2010/main" val="182503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4E045-826D-2761-51C2-388A11BD7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F49D75C-0DB0-04DA-062C-2DCCD0CDE6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279"/>
          <a:stretch>
            <a:fillRect/>
          </a:stretch>
        </p:blipFill>
        <p:spPr>
          <a:xfrm>
            <a:off x="0" y="144967"/>
            <a:ext cx="12192000" cy="67130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4344E9-C9B0-2118-4E6D-1BB811CCFB5F}"/>
              </a:ext>
            </a:extLst>
          </p:cNvPr>
          <p:cNvSpPr txBox="1"/>
          <p:nvPr/>
        </p:nvSpPr>
        <p:spPr>
          <a:xfrm>
            <a:off x="0" y="144966"/>
            <a:ext cx="12192000" cy="224676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/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Meaning</a:t>
            </a:r>
            <a:endParaRPr lang="en-US" sz="2000" dirty="0">
              <a:latin typeface="Aptos Light" panose="020B0004020202020204" pitchFamily="34" charset="0"/>
            </a:endParaRPr>
          </a:p>
          <a:p>
            <a:pPr algn="ctr"/>
            <a:endParaRPr lang="en-US" sz="4000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51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F8F5B-C480-48CB-D85F-693F49CF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4BB86-0E03-3EC1-7454-4EA753E71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25689"/>
          </a:xfrm>
        </p:spPr>
        <p:txBody>
          <a:bodyPr/>
          <a:lstStyle/>
          <a:p>
            <a:r>
              <a:rPr lang="en-US" dirty="0"/>
              <a:t>What is meaning?</a:t>
            </a:r>
          </a:p>
        </p:txBody>
      </p:sp>
    </p:spTree>
    <p:extLst>
      <p:ext uri="{BB962C8B-B14F-4D97-AF65-F5344CB8AC3E}">
        <p14:creationId xmlns:p14="http://schemas.microsoft.com/office/powerpoint/2010/main" val="4249509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332FD84B-DB2D-4417-A3A2-E598037C0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817" y="1644773"/>
            <a:ext cx="9144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Rest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7130AACA-B59B-9B27-B373-D8FDC27A5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817" y="1644774"/>
            <a:ext cx="9144000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Tired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D1205C09-26D6-E834-9509-1A64C2449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817" y="1674935"/>
            <a:ext cx="9144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Awake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46E62CBC-07C6-7413-6489-CB3E73D77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817" y="1674935"/>
            <a:ext cx="9144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Dream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610378C9-35B2-EA4A-D56E-6BEEF5D82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817" y="1674935"/>
            <a:ext cx="9144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Snore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276ABE4E-8465-1FEC-FBD8-79B2499F7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817" y="1689223"/>
            <a:ext cx="9144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Bed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9DC552CA-786F-B237-1802-A58AC2A3F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817" y="1689223"/>
            <a:ext cx="9144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Eat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A08F85B8-9066-89BC-31A9-5868622E5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817" y="1689223"/>
            <a:ext cx="9144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Slumber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C0F09849-73A9-3081-7B19-80722AD44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817" y="1689223"/>
            <a:ext cx="9144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Sound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7DB3E46B-B08D-FD4F-560C-511FDF436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817" y="1689223"/>
            <a:ext cx="9144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Comfort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id="{C1003EF7-73B2-A6D4-5A91-E9B3F3CF5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817" y="1689223"/>
            <a:ext cx="9144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Wake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4" name="Text Box 13">
            <a:extLst>
              <a:ext uri="{FF2B5EF4-FFF2-40B4-BE49-F238E27FC236}">
                <a16:creationId xmlns:a16="http://schemas.microsoft.com/office/drawing/2014/main" id="{0D0781A8-9A70-C292-56B9-A69559B2D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817" y="1689223"/>
            <a:ext cx="9144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Night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E5652A4-C2F8-5CA5-3A33-5E98A36053D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Words</a:t>
            </a:r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95E0642E-7B47-BC05-D991-98D63CA31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4937" y="3335767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That’s all!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3B9D850D-C5FC-3D83-23DE-41A183B45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313" y="978021"/>
            <a:ext cx="36576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Rest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Tired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Awake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Dream</a:t>
            </a: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EF11AAD7-6A8F-0918-F4DB-4DCC7CC78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0463" y="978021"/>
            <a:ext cx="36576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Snore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Bed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Eat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Slumber</a:t>
            </a:r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6013D740-45DC-1085-8D9E-E8DB4F07D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6774" y="978021"/>
            <a:ext cx="36576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Sound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Comfort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Wake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Night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EF0085-4B27-9544-E79C-55F9D798B854}"/>
              </a:ext>
            </a:extLst>
          </p:cNvPr>
          <p:cNvSpPr txBox="1"/>
          <p:nvPr/>
        </p:nvSpPr>
        <p:spPr>
          <a:xfrm>
            <a:off x="0" y="1071823"/>
            <a:ext cx="12209284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Meaning is always inside out.</a:t>
            </a:r>
          </a:p>
        </p:txBody>
      </p:sp>
    </p:spTree>
    <p:extLst>
      <p:ext uri="{BB962C8B-B14F-4D97-AF65-F5344CB8AC3E}">
        <p14:creationId xmlns:p14="http://schemas.microsoft.com/office/powerpoint/2010/main" val="80773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3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9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2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8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3" grpId="1" autoUpdateAnimBg="0"/>
      <p:bldP spid="4" grpId="0" autoUpdateAnimBg="0"/>
      <p:bldP spid="4" grpId="1" autoUpdateAnimBg="0"/>
      <p:bldP spid="5" grpId="0" autoUpdateAnimBg="0"/>
      <p:bldP spid="5" grpId="1" autoUpdateAnimBg="0"/>
      <p:bldP spid="6" grpId="0" autoUpdateAnimBg="0"/>
      <p:bldP spid="6" grpId="1" autoUpdateAnimBg="0"/>
      <p:bldP spid="7" grpId="0" autoUpdateAnimBg="0"/>
      <p:bldP spid="7" grpId="1" autoUpdateAnimBg="0"/>
      <p:bldP spid="8" grpId="0" autoUpdateAnimBg="0"/>
      <p:bldP spid="8" grpId="1" autoUpdateAnimBg="0"/>
      <p:bldP spid="9" grpId="0" autoUpdateAnimBg="0"/>
      <p:bldP spid="9" grpId="1" autoUpdateAnimBg="0"/>
      <p:bldP spid="10" grpId="0" autoUpdateAnimBg="0"/>
      <p:bldP spid="10" grpId="1" autoUpdateAnimBg="0"/>
      <p:bldP spid="11" grpId="0" autoUpdateAnimBg="0"/>
      <p:bldP spid="11" grpId="1" autoUpdateAnimBg="0"/>
      <p:bldP spid="12" grpId="0" autoUpdateAnimBg="0"/>
      <p:bldP spid="12" grpId="1" autoUpdateAnimBg="0"/>
      <p:bldP spid="13" grpId="0" autoUpdateAnimBg="0"/>
      <p:bldP spid="13" grpId="1" autoUpdateAnimBg="0"/>
      <p:bldP spid="14" grpId="0" autoUpdateAnimBg="0"/>
      <p:bldP spid="14" grpId="1" autoUpdateAnimBg="0"/>
      <p:bldP spid="15" grpId="0"/>
      <p:bldP spid="16" grpId="0" autoUpdateAnimBg="0"/>
      <p:bldP spid="16" grpId="1" autoUpdateAnimBg="0"/>
      <p:bldP spid="17" grpId="0" autoUpdateAnimBg="0"/>
      <p:bldP spid="18" grpId="0" autoUpdateAnimBg="0"/>
      <p:bldP spid="19" grpId="0" autoUpdateAnimBg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>
            <a:extLst>
              <a:ext uri="{FF2B5EF4-FFF2-40B4-BE49-F238E27FC236}">
                <a16:creationId xmlns:a16="http://schemas.microsoft.com/office/drawing/2014/main" id="{D7C76276-F6FD-5654-D416-E5059EDF8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78021"/>
            <a:ext cx="4103913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ga-IE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scíthe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ga-IE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tuirseach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ga-IE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dúiseacht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ga-IE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aisling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3" name="Text Box 16">
            <a:extLst>
              <a:ext uri="{FF2B5EF4-FFF2-40B4-BE49-F238E27FC236}">
                <a16:creationId xmlns:a16="http://schemas.microsoft.com/office/drawing/2014/main" id="{02E4B8EF-4C69-4DCB-E5A7-348B5FD6A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0463" y="978021"/>
            <a:ext cx="36576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ga-IE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snor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ga-IE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leaba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ga-IE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ga-IE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pillín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4" name="Text Box 17">
            <a:extLst>
              <a:ext uri="{FF2B5EF4-FFF2-40B4-BE49-F238E27FC236}">
                <a16:creationId xmlns:a16="http://schemas.microsoft.com/office/drawing/2014/main" id="{64651BEF-8ABC-1AE5-A07E-7A6874279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6774" y="978021"/>
            <a:ext cx="414251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ga-IE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fuaim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ga-IE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compord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ga-IE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úisigh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ga-IE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oíche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052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A11ED4-A882-D4C5-66E6-0F30CB2B3D28}"/>
              </a:ext>
            </a:extLst>
          </p:cNvPr>
          <p:cNvSpPr txBox="1"/>
          <p:nvPr/>
        </p:nvSpPr>
        <p:spPr>
          <a:xfrm>
            <a:off x="4763623" y="3119664"/>
            <a:ext cx="2765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Meaning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6CBDA1-9397-36F4-C491-8FF048B71F9C}"/>
              </a:ext>
            </a:extLst>
          </p:cNvPr>
          <p:cNvSpPr txBox="1"/>
          <p:nvPr/>
        </p:nvSpPr>
        <p:spPr>
          <a:xfrm>
            <a:off x="4763622" y="1055986"/>
            <a:ext cx="2765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Learning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1C0AE26-314D-9198-43C7-D66F7C5B13CC}"/>
              </a:ext>
            </a:extLst>
          </p:cNvPr>
          <p:cNvCxnSpPr>
            <a:cxnSpLocks/>
          </p:cNvCxnSpPr>
          <p:nvPr/>
        </p:nvCxnSpPr>
        <p:spPr>
          <a:xfrm flipH="1" flipV="1">
            <a:off x="6146239" y="1874400"/>
            <a:ext cx="1" cy="1144784"/>
          </a:xfrm>
          <a:prstGeom prst="straightConnector1">
            <a:avLst/>
          </a:prstGeom>
          <a:ln w="25400">
            <a:solidFill>
              <a:srgbClr val="FFD579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Freeform 6">
            <a:extLst>
              <a:ext uri="{FF2B5EF4-FFF2-40B4-BE49-F238E27FC236}">
                <a16:creationId xmlns:a16="http://schemas.microsoft.com/office/drawing/2014/main" id="{77F8A5F5-9E5B-039E-2C38-9799BC9CEF79}"/>
              </a:ext>
            </a:extLst>
          </p:cNvPr>
          <p:cNvSpPr/>
          <p:nvPr/>
        </p:nvSpPr>
        <p:spPr>
          <a:xfrm>
            <a:off x="7193258" y="1486499"/>
            <a:ext cx="605491" cy="1680519"/>
          </a:xfrm>
          <a:custGeom>
            <a:avLst/>
            <a:gdLst>
              <a:gd name="csX0" fmla="*/ 12357 w 605491"/>
              <a:gd name="csY0" fmla="*/ 0 h 1680519"/>
              <a:gd name="csX1" fmla="*/ 605481 w 605491"/>
              <a:gd name="csY1" fmla="*/ 1013254 h 1680519"/>
              <a:gd name="csX2" fmla="*/ 0 w 605491"/>
              <a:gd name="csY2" fmla="*/ 1680519 h 1680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605491" h="1680519">
                <a:moveTo>
                  <a:pt x="12357" y="0"/>
                </a:moveTo>
                <a:cubicBezTo>
                  <a:pt x="309948" y="366584"/>
                  <a:pt x="607540" y="733168"/>
                  <a:pt x="605481" y="1013254"/>
                </a:cubicBezTo>
                <a:cubicBezTo>
                  <a:pt x="603422" y="1293340"/>
                  <a:pt x="301711" y="1486929"/>
                  <a:pt x="0" y="1680519"/>
                </a:cubicBezTo>
              </a:path>
            </a:pathLst>
          </a:custGeom>
          <a:noFill/>
          <a:ln w="25400">
            <a:solidFill>
              <a:srgbClr val="FFD579"/>
            </a:solidFill>
            <a:tailEnd type="triangle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D222826-2756-C808-DE99-90A4128C04D1}"/>
              </a:ext>
            </a:extLst>
          </p:cNvPr>
          <p:cNvSpPr/>
          <p:nvPr/>
        </p:nvSpPr>
        <p:spPr>
          <a:xfrm flipH="1">
            <a:off x="4442671" y="1486499"/>
            <a:ext cx="605491" cy="1680519"/>
          </a:xfrm>
          <a:custGeom>
            <a:avLst/>
            <a:gdLst>
              <a:gd name="csX0" fmla="*/ 12357 w 605491"/>
              <a:gd name="csY0" fmla="*/ 0 h 1680519"/>
              <a:gd name="csX1" fmla="*/ 605481 w 605491"/>
              <a:gd name="csY1" fmla="*/ 1013254 h 1680519"/>
              <a:gd name="csX2" fmla="*/ 0 w 605491"/>
              <a:gd name="csY2" fmla="*/ 1680519 h 1680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605491" h="1680519">
                <a:moveTo>
                  <a:pt x="12357" y="0"/>
                </a:moveTo>
                <a:cubicBezTo>
                  <a:pt x="309948" y="366584"/>
                  <a:pt x="607540" y="733168"/>
                  <a:pt x="605481" y="1013254"/>
                </a:cubicBezTo>
                <a:cubicBezTo>
                  <a:pt x="603422" y="1293340"/>
                  <a:pt x="301711" y="1486929"/>
                  <a:pt x="0" y="1680519"/>
                </a:cubicBezTo>
              </a:path>
            </a:pathLst>
          </a:custGeom>
          <a:noFill/>
          <a:ln w="25400">
            <a:solidFill>
              <a:srgbClr val="FFD579"/>
            </a:solidFill>
            <a:tailEnd type="triangle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3A4538-F725-19F8-C268-EDF9FA047965}"/>
              </a:ext>
            </a:extLst>
          </p:cNvPr>
          <p:cNvSpPr txBox="1"/>
          <p:nvPr/>
        </p:nvSpPr>
        <p:spPr>
          <a:xfrm>
            <a:off x="3254612" y="4522810"/>
            <a:ext cx="2376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Connecting</a:t>
            </a:r>
          </a:p>
          <a:p>
            <a:pPr algn="ctr"/>
            <a:r>
              <a:rPr lang="en-US" sz="3200" dirty="0">
                <a:latin typeface="Aptos Light" panose="020B0004020202020204" pitchFamily="34" charset="0"/>
              </a:rPr>
              <a:t>Integrating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903FE9-6E9D-A6F7-C610-F1704A9218C5}"/>
              </a:ext>
            </a:extLst>
          </p:cNvPr>
          <p:cNvSpPr txBox="1"/>
          <p:nvPr/>
        </p:nvSpPr>
        <p:spPr>
          <a:xfrm>
            <a:off x="6610690" y="4522810"/>
            <a:ext cx="2376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Significance</a:t>
            </a:r>
          </a:p>
          <a:p>
            <a:pPr algn="ctr"/>
            <a:r>
              <a:rPr lang="en-US" sz="3200" dirty="0">
                <a:latin typeface="Aptos Light" panose="020B0004020202020204" pitchFamily="34" charset="0"/>
              </a:rPr>
              <a:t>Relevance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DC03FA-975D-26D6-41A4-D9E62E9D521F}"/>
              </a:ext>
            </a:extLst>
          </p:cNvPr>
          <p:cNvSpPr txBox="1"/>
          <p:nvPr/>
        </p:nvSpPr>
        <p:spPr>
          <a:xfrm>
            <a:off x="0" y="5835626"/>
            <a:ext cx="12191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Meaning Makes Memory.</a:t>
            </a:r>
          </a:p>
        </p:txBody>
      </p:sp>
    </p:spTree>
    <p:extLst>
      <p:ext uri="{BB962C8B-B14F-4D97-AF65-F5344CB8AC3E}">
        <p14:creationId xmlns:p14="http://schemas.microsoft.com/office/powerpoint/2010/main" val="94271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8" grpId="0" animBg="1"/>
      <p:bldP spid="9" grpId="0"/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50DF0-EED7-DB4A-4129-A7E64A5EC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5C29F8-D798-F504-131C-B1F1DC8C93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004"/>
          <a:stretch>
            <a:fillRect/>
          </a:stretch>
        </p:blipFill>
        <p:spPr>
          <a:xfrm>
            <a:off x="0" y="122664"/>
            <a:ext cx="12191999" cy="67353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D3BC58-C451-2A8F-AA2A-B6F7E01FF053}"/>
              </a:ext>
            </a:extLst>
          </p:cNvPr>
          <p:cNvSpPr txBox="1"/>
          <p:nvPr/>
        </p:nvSpPr>
        <p:spPr>
          <a:xfrm>
            <a:off x="0" y="122664"/>
            <a:ext cx="12192000" cy="224676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/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Attention</a:t>
            </a:r>
            <a:endParaRPr lang="en-US" sz="2000" dirty="0">
              <a:latin typeface="Aptos Light" panose="020B0004020202020204" pitchFamily="34" charset="0"/>
            </a:endParaRPr>
          </a:p>
          <a:p>
            <a:pPr algn="ctr"/>
            <a:endParaRPr lang="en-US" sz="4000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0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ention Test Skoda with Captions">
            <a:hlinkClick r:id="" action="ppaction://media"/>
            <a:extLst>
              <a:ext uri="{FF2B5EF4-FFF2-40B4-BE49-F238E27FC236}">
                <a16:creationId xmlns:a16="http://schemas.microsoft.com/office/drawing/2014/main" id="{3233B75B-2139-3DCE-6D8D-76F8E386E0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317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6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9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C0A3E416-13B0-4CFE-8B85-8989D8AEFB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4787</TotalTime>
  <Words>586</Words>
  <Application>Microsoft Macintosh PowerPoint</Application>
  <PresentationFormat>Widescreen</PresentationFormat>
  <Paragraphs>216</Paragraphs>
  <Slides>27</Slides>
  <Notes>17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Aptos</vt:lpstr>
      <vt:lpstr>Aptos Light</vt:lpstr>
      <vt:lpstr>Arial</vt:lpstr>
      <vt:lpstr>Helvetica Light</vt:lpstr>
      <vt:lpstr>Office Theme</vt:lpstr>
      <vt:lpstr>PowerPoint Presentation</vt:lpstr>
      <vt:lpstr>PowerPoint Presentation</vt:lpstr>
      <vt:lpstr>PowerPoint Presentation</vt:lpstr>
      <vt:lpstr>Meaning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Attention &amp; Learning: The Application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Processing &amp; Learning: The Application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Doolittle, Peter</dc:creator>
  <cp:lastModifiedBy>Doolittle, Peter</cp:lastModifiedBy>
  <cp:revision>658</cp:revision>
  <cp:lastPrinted>2026-01-09T20:28:15Z</cp:lastPrinted>
  <dcterms:created xsi:type="dcterms:W3CDTF">2024-10-14T14:58:11Z</dcterms:created>
  <dcterms:modified xsi:type="dcterms:W3CDTF">2026-08-20T12:45:46Z</dcterms:modified>
</cp:coreProperties>
</file>