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9"/>
  </p:notesMasterIdLst>
  <p:sldIdLst>
    <p:sldId id="1421" r:id="rId2"/>
    <p:sldId id="1425" r:id="rId3"/>
    <p:sldId id="2023" r:id="rId4"/>
    <p:sldId id="1630" r:id="rId5"/>
    <p:sldId id="1631" r:id="rId6"/>
    <p:sldId id="2052" r:id="rId7"/>
    <p:sldId id="1982" r:id="rId8"/>
    <p:sldId id="2053" r:id="rId9"/>
    <p:sldId id="2037" r:id="rId10"/>
    <p:sldId id="2043" r:id="rId11"/>
    <p:sldId id="2038" r:id="rId12"/>
    <p:sldId id="2040" r:id="rId13"/>
    <p:sldId id="2044" r:id="rId14"/>
    <p:sldId id="2045" r:id="rId15"/>
    <p:sldId id="2099" r:id="rId16"/>
    <p:sldId id="2102" r:id="rId17"/>
    <p:sldId id="2101" r:id="rId18"/>
    <p:sldId id="2104" r:id="rId19"/>
    <p:sldId id="2105" r:id="rId20"/>
    <p:sldId id="2074" r:id="rId21"/>
    <p:sldId id="2060" r:id="rId22"/>
    <p:sldId id="2059" r:id="rId23"/>
    <p:sldId id="2098" r:id="rId24"/>
    <p:sldId id="1042" r:id="rId25"/>
    <p:sldId id="1933" r:id="rId26"/>
    <p:sldId id="1934" r:id="rId27"/>
    <p:sldId id="1980" r:id="rId28"/>
    <p:sldId id="1935" r:id="rId29"/>
    <p:sldId id="1044" r:id="rId30"/>
    <p:sldId id="2066" r:id="rId31"/>
    <p:sldId id="2061" r:id="rId32"/>
    <p:sldId id="2106" r:id="rId33"/>
    <p:sldId id="2107" r:id="rId34"/>
    <p:sldId id="2108" r:id="rId35"/>
    <p:sldId id="2109" r:id="rId36"/>
    <p:sldId id="2078" r:id="rId37"/>
    <p:sldId id="1819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836E40"/>
    <a:srgbClr val="156120"/>
    <a:srgbClr val="103F15"/>
    <a:srgbClr val="0C2C0F"/>
    <a:srgbClr val="09220B"/>
    <a:srgbClr val="6E0D03"/>
    <a:srgbClr val="941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61"/>
    <p:restoredTop sz="94418"/>
  </p:normalViewPr>
  <p:slideViewPr>
    <p:cSldViewPr snapToGrid="0">
      <p:cViewPr varScale="1">
        <p:scale>
          <a:sx n="97" d="100"/>
          <a:sy n="97" d="100"/>
        </p:scale>
        <p:origin x="3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1" d="100"/>
        <a:sy n="10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0E0A8-BB5C-0144-AA56-0AABDA65425A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63825-9FD2-A444-98F6-8193B41C3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449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63825-9FD2-A444-98F6-8193B41C3CC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8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37C4D-1EB3-B17D-D3AE-B6EC9B336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03C77A-A654-1E30-C99B-576FC8935D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2F5BDF-99A0-3406-4059-39D900571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3054A-ACC9-E25C-CE3B-FAC8F74086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16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7AFDE-F82F-A1CA-41F2-CEE23F621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E01517-202C-D098-B081-FABD7A2AC7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5AFD35-C954-9E9C-3D0E-DFD7B0DA5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051A6-E39E-5965-8F02-A6683ECCDC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701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1F532-FE95-AA2F-7D4B-FD646C77B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7FFE63-ED9B-DC16-CB93-1FF661AEAE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B6F24F-1E6B-B90B-8063-E282B767AB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B79C1-ABFF-C7B8-F463-D08CF9392B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162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8016D-9023-6A4F-CBC3-DD255D680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11E071-0D33-35D5-401A-54BA4C16A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2F969E-5559-6E3A-06C5-C2D3A00A43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2E69E-3B4E-2BB7-D11D-0861D3F914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32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9BA38-EABC-89A5-5A52-43CA387D6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1A31A3-63F9-969D-1440-2944F6C21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521DE3-35FD-C50C-99B9-85A6C7C7B1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C20D6-BFEF-6EEB-B372-1B4DBE58FA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867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758C5-5F68-CC93-F3CD-1D71E2CC9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ECC5C2-85D8-88AC-7F1B-06F0D7F3D1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A094F0-C6C0-B02F-5029-0051496BA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51AF0-9458-751F-F29C-0CEDE03A5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37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A574C-DBB2-E6CD-494E-3AFA9D3E6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2988A9-91F6-953B-3AB8-A5EA7B9AE0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C5626F-2CF2-021B-14C1-08CAA2F59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25984-0C9C-12AC-9F78-2F1F5A38E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4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58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8F296-F97A-6E1F-EE6E-B5C4ECB04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869FF7-2B41-6E58-9E88-5534B4350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C28A4A-6AB2-B31C-19E8-89411927FB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Meaning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EB5C-443D-585E-5E4C-8BE05F076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B27F9-05F2-224E-A86D-85C5CC52AAB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702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484E0-31C5-D8C8-3B0E-E257F2868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BB0DDE-7D61-FF3B-34C2-7F6289CDBC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938A1D-F474-DFA9-AA63-C40F914373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37CCC-D58D-8F5D-AE22-8DB65FBA7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41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89725-D3C4-D4B4-CD6C-D3762B82A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DCFDD3-BE8B-0A3F-8D98-EAB3986FB3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3A1CE5-A224-302C-570F-C7AA20BD9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6F8D46-EFB5-96D1-4EE9-370DD3908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969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43EA0-A1B5-F6FE-801A-2BF57DB8D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4F281E-2290-3621-2129-82CE017EB0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3D5229-31CA-23EF-3569-9BDEE5C3E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843C7-DA29-5324-A41A-E16C37CF6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570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598C2-983D-167F-70F7-2D2E489A6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F32B7E-EF22-D267-AEDA-BC0026E3C9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57E9F7-04E2-5CCA-B2D8-7BC3A2B75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E77EC-8A9B-B93B-9270-61EB966AFF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915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40064-0840-66AE-3F1B-B4596AD26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195B84-A687-10C5-E728-347F2FDC8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D6D17D-6220-9B00-D3A5-17199E147F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ED1D04-2DD0-9019-AC77-C894950C2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222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17194-B879-8AA1-12EE-8B7F8A2E3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127766-1B10-D52E-3841-221A7B540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B712F4-32B2-1162-B41D-8D0BC4A8DC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94CB9-6B24-3A3A-B876-4EF51344D8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7482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B63AA-0BF1-2C14-9C7E-38979555E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C66CB2-3DA5-81B8-FC0C-120540EA0C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27E047-80AF-A6E1-CA46-1FCD586107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0243C-3A02-712E-2A82-99EC8ED1BE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2815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D62C-7F5D-B5D8-EBDC-CBE23C5C5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F63932-F775-A9F1-FF97-E6FA19BE2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CC268-AEE2-ECFB-4999-317FB49EB0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8E1D1-4541-56FE-D985-9E2FC3A850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9EB3D-5662-0645-B6CB-9E3491DF340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22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5FF9E-C0A9-376C-E413-C8F9D01D0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4EBC88-DAED-4BDA-8594-F90848B307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50B8B9-1657-748E-C2F6-1334DAE042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9BCFC-4AFD-C466-0F15-D7CBA02BE9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9EB3D-5662-0645-B6CB-9E3491DF34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07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ECB74-8877-8FF8-F3CF-2CDAA21F1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C6CE4E-D060-EE82-C305-2205AFB3A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8374A4-2F9A-EEEE-B655-5309C4F48B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0D734-2DD8-9DC6-51F4-1D8F150B88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90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BA1D3-76FB-FE31-C392-0130AFE33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87253E-A09E-1CFC-2905-8B55A6EBFA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356903-5DB9-5258-0C59-B03559F19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2A17B-E925-C12D-2A0E-651501BE72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16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CC9A-D3D9-7982-40FC-37B7C9747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8C12B3-3321-B5D3-6E37-40AF5E4D87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9B5F2B-B538-7195-0B80-7665ED2923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3679A-661B-A137-FEBC-E36751EFBB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2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8E5D1-9964-ED28-CC13-207D055C6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68DCE0-4056-DFED-AA45-30D8BC99EA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70AFF7-93F0-9FE8-EC50-26CC378FE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5ACD4-2EF6-E5B9-21CD-0E27C9278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91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B8B6D-2D6A-651E-5C59-08F97B23A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0C1E43-3CB1-0138-5E5C-4E5B36B0C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8FA79B-30FB-7F66-262F-E2AA4744AC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EBD51-6923-839D-78D2-066B23FBBA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07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ADF6C-36A4-9209-5A62-9D8664988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368B3F-0727-663E-BEAF-C6ECBCEC35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5EA495-8ABF-F53C-64B7-3B2DC808C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112A4-6DB0-43F8-9394-C1A4854BB5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31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4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11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23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7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3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8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06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5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1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4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38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DE46CD-0F2F-61F2-1120-B7EF1B7A8D53}"/>
              </a:ext>
            </a:extLst>
          </p:cNvPr>
          <p:cNvSpPr/>
          <p:nvPr userDrawn="1"/>
        </p:nvSpPr>
        <p:spPr>
          <a:xfrm>
            <a:off x="1" y="-1945"/>
            <a:ext cx="12192000" cy="158967"/>
          </a:xfrm>
          <a:prstGeom prst="rect">
            <a:avLst/>
          </a:prstGeom>
          <a:solidFill>
            <a:srgbClr val="6E0D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28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ptos Light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building with trees and mountains in the background&#10;&#10;AI-generated content may be incorrect.">
            <a:extLst>
              <a:ext uri="{FF2B5EF4-FFF2-40B4-BE49-F238E27FC236}">
                <a16:creationId xmlns:a16="http://schemas.microsoft.com/office/drawing/2014/main" id="{626F908B-925B-CF2F-D547-044838DBD6C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6444" b="9123"/>
          <a:stretch>
            <a:fillRect/>
          </a:stretch>
        </p:blipFill>
        <p:spPr>
          <a:xfrm>
            <a:off x="-15240" y="-13266"/>
            <a:ext cx="12207240" cy="68712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C9D5E8-3A86-B8B2-1EE4-6A19D53E1330}"/>
              </a:ext>
            </a:extLst>
          </p:cNvPr>
          <p:cNvSpPr txBox="1"/>
          <p:nvPr/>
        </p:nvSpPr>
        <p:spPr>
          <a:xfrm>
            <a:off x="0" y="1036948"/>
            <a:ext cx="1219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dirty="0">
                <a:latin typeface="Aptos Light" panose="020B0004020202020204" pitchFamily="34" charset="0"/>
              </a:rPr>
              <a:t>Learning &amp; Performance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F1D257F-AF66-20D5-E97C-66A39366CDD0}"/>
              </a:ext>
            </a:extLst>
          </p:cNvPr>
          <p:cNvSpPr txBox="1"/>
          <p:nvPr/>
        </p:nvSpPr>
        <p:spPr>
          <a:xfrm>
            <a:off x="1" y="2970160"/>
            <a:ext cx="12192000" cy="1569660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 tIns="45720" bIns="45720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Experience </a:t>
            </a:r>
            <a:r>
              <a:rPr lang="en-US" sz="32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</a:t>
            </a:r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Processing </a:t>
            </a:r>
            <a:r>
              <a:rPr lang="en-US" sz="32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</a:t>
            </a:r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Learning </a:t>
            </a:r>
            <a:r>
              <a:rPr lang="en-US" sz="32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</a:t>
            </a:r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Performing</a:t>
            </a:r>
          </a:p>
          <a:p>
            <a:pPr algn="ctr"/>
            <a:endParaRPr lang="en-US" sz="3200" dirty="0">
              <a:solidFill>
                <a:schemeClr val="tx1">
                  <a:lumMod val="95000"/>
                </a:schemeClr>
              </a:solidFill>
              <a:latin typeface="Aptos Light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“It’s a journey.”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4D3FC9A-3377-785A-A56F-F8A8D492C8D7}"/>
              </a:ext>
            </a:extLst>
          </p:cNvPr>
          <p:cNvSpPr txBox="1"/>
          <p:nvPr/>
        </p:nvSpPr>
        <p:spPr>
          <a:xfrm>
            <a:off x="2785941" y="5710442"/>
            <a:ext cx="672156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Peter Doolittle</a:t>
            </a:r>
          </a:p>
          <a:p>
            <a:pPr algn="ctr">
              <a:spcAft>
                <a:spcPts val="300"/>
              </a:spcAft>
            </a:pP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Educational Psychology, Virginia Tech</a:t>
            </a:r>
          </a:p>
          <a:p>
            <a:pPr algn="ctr">
              <a:spcAft>
                <a:spcPts val="300"/>
              </a:spcAft>
            </a:pPr>
            <a:r>
              <a:rPr lang="en-US" sz="2000" spc="100" dirty="0" err="1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pdoo@vt.edu</a:t>
            </a: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sz="2000" spc="100" dirty="0">
                <a:solidFill>
                  <a:schemeClr val="tx1">
                    <a:lumMod val="95000"/>
                    <a:alpha val="50000"/>
                  </a:schemeClr>
                </a:solidFill>
                <a:latin typeface="Aptos Light" panose="020B0004020202020204" pitchFamily="34" charset="0"/>
              </a:rPr>
              <a:t>•</a:t>
            </a: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sz="2000" spc="100" dirty="0" err="1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peterdoolittle.org</a:t>
            </a:r>
            <a:endParaRPr lang="en-US" sz="2000" spc="100" dirty="0">
              <a:solidFill>
                <a:schemeClr val="tx1">
                  <a:lumMod val="95000"/>
                </a:schemeClr>
              </a:solidFill>
              <a:latin typeface="Aptos Light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B2D69C-7912-7188-9D28-BE35EF48E528}"/>
              </a:ext>
            </a:extLst>
          </p:cNvPr>
          <p:cNvSpPr txBox="1"/>
          <p:nvPr/>
        </p:nvSpPr>
        <p:spPr>
          <a:xfrm>
            <a:off x="4703408" y="242327"/>
            <a:ext cx="4718856" cy="40011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</a:gra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Helvetica Light" panose="020B0403020202020204" pitchFamily="34" charset="0"/>
              </a:rPr>
              <a:t>all images from unsplash.com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19094B-FB19-4681-FF0C-653C28A213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331"/>
          <a:stretch>
            <a:fillRect/>
          </a:stretch>
        </p:blipFill>
        <p:spPr>
          <a:xfrm>
            <a:off x="9751389" y="3614857"/>
            <a:ext cx="2438400" cy="32431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97479F0-4482-A770-B1B5-106D9C7FE648}"/>
              </a:ext>
            </a:extLst>
          </p:cNvPr>
          <p:cNvSpPr txBox="1"/>
          <p:nvPr/>
        </p:nvSpPr>
        <p:spPr>
          <a:xfrm>
            <a:off x="9773173" y="6488204"/>
            <a:ext cx="2394832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Stormy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196429E-EC28-0ED9-D06D-F5F248408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3266"/>
            <a:ext cx="12207240" cy="59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7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C2D7A-A4A9-6FAE-334D-4D4BDA5DF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F1BAC5-8BDB-FEF2-A33C-6EC9392AB472}"/>
              </a:ext>
            </a:extLst>
          </p:cNvPr>
          <p:cNvSpPr/>
          <p:nvPr/>
        </p:nvSpPr>
        <p:spPr>
          <a:xfrm>
            <a:off x="0" y="159395"/>
            <a:ext cx="12192000" cy="6698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3E509CD-37B9-310B-6D23-6160CC679F13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C51E30-2108-47E4-2B5C-F7B9DCCDA793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Group 2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E1BC103-B1CE-93AA-311B-1388ABCE2CAD}"/>
              </a:ext>
            </a:extLst>
          </p:cNvPr>
          <p:cNvGrpSpPr/>
          <p:nvPr/>
        </p:nvGrpSpPr>
        <p:grpSpPr>
          <a:xfrm>
            <a:off x="-7090" y="1933941"/>
            <a:ext cx="12192001" cy="5469074"/>
            <a:chOff x="-7090" y="1933941"/>
            <a:chExt cx="12192001" cy="546907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C606B31-15D2-654C-5668-33F99D44D4E9}"/>
                </a:ext>
              </a:extLst>
            </p:cNvPr>
            <p:cNvSpPr/>
            <p:nvPr/>
          </p:nvSpPr>
          <p:spPr>
            <a:xfrm>
              <a:off x="-7090" y="1954190"/>
              <a:ext cx="6096000" cy="49276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8D44512-F83E-C825-1A57-F60ED20FA22C}"/>
                </a:ext>
              </a:extLst>
            </p:cNvPr>
            <p:cNvSpPr/>
            <p:nvPr/>
          </p:nvSpPr>
          <p:spPr>
            <a:xfrm>
              <a:off x="6088911" y="1933941"/>
              <a:ext cx="6096000" cy="492760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1FA52C99-8F94-B750-FCF6-D6441DA32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0633" y="1935127"/>
              <a:ext cx="4632899" cy="4928616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964D97EF-0AEC-3D18-BB02-8504C6590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38468" y="2474399"/>
              <a:ext cx="4928616" cy="4928616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76BC086-83CF-9D66-6BA2-CF554D2F47E5}"/>
              </a:ext>
            </a:extLst>
          </p:cNvPr>
          <p:cNvGrpSpPr/>
          <p:nvPr/>
        </p:nvGrpSpPr>
        <p:grpSpPr>
          <a:xfrm>
            <a:off x="-3548" y="1948116"/>
            <a:ext cx="12192001" cy="5542947"/>
            <a:chOff x="-3548" y="1948116"/>
            <a:chExt cx="12192001" cy="5542947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FDDC682-B4D5-0205-6BB4-BCD17FA3A27C}"/>
                </a:ext>
              </a:extLst>
            </p:cNvPr>
            <p:cNvSpPr/>
            <p:nvPr/>
          </p:nvSpPr>
          <p:spPr>
            <a:xfrm>
              <a:off x="-3548" y="1968365"/>
              <a:ext cx="6096000" cy="4927600"/>
            </a:xfrm>
            <a:prstGeom prst="rect">
              <a:avLst/>
            </a:prstGeom>
            <a:solidFill>
              <a:srgbClr val="9411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CAF59DA-B5BC-72D4-C895-B9C93FA8ED4E}"/>
                </a:ext>
              </a:extLst>
            </p:cNvPr>
            <p:cNvSpPr/>
            <p:nvPr/>
          </p:nvSpPr>
          <p:spPr>
            <a:xfrm>
              <a:off x="6092453" y="1948116"/>
              <a:ext cx="6096000" cy="492760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7291FAF8-3975-6415-E4F7-74728DCC6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336" y="1958519"/>
              <a:ext cx="5058317" cy="4928616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0111498-2B7F-C770-0401-A16A820AE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01455" y="2562447"/>
              <a:ext cx="4865610" cy="4928616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4087B42-5822-D380-AE80-2D40C97EF98D}"/>
              </a:ext>
            </a:extLst>
          </p:cNvPr>
          <p:cNvGrpSpPr/>
          <p:nvPr/>
        </p:nvGrpSpPr>
        <p:grpSpPr>
          <a:xfrm>
            <a:off x="-7" y="1949727"/>
            <a:ext cx="12192001" cy="5329023"/>
            <a:chOff x="-7" y="1949727"/>
            <a:chExt cx="12192001" cy="5329023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4E0B7884-7F99-3CDA-8278-03E078BE00DD}"/>
                </a:ext>
              </a:extLst>
            </p:cNvPr>
            <p:cNvSpPr/>
            <p:nvPr/>
          </p:nvSpPr>
          <p:spPr>
            <a:xfrm>
              <a:off x="-7" y="1982539"/>
              <a:ext cx="6096000" cy="492760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BC0E0EF-6334-6C63-7377-070DAC8F9D98}"/>
                </a:ext>
              </a:extLst>
            </p:cNvPr>
            <p:cNvSpPr/>
            <p:nvPr/>
          </p:nvSpPr>
          <p:spPr>
            <a:xfrm>
              <a:off x="6095994" y="1962290"/>
              <a:ext cx="6096000" cy="49276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3F0418F2-490B-D2FD-B630-60F4DF0DC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6281" y="2350134"/>
              <a:ext cx="4928616" cy="4928616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2408C2ED-11EE-1CD8-9A46-E0A02E7FF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138488" y="1949727"/>
              <a:ext cx="4928616" cy="4928616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3A1BB1A-2D8A-5BBB-F5DC-68D46A807098}"/>
              </a:ext>
            </a:extLst>
          </p:cNvPr>
          <p:cNvGrpSpPr/>
          <p:nvPr/>
        </p:nvGrpSpPr>
        <p:grpSpPr>
          <a:xfrm>
            <a:off x="3535" y="1965829"/>
            <a:ext cx="12192001" cy="6086702"/>
            <a:chOff x="3535" y="1965829"/>
            <a:chExt cx="12192001" cy="6086702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194E6F2-9C42-0B3F-94D6-402048A96F0E}"/>
                </a:ext>
              </a:extLst>
            </p:cNvPr>
            <p:cNvSpPr/>
            <p:nvPr/>
          </p:nvSpPr>
          <p:spPr>
            <a:xfrm>
              <a:off x="3535" y="1986078"/>
              <a:ext cx="6096000" cy="492760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392FFAE-335B-0E96-1145-1D7CE3263584}"/>
                </a:ext>
              </a:extLst>
            </p:cNvPr>
            <p:cNvSpPr/>
            <p:nvPr/>
          </p:nvSpPr>
          <p:spPr>
            <a:xfrm>
              <a:off x="6099536" y="1965829"/>
              <a:ext cx="6096000" cy="4927600"/>
            </a:xfrm>
            <a:prstGeom prst="rect">
              <a:avLst/>
            </a:prstGeom>
            <a:solidFill>
              <a:srgbClr val="9411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45DA1DD5-972D-1837-F31E-C9DA85166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0859" y="3123915"/>
              <a:ext cx="5025127" cy="4928616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B831E4C5-4244-8869-3DF2-C5425837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53508" y="1966435"/>
              <a:ext cx="5266603" cy="4928616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1431DB6-3A45-6E44-2832-C0057277FB85}"/>
              </a:ext>
            </a:extLst>
          </p:cNvPr>
          <p:cNvGrpSpPr/>
          <p:nvPr/>
        </p:nvGrpSpPr>
        <p:grpSpPr>
          <a:xfrm>
            <a:off x="0" y="1924920"/>
            <a:ext cx="12192001" cy="4964505"/>
            <a:chOff x="0" y="1924920"/>
            <a:chExt cx="12192001" cy="496450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283A2C1-1AAF-058D-B2E5-F20427C75290}"/>
                </a:ext>
              </a:extLst>
            </p:cNvPr>
            <p:cNvGrpSpPr/>
            <p:nvPr/>
          </p:nvGrpSpPr>
          <p:grpSpPr>
            <a:xfrm>
              <a:off x="0" y="1940560"/>
              <a:ext cx="6096000" cy="4948865"/>
              <a:chOff x="0" y="1940560"/>
              <a:chExt cx="6096000" cy="494886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468900A-B1ED-7921-C8A9-5E162FEAA892}"/>
                  </a:ext>
                </a:extLst>
              </p:cNvPr>
              <p:cNvSpPr/>
              <p:nvPr/>
            </p:nvSpPr>
            <p:spPr>
              <a:xfrm>
                <a:off x="0" y="1940560"/>
                <a:ext cx="6096000" cy="492760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99EE4404-FBF7-E608-1F41-1BE45F7533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1883" y="1960809"/>
                <a:ext cx="5103506" cy="4928616"/>
              </a:xfrm>
              <a:prstGeom prst="rect">
                <a:avLst/>
              </a:prstGeom>
            </p:spPr>
          </p:pic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603F602-544B-D606-5E58-CC0C4FE9C761}"/>
                </a:ext>
              </a:extLst>
            </p:cNvPr>
            <p:cNvGrpSpPr/>
            <p:nvPr/>
          </p:nvGrpSpPr>
          <p:grpSpPr>
            <a:xfrm>
              <a:off x="6096001" y="1924920"/>
              <a:ext cx="6096000" cy="4933080"/>
              <a:chOff x="6096001" y="1924920"/>
              <a:chExt cx="6096000" cy="4933080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40F0935-4FAD-4C1B-A387-FADC378CA89A}"/>
                  </a:ext>
                </a:extLst>
              </p:cNvPr>
              <p:cNvSpPr/>
              <p:nvPr/>
            </p:nvSpPr>
            <p:spPr>
              <a:xfrm>
                <a:off x="6096001" y="1930400"/>
                <a:ext cx="6096000" cy="4927600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B02C6FA3-B3A3-2E8D-C887-0C957E39AB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38448" y="1924920"/>
                <a:ext cx="4928616" cy="4928616"/>
              </a:xfrm>
              <a:prstGeom prst="rect">
                <a:avLst/>
              </a:prstGeom>
            </p:spPr>
          </p:pic>
        </p:grp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3F87D5B-0797-4A44-1BBE-1B0474AFA750}"/>
              </a:ext>
            </a:extLst>
          </p:cNvPr>
          <p:cNvCxnSpPr>
            <a:cxnSpLocks/>
          </p:cNvCxnSpPr>
          <p:nvPr/>
        </p:nvCxnSpPr>
        <p:spPr>
          <a:xfrm>
            <a:off x="6096000" y="1786270"/>
            <a:ext cx="0" cy="5124894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E59204C-53E2-B8E5-59CF-35E2D65F6A14}"/>
              </a:ext>
            </a:extLst>
          </p:cNvPr>
          <p:cNvCxnSpPr/>
          <p:nvPr/>
        </p:nvCxnSpPr>
        <p:spPr>
          <a:xfrm>
            <a:off x="-342900" y="1922443"/>
            <a:ext cx="128016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1F042AF-D6A7-E280-CC92-48F1F2DF3F15}"/>
              </a:ext>
            </a:extLst>
          </p:cNvPr>
          <p:cNvSpPr txBox="1"/>
          <p:nvPr/>
        </p:nvSpPr>
        <p:spPr>
          <a:xfrm>
            <a:off x="7947" y="256767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That’s All!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7B6B83-F612-2965-6045-D1BF7ED31AF6}"/>
              </a:ext>
            </a:extLst>
          </p:cNvPr>
          <p:cNvSpPr txBox="1"/>
          <p:nvPr/>
        </p:nvSpPr>
        <p:spPr>
          <a:xfrm>
            <a:off x="-2" y="546271"/>
            <a:ext cx="120811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ptos Light" panose="020B0004020202020204" pitchFamily="34" charset="0"/>
              </a:rPr>
              <a:t>Ready?</a:t>
            </a:r>
          </a:p>
        </p:txBody>
      </p:sp>
    </p:spTree>
    <p:extLst>
      <p:ext uri="{BB962C8B-B14F-4D97-AF65-F5344CB8AC3E}">
        <p14:creationId xmlns:p14="http://schemas.microsoft.com/office/powerpoint/2010/main" val="37598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CB007-ABC4-FCDF-274D-0A8BEADB4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C8C748-E7BE-507D-2CE2-8A04D33C8E1A}"/>
              </a:ext>
            </a:extLst>
          </p:cNvPr>
          <p:cNvSpPr/>
          <p:nvPr/>
        </p:nvSpPr>
        <p:spPr>
          <a:xfrm>
            <a:off x="0" y="165315"/>
            <a:ext cx="12192000" cy="6692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C26FDD-F2D8-56BD-9C4F-AE7996810CBF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ptos Light" panose="020B0004020202020204" pitchFamily="34" charset="0"/>
              </a:rPr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32FE71-9F75-910F-58DC-916CFC1DE9DC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latin typeface="Aptos Light" panose="020B0004020202020204" pitchFamily="34" charset="0"/>
              </a:rPr>
              <a:t>Group 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F2706D-B465-3847-A54E-E24DCBA26EB1}"/>
              </a:ext>
            </a:extLst>
          </p:cNvPr>
          <p:cNvSpPr txBox="1"/>
          <p:nvPr/>
        </p:nvSpPr>
        <p:spPr>
          <a:xfrm>
            <a:off x="0" y="67818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What do you remember?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9B11A27-64C6-3586-1763-F99DBD107993}"/>
              </a:ext>
            </a:extLst>
          </p:cNvPr>
          <p:cNvSpPr/>
          <p:nvPr/>
        </p:nvSpPr>
        <p:spPr>
          <a:xfrm>
            <a:off x="-7" y="1982539"/>
            <a:ext cx="6096000" cy="49276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C9B0B84-483A-C880-ECFF-EB278A67D761}"/>
              </a:ext>
            </a:extLst>
          </p:cNvPr>
          <p:cNvSpPr/>
          <p:nvPr/>
        </p:nvSpPr>
        <p:spPr>
          <a:xfrm>
            <a:off x="10605" y="1966636"/>
            <a:ext cx="6096000" cy="4927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B8ED516-83EA-A7F0-97CD-E765F1F007A0}"/>
              </a:ext>
            </a:extLst>
          </p:cNvPr>
          <p:cNvSpPr/>
          <p:nvPr/>
        </p:nvSpPr>
        <p:spPr>
          <a:xfrm>
            <a:off x="0" y="1986078"/>
            <a:ext cx="6096000" cy="4927600"/>
          </a:xfrm>
          <a:prstGeom prst="rect">
            <a:avLst/>
          </a:prstGeom>
          <a:solidFill>
            <a:srgbClr val="9411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B01EF90-CDB1-D290-DB11-13D77A407A15}"/>
              </a:ext>
            </a:extLst>
          </p:cNvPr>
          <p:cNvSpPr/>
          <p:nvPr/>
        </p:nvSpPr>
        <p:spPr>
          <a:xfrm>
            <a:off x="7070" y="1970175"/>
            <a:ext cx="6096000" cy="4927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7913183-61FA-4F81-16C6-31DB6044D0D0}"/>
              </a:ext>
            </a:extLst>
          </p:cNvPr>
          <p:cNvSpPr/>
          <p:nvPr/>
        </p:nvSpPr>
        <p:spPr>
          <a:xfrm>
            <a:off x="3535" y="1986078"/>
            <a:ext cx="6096000" cy="49276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1B31BE-9FAD-7D3E-7D3C-58602E27A680}"/>
              </a:ext>
            </a:extLst>
          </p:cNvPr>
          <p:cNvSpPr/>
          <p:nvPr/>
        </p:nvSpPr>
        <p:spPr>
          <a:xfrm>
            <a:off x="6106598" y="1982539"/>
            <a:ext cx="6096000" cy="49276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EB2C11-1F1C-04A4-0F1F-00E50F0601CC}"/>
              </a:ext>
            </a:extLst>
          </p:cNvPr>
          <p:cNvSpPr/>
          <p:nvPr/>
        </p:nvSpPr>
        <p:spPr>
          <a:xfrm>
            <a:off x="6117210" y="1966636"/>
            <a:ext cx="6096000" cy="4927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8CDADC-5C3B-C333-AFBD-93AE47F34AE3}"/>
              </a:ext>
            </a:extLst>
          </p:cNvPr>
          <p:cNvSpPr/>
          <p:nvPr/>
        </p:nvSpPr>
        <p:spPr>
          <a:xfrm>
            <a:off x="6106605" y="1986078"/>
            <a:ext cx="6096000" cy="4927600"/>
          </a:xfrm>
          <a:prstGeom prst="rect">
            <a:avLst/>
          </a:prstGeom>
          <a:solidFill>
            <a:srgbClr val="9411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2FBB72-6A12-0AA2-7B59-9D80D5FD29D4}"/>
              </a:ext>
            </a:extLst>
          </p:cNvPr>
          <p:cNvSpPr/>
          <p:nvPr/>
        </p:nvSpPr>
        <p:spPr>
          <a:xfrm>
            <a:off x="6113675" y="1970175"/>
            <a:ext cx="6096000" cy="4927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B05086-B140-22BB-1BF7-7F4582F8EFA1}"/>
              </a:ext>
            </a:extLst>
          </p:cNvPr>
          <p:cNvSpPr/>
          <p:nvPr/>
        </p:nvSpPr>
        <p:spPr>
          <a:xfrm>
            <a:off x="6110140" y="1986078"/>
            <a:ext cx="6096000" cy="49276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6DF78C8-B609-C364-892A-1F2957E6A38B}"/>
              </a:ext>
            </a:extLst>
          </p:cNvPr>
          <p:cNvCxnSpPr>
            <a:cxnSpLocks/>
          </p:cNvCxnSpPr>
          <p:nvPr/>
        </p:nvCxnSpPr>
        <p:spPr>
          <a:xfrm>
            <a:off x="6096000" y="1786270"/>
            <a:ext cx="0" cy="5124894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0003E01-6F0D-2B29-4EC3-67C0EF20926E}"/>
              </a:ext>
            </a:extLst>
          </p:cNvPr>
          <p:cNvCxnSpPr/>
          <p:nvPr/>
        </p:nvCxnSpPr>
        <p:spPr>
          <a:xfrm>
            <a:off x="-342900" y="1922443"/>
            <a:ext cx="128016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5253BA3-BFFA-5169-0F7B-67DEC6593FA0}"/>
              </a:ext>
            </a:extLst>
          </p:cNvPr>
          <p:cNvSpPr/>
          <p:nvPr/>
        </p:nvSpPr>
        <p:spPr>
          <a:xfrm>
            <a:off x="-14135" y="1966636"/>
            <a:ext cx="12223810" cy="4943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1849E0-D6CE-C368-4293-B585337D92C5}"/>
              </a:ext>
            </a:extLst>
          </p:cNvPr>
          <p:cNvSpPr txBox="1"/>
          <p:nvPr/>
        </p:nvSpPr>
        <p:spPr>
          <a:xfrm>
            <a:off x="7947" y="256767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That’s All!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E005EA-ED85-8D47-02A3-51CADC0AA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3300" y="2108202"/>
            <a:ext cx="7645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6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8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75" grpId="0" animBg="1"/>
      <p:bldP spid="25" grpId="0" animBg="1"/>
      <p:bldP spid="74" grpId="0" animBg="1"/>
      <p:bldP spid="2" grpId="0" animBg="1"/>
      <p:bldP spid="3" grpId="0" animBg="1"/>
      <p:bldP spid="6" grpId="0" animBg="1"/>
      <p:bldP spid="7" grpId="0" animBg="1"/>
      <p:bldP spid="5" grpId="0" animBg="1"/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B17B76C5-E723-A1AC-4DC3-6C9F38B492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b="17464"/>
          <a:stretch/>
        </p:blipFill>
        <p:spPr>
          <a:xfrm>
            <a:off x="0" y="181708"/>
            <a:ext cx="12192000" cy="667629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ED5A6C0-810C-83FC-22AC-AEE3E6C7509C}"/>
              </a:ext>
            </a:extLst>
          </p:cNvPr>
          <p:cNvCxnSpPr>
            <a:cxnSpLocks/>
          </p:cNvCxnSpPr>
          <p:nvPr/>
        </p:nvCxnSpPr>
        <p:spPr>
          <a:xfrm>
            <a:off x="3233854" y="1830831"/>
            <a:ext cx="0" cy="3164915"/>
          </a:xfrm>
          <a:prstGeom prst="line">
            <a:avLst/>
          </a:prstGeom>
          <a:ln w="2540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478C993-D140-C815-7198-5338963AE9D2}"/>
              </a:ext>
            </a:extLst>
          </p:cNvPr>
          <p:cNvSpPr txBox="1"/>
          <p:nvPr/>
        </p:nvSpPr>
        <p:spPr>
          <a:xfrm>
            <a:off x="3233854" y="5169880"/>
            <a:ext cx="286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Group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360A6C-A4C2-D98E-9CC4-AE8E579C8F4C}"/>
              </a:ext>
            </a:extLst>
          </p:cNvPr>
          <p:cNvSpPr txBox="1"/>
          <p:nvPr/>
        </p:nvSpPr>
        <p:spPr>
          <a:xfrm>
            <a:off x="6095999" y="5169880"/>
            <a:ext cx="286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Group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433582-2DDC-6DAE-C680-E60DDB218D42}"/>
              </a:ext>
            </a:extLst>
          </p:cNvPr>
          <p:cNvSpPr txBox="1"/>
          <p:nvPr/>
        </p:nvSpPr>
        <p:spPr>
          <a:xfrm>
            <a:off x="2553917" y="1830831"/>
            <a:ext cx="59959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5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4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3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2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1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40E5E0-FEF3-69D6-1DF5-C018DECE85BE}"/>
              </a:ext>
            </a:extLst>
          </p:cNvPr>
          <p:cNvSpPr/>
          <p:nvPr/>
        </p:nvSpPr>
        <p:spPr>
          <a:xfrm>
            <a:off x="3820006" y="2600512"/>
            <a:ext cx="844920" cy="23835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D2F187-3F07-A556-6D4A-DA7A0834CF2E}"/>
              </a:ext>
            </a:extLst>
          </p:cNvPr>
          <p:cNvSpPr/>
          <p:nvPr/>
        </p:nvSpPr>
        <p:spPr>
          <a:xfrm>
            <a:off x="7519711" y="2600512"/>
            <a:ext cx="844920" cy="23893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8E29DB-1A38-EDAB-0F38-A6C5C677113C}"/>
              </a:ext>
            </a:extLst>
          </p:cNvPr>
          <p:cNvSpPr txBox="1"/>
          <p:nvPr/>
        </p:nvSpPr>
        <p:spPr>
          <a:xfrm>
            <a:off x="3820007" y="4462765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G1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44FC6BF-3DE2-81E8-D2A1-0B8CA38DFB4D}"/>
              </a:ext>
            </a:extLst>
          </p:cNvPr>
          <p:cNvCxnSpPr/>
          <p:nvPr/>
        </p:nvCxnSpPr>
        <p:spPr>
          <a:xfrm>
            <a:off x="3222131" y="4995746"/>
            <a:ext cx="5710854" cy="0"/>
          </a:xfrm>
          <a:prstGeom prst="line">
            <a:avLst/>
          </a:prstGeom>
          <a:ln w="2540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0F6E326-E8DE-6FC2-6A51-EE23916CD89B}"/>
              </a:ext>
            </a:extLst>
          </p:cNvPr>
          <p:cNvSpPr txBox="1"/>
          <p:nvPr/>
        </p:nvSpPr>
        <p:spPr>
          <a:xfrm>
            <a:off x="7519711" y="4454939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46A83D-4D73-7420-B904-50678803DC28}"/>
              </a:ext>
            </a:extLst>
          </p:cNvPr>
          <p:cNvSpPr txBox="1"/>
          <p:nvPr/>
        </p:nvSpPr>
        <p:spPr>
          <a:xfrm>
            <a:off x="0" y="513948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Let’s Check</a:t>
            </a:r>
          </a:p>
        </p:txBody>
      </p:sp>
    </p:spTree>
    <p:extLst>
      <p:ext uri="{BB962C8B-B14F-4D97-AF65-F5344CB8AC3E}">
        <p14:creationId xmlns:p14="http://schemas.microsoft.com/office/powerpoint/2010/main" val="248996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90D59-D041-2001-29F5-A3C972EA5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14C674-E3EE-667F-D3D7-FA514D4C37B6}"/>
              </a:ext>
            </a:extLst>
          </p:cNvPr>
          <p:cNvSpPr/>
          <p:nvPr/>
        </p:nvSpPr>
        <p:spPr>
          <a:xfrm>
            <a:off x="0" y="165315"/>
            <a:ext cx="12192000" cy="6692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9A56504-840B-5A4D-E3F7-EFB95C59E0AF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ptos Light" panose="020B0004020202020204" pitchFamily="34" charset="0"/>
              </a:rPr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DC9F99-62BF-9DA1-D3FD-71188795E13E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latin typeface="Aptos Light" panose="020B0004020202020204" pitchFamily="34" charset="0"/>
              </a:rPr>
              <a:t>Group 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F58D1C-645E-DCB5-DE77-2C72B414292A}"/>
              </a:ext>
            </a:extLst>
          </p:cNvPr>
          <p:cNvSpPr txBox="1"/>
          <p:nvPr/>
        </p:nvSpPr>
        <p:spPr>
          <a:xfrm>
            <a:off x="0" y="67818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What do you remember?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4F2DFF3-D728-7E83-1400-107F9B961EA2}"/>
              </a:ext>
            </a:extLst>
          </p:cNvPr>
          <p:cNvSpPr/>
          <p:nvPr/>
        </p:nvSpPr>
        <p:spPr>
          <a:xfrm>
            <a:off x="-7" y="1982539"/>
            <a:ext cx="6096000" cy="49276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0DA6A22-5283-9ACC-058C-F63C589CF9A0}"/>
              </a:ext>
            </a:extLst>
          </p:cNvPr>
          <p:cNvSpPr/>
          <p:nvPr/>
        </p:nvSpPr>
        <p:spPr>
          <a:xfrm>
            <a:off x="10605" y="1966636"/>
            <a:ext cx="6096000" cy="4927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BEF0196-BF17-221F-090F-E2B1F228F36E}"/>
              </a:ext>
            </a:extLst>
          </p:cNvPr>
          <p:cNvSpPr/>
          <p:nvPr/>
        </p:nvSpPr>
        <p:spPr>
          <a:xfrm>
            <a:off x="0" y="1986078"/>
            <a:ext cx="6096000" cy="4927600"/>
          </a:xfrm>
          <a:prstGeom prst="rect">
            <a:avLst/>
          </a:prstGeom>
          <a:solidFill>
            <a:srgbClr val="9411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5AC1334-2410-0D9E-ADC1-5521AAC86F8C}"/>
              </a:ext>
            </a:extLst>
          </p:cNvPr>
          <p:cNvSpPr/>
          <p:nvPr/>
        </p:nvSpPr>
        <p:spPr>
          <a:xfrm>
            <a:off x="7070" y="1970175"/>
            <a:ext cx="6096000" cy="4927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A5FC25C-1381-0FE9-F04B-4A40F07868C5}"/>
              </a:ext>
            </a:extLst>
          </p:cNvPr>
          <p:cNvSpPr/>
          <p:nvPr/>
        </p:nvSpPr>
        <p:spPr>
          <a:xfrm>
            <a:off x="3535" y="1986078"/>
            <a:ext cx="6096000" cy="49276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B97064-19D9-F6C3-5FB5-4D36668A3006}"/>
              </a:ext>
            </a:extLst>
          </p:cNvPr>
          <p:cNvSpPr/>
          <p:nvPr/>
        </p:nvSpPr>
        <p:spPr>
          <a:xfrm>
            <a:off x="6106598" y="1982539"/>
            <a:ext cx="6096000" cy="49276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D4C928-C66F-798C-D497-D4E07D6EB969}"/>
              </a:ext>
            </a:extLst>
          </p:cNvPr>
          <p:cNvSpPr/>
          <p:nvPr/>
        </p:nvSpPr>
        <p:spPr>
          <a:xfrm>
            <a:off x="6117210" y="1966636"/>
            <a:ext cx="6096000" cy="4927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A51DAF-BE0C-1D90-A83C-DC8637F11135}"/>
              </a:ext>
            </a:extLst>
          </p:cNvPr>
          <p:cNvSpPr/>
          <p:nvPr/>
        </p:nvSpPr>
        <p:spPr>
          <a:xfrm>
            <a:off x="6106605" y="1986078"/>
            <a:ext cx="6096000" cy="4927600"/>
          </a:xfrm>
          <a:prstGeom prst="rect">
            <a:avLst/>
          </a:prstGeom>
          <a:solidFill>
            <a:srgbClr val="9411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38EA8-E2D4-3BD9-3177-F446C0FD10BC}"/>
              </a:ext>
            </a:extLst>
          </p:cNvPr>
          <p:cNvSpPr/>
          <p:nvPr/>
        </p:nvSpPr>
        <p:spPr>
          <a:xfrm>
            <a:off x="6113675" y="1970175"/>
            <a:ext cx="6096000" cy="4927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51EBA8-8EE3-839C-F3D1-13C18B1D5CF7}"/>
              </a:ext>
            </a:extLst>
          </p:cNvPr>
          <p:cNvSpPr/>
          <p:nvPr/>
        </p:nvSpPr>
        <p:spPr>
          <a:xfrm>
            <a:off x="6110140" y="1986078"/>
            <a:ext cx="6096000" cy="49276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9738B25-560A-9817-E34C-750254876101}"/>
              </a:ext>
            </a:extLst>
          </p:cNvPr>
          <p:cNvCxnSpPr>
            <a:cxnSpLocks/>
          </p:cNvCxnSpPr>
          <p:nvPr/>
        </p:nvCxnSpPr>
        <p:spPr>
          <a:xfrm>
            <a:off x="6096000" y="1786270"/>
            <a:ext cx="0" cy="5124894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2CF3ABF-E61A-F12A-0A30-9FDCB421E7BA}"/>
              </a:ext>
            </a:extLst>
          </p:cNvPr>
          <p:cNvCxnSpPr>
            <a:cxnSpLocks/>
          </p:cNvCxnSpPr>
          <p:nvPr/>
        </p:nvCxnSpPr>
        <p:spPr>
          <a:xfrm>
            <a:off x="-14135" y="1918037"/>
            <a:ext cx="12214082" cy="22523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DB60EBD-2882-1750-1F27-ABF75640F7DB}"/>
              </a:ext>
            </a:extLst>
          </p:cNvPr>
          <p:cNvSpPr/>
          <p:nvPr/>
        </p:nvSpPr>
        <p:spPr>
          <a:xfrm>
            <a:off x="-14135" y="1966636"/>
            <a:ext cx="12223810" cy="4943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C164D5-AB37-7D70-DA00-7B800886A231}"/>
              </a:ext>
            </a:extLst>
          </p:cNvPr>
          <p:cNvSpPr txBox="1"/>
          <p:nvPr/>
        </p:nvSpPr>
        <p:spPr>
          <a:xfrm>
            <a:off x="7947" y="256767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That’s All!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D5C4383-9690-D399-16AE-D860BB32970D}"/>
              </a:ext>
            </a:extLst>
          </p:cNvPr>
          <p:cNvSpPr/>
          <p:nvPr/>
        </p:nvSpPr>
        <p:spPr>
          <a:xfrm>
            <a:off x="1616928" y="1650380"/>
            <a:ext cx="5965902" cy="1572322"/>
          </a:xfrm>
          <a:custGeom>
            <a:avLst/>
            <a:gdLst>
              <a:gd name="csX0" fmla="*/ 0 w 5965902"/>
              <a:gd name="csY0" fmla="*/ 0 h 1572322"/>
              <a:gd name="csX1" fmla="*/ 3311912 w 5965902"/>
              <a:gd name="csY1" fmla="*/ 289932 h 1572322"/>
              <a:gd name="csX2" fmla="*/ 5965902 w 5965902"/>
              <a:gd name="csY2" fmla="*/ 1572322 h 157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965902" h="1572322">
                <a:moveTo>
                  <a:pt x="0" y="0"/>
                </a:moveTo>
                <a:cubicBezTo>
                  <a:pt x="1158797" y="13939"/>
                  <a:pt x="2317595" y="27878"/>
                  <a:pt x="3311912" y="289932"/>
                </a:cubicBezTo>
                <a:cubicBezTo>
                  <a:pt x="4306229" y="551986"/>
                  <a:pt x="5136065" y="1062154"/>
                  <a:pt x="5965902" y="1572322"/>
                </a:cubicBezTo>
              </a:path>
            </a:pathLst>
          </a:custGeom>
          <a:noFill/>
          <a:ln w="25400">
            <a:solidFill>
              <a:schemeClr val="tx1">
                <a:lumMod val="65000"/>
              </a:schemeClr>
            </a:solidFill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C4AAF88-158C-78A4-8289-C4B2428B706B}"/>
              </a:ext>
            </a:extLst>
          </p:cNvPr>
          <p:cNvSpPr/>
          <p:nvPr/>
        </p:nvSpPr>
        <p:spPr>
          <a:xfrm flipH="1">
            <a:off x="4545979" y="1681118"/>
            <a:ext cx="5965902" cy="1572322"/>
          </a:xfrm>
          <a:custGeom>
            <a:avLst/>
            <a:gdLst>
              <a:gd name="csX0" fmla="*/ 0 w 5965902"/>
              <a:gd name="csY0" fmla="*/ 0 h 1572322"/>
              <a:gd name="csX1" fmla="*/ 3311912 w 5965902"/>
              <a:gd name="csY1" fmla="*/ 289932 h 1572322"/>
              <a:gd name="csX2" fmla="*/ 5965902 w 5965902"/>
              <a:gd name="csY2" fmla="*/ 1572322 h 157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965902" h="1572322">
                <a:moveTo>
                  <a:pt x="0" y="0"/>
                </a:moveTo>
                <a:cubicBezTo>
                  <a:pt x="1158797" y="13939"/>
                  <a:pt x="2317595" y="27878"/>
                  <a:pt x="3311912" y="289932"/>
                </a:cubicBezTo>
                <a:cubicBezTo>
                  <a:pt x="4306229" y="551986"/>
                  <a:pt x="5136065" y="1062154"/>
                  <a:pt x="5965902" y="1572322"/>
                </a:cubicBezTo>
              </a:path>
            </a:pathLst>
          </a:custGeom>
          <a:noFill/>
          <a:ln w="25400">
            <a:solidFill>
              <a:schemeClr val="tx1">
                <a:lumMod val="65000"/>
              </a:schemeClr>
            </a:solidFill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8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8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75" grpId="0" animBg="1"/>
      <p:bldP spid="25" grpId="0" animBg="1"/>
      <p:bldP spid="74" grpId="0" animBg="1"/>
      <p:bldP spid="2" grpId="0" animBg="1"/>
      <p:bldP spid="3" grpId="0" animBg="1"/>
      <p:bldP spid="6" grpId="0" animBg="1"/>
      <p:bldP spid="7" grpId="0" animBg="1"/>
      <p:bldP spid="5" grpId="0" animBg="1"/>
      <p:bldP spid="8" grpId="0" animBg="1"/>
      <p:bldP spid="9" grpId="0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3335F-EFA8-5DF1-3149-EBC098ECF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EF41AF3B-C0FE-10E0-8E4C-503ECABA84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b="17464"/>
          <a:stretch/>
        </p:blipFill>
        <p:spPr>
          <a:xfrm>
            <a:off x="0" y="181708"/>
            <a:ext cx="12192000" cy="667629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544823-188C-DB20-9722-4A3E1AAA875B}"/>
              </a:ext>
            </a:extLst>
          </p:cNvPr>
          <p:cNvCxnSpPr>
            <a:cxnSpLocks/>
          </p:cNvCxnSpPr>
          <p:nvPr/>
        </p:nvCxnSpPr>
        <p:spPr>
          <a:xfrm>
            <a:off x="3233854" y="1830831"/>
            <a:ext cx="0" cy="3164915"/>
          </a:xfrm>
          <a:prstGeom prst="line">
            <a:avLst/>
          </a:prstGeom>
          <a:ln w="2540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A5E910B-D795-5F76-B992-E3917DA387E4}"/>
              </a:ext>
            </a:extLst>
          </p:cNvPr>
          <p:cNvSpPr txBox="1"/>
          <p:nvPr/>
        </p:nvSpPr>
        <p:spPr>
          <a:xfrm>
            <a:off x="3233854" y="5169880"/>
            <a:ext cx="286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Group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93D06F-EB2B-1FF4-22FD-929F93CC8D1B}"/>
              </a:ext>
            </a:extLst>
          </p:cNvPr>
          <p:cNvSpPr txBox="1"/>
          <p:nvPr/>
        </p:nvSpPr>
        <p:spPr>
          <a:xfrm>
            <a:off x="6095999" y="5169880"/>
            <a:ext cx="286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Group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6CC7A3-0E7C-216E-878D-4064A8001096}"/>
              </a:ext>
            </a:extLst>
          </p:cNvPr>
          <p:cNvSpPr txBox="1"/>
          <p:nvPr/>
        </p:nvSpPr>
        <p:spPr>
          <a:xfrm>
            <a:off x="2553917" y="1830831"/>
            <a:ext cx="59959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5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4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3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2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1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C9274F-4854-549D-603A-BCDCB4BABCF4}"/>
              </a:ext>
            </a:extLst>
          </p:cNvPr>
          <p:cNvSpPr/>
          <p:nvPr/>
        </p:nvSpPr>
        <p:spPr>
          <a:xfrm>
            <a:off x="3820006" y="2590814"/>
            <a:ext cx="844920" cy="23932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54F245-BA6E-4F86-9973-87644988027A}"/>
              </a:ext>
            </a:extLst>
          </p:cNvPr>
          <p:cNvSpPr/>
          <p:nvPr/>
        </p:nvSpPr>
        <p:spPr>
          <a:xfrm>
            <a:off x="7519711" y="2596674"/>
            <a:ext cx="844920" cy="23932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2B57BB-06F3-85D8-4464-845A9B9609E2}"/>
              </a:ext>
            </a:extLst>
          </p:cNvPr>
          <p:cNvSpPr txBox="1"/>
          <p:nvPr/>
        </p:nvSpPr>
        <p:spPr>
          <a:xfrm>
            <a:off x="3820007" y="4462765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F45A90-49BA-A436-ED04-44D4DE19E774}"/>
              </a:ext>
            </a:extLst>
          </p:cNvPr>
          <p:cNvSpPr/>
          <p:nvPr/>
        </p:nvSpPr>
        <p:spPr>
          <a:xfrm>
            <a:off x="6554493" y="4472525"/>
            <a:ext cx="844920" cy="5232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55ECAA-0EBF-462B-F0AB-A2A04DF6C4A4}"/>
              </a:ext>
            </a:extLst>
          </p:cNvPr>
          <p:cNvSpPr/>
          <p:nvPr/>
        </p:nvSpPr>
        <p:spPr>
          <a:xfrm>
            <a:off x="4792589" y="4460801"/>
            <a:ext cx="844920" cy="5232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977A3A4-A4EB-6021-021B-8ED6FCC83FB3}"/>
              </a:ext>
            </a:extLst>
          </p:cNvPr>
          <p:cNvCxnSpPr/>
          <p:nvPr/>
        </p:nvCxnSpPr>
        <p:spPr>
          <a:xfrm>
            <a:off x="3222131" y="4995746"/>
            <a:ext cx="5710854" cy="0"/>
          </a:xfrm>
          <a:prstGeom prst="line">
            <a:avLst/>
          </a:prstGeom>
          <a:ln w="2540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FDA6DB6-8307-D481-A39B-55ADFB83EF3A}"/>
              </a:ext>
            </a:extLst>
          </p:cNvPr>
          <p:cNvSpPr txBox="1"/>
          <p:nvPr/>
        </p:nvSpPr>
        <p:spPr>
          <a:xfrm>
            <a:off x="4792589" y="4460801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4B4DD1-E5E8-3BAC-BBC0-395EC5157992}"/>
              </a:ext>
            </a:extLst>
          </p:cNvPr>
          <p:cNvSpPr txBox="1"/>
          <p:nvPr/>
        </p:nvSpPr>
        <p:spPr>
          <a:xfrm>
            <a:off x="7519711" y="4454939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A5D1EA-8AE8-B725-FBC3-822688FF0689}"/>
              </a:ext>
            </a:extLst>
          </p:cNvPr>
          <p:cNvSpPr txBox="1"/>
          <p:nvPr/>
        </p:nvSpPr>
        <p:spPr>
          <a:xfrm>
            <a:off x="6554493" y="4472525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82BC7D-1B98-6EAE-19C6-BFB41064E7B4}"/>
              </a:ext>
            </a:extLst>
          </p:cNvPr>
          <p:cNvSpPr txBox="1"/>
          <p:nvPr/>
        </p:nvSpPr>
        <p:spPr>
          <a:xfrm>
            <a:off x="3222131" y="572489"/>
            <a:ext cx="57108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D579"/>
                </a:solidFill>
                <a:latin typeface="Aptos Light" panose="020B0004020202020204" pitchFamily="34" charset="0"/>
              </a:rPr>
              <a:t>Why?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65D178-01EF-86D3-9908-C35D4A23C892}"/>
              </a:ext>
            </a:extLst>
          </p:cNvPr>
          <p:cNvSpPr txBox="1"/>
          <p:nvPr/>
        </p:nvSpPr>
        <p:spPr>
          <a:xfrm>
            <a:off x="0" y="513948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Let’s Check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072BB8-0D3D-CCDA-2DB1-DEC054849888}"/>
              </a:ext>
            </a:extLst>
          </p:cNvPr>
          <p:cNvSpPr txBox="1"/>
          <p:nvPr/>
        </p:nvSpPr>
        <p:spPr>
          <a:xfrm>
            <a:off x="0" y="5835626"/>
            <a:ext cx="12191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No Attention. No Learning.</a:t>
            </a:r>
          </a:p>
        </p:txBody>
      </p:sp>
    </p:spTree>
    <p:extLst>
      <p:ext uri="{BB962C8B-B14F-4D97-AF65-F5344CB8AC3E}">
        <p14:creationId xmlns:p14="http://schemas.microsoft.com/office/powerpoint/2010/main" val="67951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/>
      <p:bldP spid="20" grpId="0"/>
      <p:bldP spid="21" grpId="0"/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D5B2F-CCFE-1039-EA57-27162A0DD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A8F2917A-8439-B35F-19D2-B1404555249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286D757-A467-7F1D-98CC-D334A7C67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&amp; Learning: </a:t>
            </a:r>
            <a:r>
              <a:rPr lang="en-US" dirty="0">
                <a:solidFill>
                  <a:srgbClr val="FFD579"/>
                </a:solidFill>
              </a:rPr>
              <a:t>5 Science Principles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067147-D288-B484-0E46-CB60F2D5F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625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FFD579"/>
                </a:solidFill>
              </a:rPr>
              <a:t>1. Attention is limited:</a:t>
            </a:r>
            <a:r>
              <a:rPr lang="en-US" dirty="0"/>
              <a:t> The capacity of attention drops quickly and dividing or repeatedly switching attentional focus impairs learning.</a:t>
            </a:r>
            <a:endParaRPr lang="en-US" b="1" dirty="0">
              <a:solidFill>
                <a:srgbClr val="FFD579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>
              <a:solidFill>
                <a:srgbClr val="FFD579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FFD579"/>
                </a:solidFill>
              </a:rPr>
              <a:t>2. Attention is selective and competitive</a:t>
            </a:r>
            <a:r>
              <a:rPr lang="en-US" dirty="0">
                <a:solidFill>
                  <a:srgbClr val="FFD579"/>
                </a:solidFill>
              </a:rPr>
              <a:t>: </a:t>
            </a:r>
            <a:r>
              <a:rPr lang="en-US" dirty="0"/>
              <a:t>Focusing on some information suppresses processing of competing information.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FFD579"/>
                </a:solidFill>
              </a:rPr>
              <a:t>3. Attention is guided by goals, prior knowledge, expectations, and salience</a:t>
            </a:r>
            <a:r>
              <a:rPr lang="en-US" dirty="0">
                <a:solidFill>
                  <a:srgbClr val="FFD579"/>
                </a:solidFill>
              </a:rPr>
              <a:t>: </a:t>
            </a:r>
            <a:r>
              <a:rPr lang="en-US" dirty="0"/>
              <a:t>Internal knowledge and motivations, and external conditions determine what wins the attention competition.</a:t>
            </a:r>
            <a:endParaRPr lang="en-US" dirty="0">
              <a:solidFill>
                <a:srgbClr val="FF0000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02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24673-F1C0-F0F8-A488-228B4169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3EC7CDD5-AE1A-A234-F29E-487C6F848FE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83B7929-A316-CBB0-A914-74D7029BE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&amp; Learning: </a:t>
            </a:r>
            <a:r>
              <a:rPr lang="en-US" dirty="0">
                <a:solidFill>
                  <a:srgbClr val="FFD579"/>
                </a:solidFill>
              </a:rPr>
              <a:t>5 Science Principles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6BE0E0-37D6-8C8B-292B-9E3EFE6DE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92149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D579"/>
                </a:solidFill>
              </a:rPr>
              <a:t>4. Sustained attention is effortful and fluctuates: </a:t>
            </a:r>
            <a:r>
              <a:rPr lang="en-US" dirty="0"/>
              <a:t>Mind wandering and attentional lapses are normal, so instruction must periodically reorient attention.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lvl="0" indent="0">
              <a:buNone/>
            </a:pPr>
            <a:r>
              <a:rPr lang="en-US" b="1" dirty="0">
                <a:solidFill>
                  <a:srgbClr val="FFD579"/>
                </a:solidFill>
              </a:rPr>
              <a:t>5. Attention is state- and context-dependent: </a:t>
            </a:r>
            <a:r>
              <a:rPr lang="en-US" dirty="0"/>
              <a:t>Sleep, fatigue, anxiety, motivation, and environmental conditions affect attentional control.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6A0726-73E6-4B72-19F7-DFE35423811B}"/>
              </a:ext>
            </a:extLst>
          </p:cNvPr>
          <p:cNvSpPr txBox="1"/>
          <p:nvPr/>
        </p:nvSpPr>
        <p:spPr>
          <a:xfrm>
            <a:off x="220954" y="5715258"/>
            <a:ext cx="11926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Anderson et al., 2011; Bradbury, 2016; Chun et al., 2011; Chun &amp; Turk-Browne, 2007; </a:t>
            </a:r>
            <a:r>
              <a:rPr lang="en-US" dirty="0" err="1"/>
              <a:t>Corbetta</a:t>
            </a:r>
            <a:r>
              <a:rPr lang="en-US" dirty="0"/>
              <a:t>, &amp; Shulman, 2002; </a:t>
            </a:r>
            <a:r>
              <a:rPr lang="en-US" dirty="0" err="1"/>
              <a:t>Jarodzka</a:t>
            </a:r>
            <a:r>
              <a:rPr lang="en-US" dirty="0"/>
              <a:t> et al., 2013; Kane et al., 2007; Killingsworth &amp; Gilbert, 2010;  Lim &amp; Dinges, 2010; </a:t>
            </a:r>
            <a:r>
              <a:rPr lang="en-US" dirty="0" err="1"/>
              <a:t>Oberauer</a:t>
            </a:r>
            <a:r>
              <a:rPr lang="en-US" dirty="0"/>
              <a:t>, 2019; Petersen &amp; Posner, 2012; Risko et al., 2012; Soderstrom &amp; Bjork, 2015; Unsworth &amp; Robison, 2020; Wilson &amp; Korn, 2007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3166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71E69-7449-92AB-A482-2DD91122E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09281259-104E-8EAF-E263-30E57C128F1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88E415B-436E-793A-12BB-B75432302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35748" cy="1325563"/>
          </a:xfrm>
        </p:spPr>
        <p:txBody>
          <a:bodyPr/>
          <a:lstStyle/>
          <a:p>
            <a:r>
              <a:rPr lang="en-US" dirty="0"/>
              <a:t>Attention &amp; Learning: </a:t>
            </a:r>
            <a:r>
              <a:rPr lang="en-US" dirty="0">
                <a:solidFill>
                  <a:srgbClr val="FFD579"/>
                </a:solidFill>
              </a:rPr>
              <a:t>Instructional Principles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760453-EE17-0BF4-804E-55D6D6325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25624"/>
            <a:ext cx="11675165" cy="487625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/>
              <a:t>Principle 1: </a:t>
            </a:r>
            <a:r>
              <a:rPr lang="en-US" b="1" dirty="0">
                <a:solidFill>
                  <a:srgbClr val="FFD579"/>
                </a:solidFill>
              </a:rPr>
              <a:t>Protect limited attention by reducing avoidable competition</a:t>
            </a:r>
            <a:r>
              <a:rPr lang="en-US" b="1" dirty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Remove decorative images, background music, tangential anecdotes, and "interesting but irrelevant" stories from instructional materials.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b="1" dirty="0"/>
              <a:t>Principle 2: </a:t>
            </a:r>
            <a:r>
              <a:rPr lang="en-US" b="1" dirty="0">
                <a:solidFill>
                  <a:srgbClr val="FFD579"/>
                </a:solidFill>
              </a:rPr>
              <a:t>Guide attention toward the features and relationships that matter.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Use signaling and cueing: arrows, highlighting, color coding, and verbal direction to relevant actions, objects, or ideas. Be sure to explain the signals and cues, and be consistent.</a:t>
            </a:r>
          </a:p>
        </p:txBody>
      </p:sp>
    </p:spTree>
    <p:extLst>
      <p:ext uri="{BB962C8B-B14F-4D97-AF65-F5344CB8AC3E}">
        <p14:creationId xmlns:p14="http://schemas.microsoft.com/office/powerpoint/2010/main" val="28727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03F7E-40E0-2E95-603E-D88BC2E4C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CF8225CA-05D1-4B2D-4D76-39BF4ABDF9D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82AEFD2-041C-5833-C50F-4A2ABBBE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35748" cy="1325563"/>
          </a:xfrm>
        </p:spPr>
        <p:txBody>
          <a:bodyPr/>
          <a:lstStyle/>
          <a:p>
            <a:r>
              <a:rPr lang="en-US" dirty="0"/>
              <a:t>Attention &amp; Learning: </a:t>
            </a:r>
            <a:r>
              <a:rPr lang="en-US" dirty="0">
                <a:solidFill>
                  <a:srgbClr val="FFD579"/>
                </a:solidFill>
              </a:rPr>
              <a:t>Instructional Principles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40BF395-51B4-1A05-3074-C69146D6A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25624"/>
            <a:ext cx="11675165" cy="487625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Principle 3: </a:t>
            </a:r>
            <a:r>
              <a:rPr lang="en-US" b="1" dirty="0">
                <a:solidFill>
                  <a:srgbClr val="FFD579"/>
                </a:solidFill>
              </a:rPr>
              <a:t>Segment instruction and manage the pace of demand.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Address vocabulary and component concepts before integrated tasks, and separate the cognitive demand of </a:t>
            </a:r>
            <a:r>
              <a:rPr lang="en-US" i="1" dirty="0"/>
              <a:t>understanding</a:t>
            </a:r>
            <a:r>
              <a:rPr lang="en-US" dirty="0"/>
              <a:t> a procedure from the motor demand of </a:t>
            </a:r>
            <a:r>
              <a:rPr lang="en-US" i="1" dirty="0"/>
              <a:t>performing</a:t>
            </a:r>
            <a:r>
              <a:rPr lang="en-US" dirty="0"/>
              <a:t> it, rather than imposing both simultaneously on first exposure.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Principle 4: </a:t>
            </a:r>
            <a:r>
              <a:rPr lang="en-US" b="1" dirty="0">
                <a:solidFill>
                  <a:srgbClr val="FFD579"/>
                </a:solidFill>
              </a:rPr>
              <a:t>Build in recurring reorientation.</a:t>
            </a:r>
            <a:r>
              <a:rPr lang="en-US" dirty="0">
                <a:solidFill>
                  <a:srgbClr val="FFD579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Provide a retrieval question, small meaning-based task, or brief discussion focused on recent content or skills at intervals throughout the instruction.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16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64997-48C2-1ED6-6F03-8C62CC41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0D27FABD-5B4D-BA18-9EC1-EC9D8B5DDF4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8B62576-C9F2-6B40-F294-2CFB2B057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35748" cy="1325563"/>
          </a:xfrm>
        </p:spPr>
        <p:txBody>
          <a:bodyPr/>
          <a:lstStyle/>
          <a:p>
            <a:r>
              <a:rPr lang="en-US" dirty="0"/>
              <a:t>Attention &amp; Learning: </a:t>
            </a:r>
            <a:r>
              <a:rPr lang="en-US" dirty="0">
                <a:solidFill>
                  <a:srgbClr val="FFD579"/>
                </a:solidFill>
              </a:rPr>
              <a:t>Instructional Principles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1AFD8C3-F5EB-4750-0208-246E48E1D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25624"/>
            <a:ext cx="11675165" cy="487625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Principle 5: </a:t>
            </a:r>
            <a:r>
              <a:rPr lang="en-US" b="1" dirty="0">
                <a:solidFill>
                  <a:srgbClr val="FFD579"/>
                </a:solidFill>
              </a:rPr>
              <a:t>Convert attention into learning-relevant processing.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Once attention has been established, ask students to predict, compare, explain, apply, or perform—any task focused on meaningful processing.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3825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966F6-3EB8-0A54-841D-1597A901C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uilding with trees and mountains in the background&#10;&#10;AI-generated content may be incorrect.">
            <a:extLst>
              <a:ext uri="{FF2B5EF4-FFF2-40B4-BE49-F238E27FC236}">
                <a16:creationId xmlns:a16="http://schemas.microsoft.com/office/drawing/2014/main" id="{619D5DDA-07B5-18E0-DF82-80D179EE72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t="6444" b="9123"/>
          <a:stretch>
            <a:fillRect/>
          </a:stretch>
        </p:blipFill>
        <p:spPr>
          <a:xfrm>
            <a:off x="-15240" y="-13266"/>
            <a:ext cx="12207240" cy="6871266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1B3A603-6CE6-B53C-AF07-DD60A9BDC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353800" cy="50323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2400"/>
              </a:spcAft>
              <a:buNone/>
            </a:pPr>
            <a:r>
              <a:rPr lang="en-US" sz="3200" dirty="0">
                <a:latin typeface="Aptos Light" panose="020B0004020202020204" pitchFamily="34" charset="0"/>
              </a:rPr>
              <a:t>What’s the difference between learning </a:t>
            </a:r>
            <a:r>
              <a:rPr lang="en-US" sz="3200">
                <a:latin typeface="Aptos Light" panose="020B0004020202020204" pitchFamily="34" charset="0"/>
              </a:rPr>
              <a:t>and performance? </a:t>
            </a:r>
            <a:endParaRPr lang="en-US" sz="32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B27062-D3FC-88F8-074B-191A0B77F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83768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2E08A1-AC64-521D-5C4D-659579AD1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972" y="2766096"/>
            <a:ext cx="6158857" cy="41064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A4AF54-0E43-B364-A158-1FE35A38C867}"/>
              </a:ext>
            </a:extLst>
          </p:cNvPr>
          <p:cNvSpPr txBox="1"/>
          <p:nvPr/>
        </p:nvSpPr>
        <p:spPr>
          <a:xfrm>
            <a:off x="0" y="319315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What are 2 things from the </a:t>
            </a:r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“attention” section that you found</a:t>
            </a:r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useful, interesting, or confusing:?</a:t>
            </a:r>
          </a:p>
        </p:txBody>
      </p:sp>
    </p:spTree>
    <p:extLst>
      <p:ext uri="{BB962C8B-B14F-4D97-AF65-F5344CB8AC3E}">
        <p14:creationId xmlns:p14="http://schemas.microsoft.com/office/powerpoint/2010/main" val="83159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B601F-4CE7-20A9-7987-5EBB7B2DD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5" descr="A veterinarian holding a dog&#10;&#10;AI-generated content may be incorrect.">
            <a:extLst>
              <a:ext uri="{FF2B5EF4-FFF2-40B4-BE49-F238E27FC236}">
                <a16:creationId xmlns:a16="http://schemas.microsoft.com/office/drawing/2014/main" id="{882AE147-1BC9-D790-9B67-CAC4C455E26E}"/>
              </a:ext>
            </a:extLst>
          </p:cNvPr>
          <p:cNvPicPr>
            <a:picLocks/>
          </p:cNvPicPr>
          <p:nvPr/>
        </p:nvPicPr>
        <p:blipFill>
          <a:blip r:embed="rId3"/>
          <a:srcRect t="17415"/>
          <a:stretch>
            <a:fillRect/>
          </a:stretch>
        </p:blipFill>
        <p:spPr>
          <a:xfrm>
            <a:off x="0" y="147145"/>
            <a:ext cx="12192000" cy="67003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0455E2-BA3B-44EA-EF9D-1D51E8B4F2C8}"/>
              </a:ext>
            </a:extLst>
          </p:cNvPr>
          <p:cNvSpPr txBox="1"/>
          <p:nvPr/>
        </p:nvSpPr>
        <p:spPr>
          <a:xfrm>
            <a:off x="0" y="144966"/>
            <a:ext cx="12192000" cy="224676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/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Making Meaning</a:t>
            </a:r>
            <a:endParaRPr lang="en-US" sz="2000" dirty="0">
              <a:latin typeface="Aptos Light" panose="020B0004020202020204" pitchFamily="34" charset="0"/>
            </a:endParaRPr>
          </a:p>
          <a:p>
            <a:pPr algn="ctr"/>
            <a:endParaRPr lang="en-US" sz="400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58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57CE1-8904-2D10-ED8D-EE10D78A3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F8060B20-CD43-CD7C-318E-4B297B10CD3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31763"/>
            <a:ext cx="12188952" cy="672623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3D1226E-246D-69DA-D50F-71087ABFF075}"/>
              </a:ext>
            </a:extLst>
          </p:cNvPr>
          <p:cNvGrpSpPr/>
          <p:nvPr/>
        </p:nvGrpSpPr>
        <p:grpSpPr>
          <a:xfrm>
            <a:off x="459744" y="854312"/>
            <a:ext cx="11108651" cy="1790469"/>
            <a:chOff x="459744" y="1609442"/>
            <a:chExt cx="11108651" cy="179046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5AEF1F9-CDA8-D341-E3A7-B2895BF9552A}"/>
                </a:ext>
              </a:extLst>
            </p:cNvPr>
            <p:cNvSpPr/>
            <p:nvPr/>
          </p:nvSpPr>
          <p:spPr>
            <a:xfrm>
              <a:off x="2535418" y="2319146"/>
              <a:ext cx="6835734" cy="69349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6350">
              <a:solidFill>
                <a:srgbClr val="FFD57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U-Turn Arrow 5">
              <a:extLst>
                <a:ext uri="{FF2B5EF4-FFF2-40B4-BE49-F238E27FC236}">
                  <a16:creationId xmlns:a16="http://schemas.microsoft.com/office/drawing/2014/main" id="{FF27E7B3-9A6C-E16C-1B93-86DB3613FADE}"/>
                </a:ext>
              </a:extLst>
            </p:cNvPr>
            <p:cNvSpPr/>
            <p:nvPr/>
          </p:nvSpPr>
          <p:spPr>
            <a:xfrm>
              <a:off x="8363489" y="1934949"/>
              <a:ext cx="2276305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U-Turn Arrow 6">
              <a:extLst>
                <a:ext uri="{FF2B5EF4-FFF2-40B4-BE49-F238E27FC236}">
                  <a16:creationId xmlns:a16="http://schemas.microsoft.com/office/drawing/2014/main" id="{FFC63D42-CCCC-8233-2606-2562001F0646}"/>
                </a:ext>
              </a:extLst>
            </p:cNvPr>
            <p:cNvSpPr/>
            <p:nvPr/>
          </p:nvSpPr>
          <p:spPr>
            <a:xfrm>
              <a:off x="6084944" y="1933184"/>
              <a:ext cx="2382841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DD8321-CA4F-70C0-66EC-C801665EBDC3}"/>
                </a:ext>
              </a:extLst>
            </p:cNvPr>
            <p:cNvSpPr txBox="1"/>
            <p:nvPr/>
          </p:nvSpPr>
          <p:spPr>
            <a:xfrm>
              <a:off x="3647121" y="1620293"/>
              <a:ext cx="2448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foster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8CFB848-9835-B9EE-F51B-23C157BFA2F9}"/>
                </a:ext>
              </a:extLst>
            </p:cNvPr>
            <p:cNvSpPr txBox="1"/>
            <p:nvPr/>
          </p:nvSpPr>
          <p:spPr>
            <a:xfrm>
              <a:off x="7359471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Learning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2C1AA8-2D8D-103B-3F75-A30527BBE571}"/>
                </a:ext>
              </a:extLst>
            </p:cNvPr>
            <p:cNvSpPr txBox="1"/>
            <p:nvPr/>
          </p:nvSpPr>
          <p:spPr>
            <a:xfrm>
              <a:off x="459744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Objectives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17A9A0-43E3-2331-7B7E-2E2CE9462F20}"/>
                </a:ext>
              </a:extLst>
            </p:cNvPr>
            <p:cNvSpPr txBox="1"/>
            <p:nvPr/>
          </p:nvSpPr>
          <p:spPr>
            <a:xfrm>
              <a:off x="2647356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Strategies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D4C869D-8ACF-BBD4-49F4-DD6C66AC0472}"/>
                </a:ext>
              </a:extLst>
            </p:cNvPr>
            <p:cNvSpPr txBox="1"/>
            <p:nvPr/>
          </p:nvSpPr>
          <p:spPr>
            <a:xfrm>
              <a:off x="5046728" y="2415026"/>
              <a:ext cx="2103120" cy="98488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D579"/>
                  </a:solidFill>
                  <a:latin typeface="Helvetica Light" panose="020B0403020202020204" pitchFamily="34" charset="0"/>
                  <a:ea typeface="Roboto Thin" panose="02000000000000000000" pitchFamily="2" charset="0"/>
                  <a:cs typeface="Roboto Thin" panose="02000000000000000000" pitchFamily="2" charset="0"/>
                </a:rPr>
                <a:t>Processing</a:t>
              </a:r>
            </a:p>
            <a:p>
              <a:pPr algn="ctr"/>
              <a:endParaRPr lang="en-US" sz="2600" dirty="0">
                <a:latin typeface="Helvetica Light" panose="020B0403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4F940B-3C4C-83BA-A3F2-70BC96A3979A}"/>
                </a:ext>
              </a:extLst>
            </p:cNvPr>
            <p:cNvSpPr txBox="1"/>
            <p:nvPr/>
          </p:nvSpPr>
          <p:spPr>
            <a:xfrm>
              <a:off x="9556715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Performance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3F3E81-84C6-E964-FDC1-53E767CF8035}"/>
                </a:ext>
              </a:extLst>
            </p:cNvPr>
            <p:cNvSpPr txBox="1"/>
            <p:nvPr/>
          </p:nvSpPr>
          <p:spPr>
            <a:xfrm>
              <a:off x="1490373" y="1614867"/>
              <a:ext cx="22057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inform</a:t>
              </a:r>
            </a:p>
          </p:txBody>
        </p:sp>
        <p:sp>
          <p:nvSpPr>
            <p:cNvPr id="16" name="U-Turn Arrow 15">
              <a:extLst>
                <a:ext uri="{FF2B5EF4-FFF2-40B4-BE49-F238E27FC236}">
                  <a16:creationId xmlns:a16="http://schemas.microsoft.com/office/drawing/2014/main" id="{C8336ABF-8E0A-538C-A54C-2DAA5BD27F80}"/>
                </a:ext>
              </a:extLst>
            </p:cNvPr>
            <p:cNvSpPr/>
            <p:nvPr/>
          </p:nvSpPr>
          <p:spPr>
            <a:xfrm>
              <a:off x="3630365" y="1932394"/>
              <a:ext cx="2549053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U-Turn Arrow 16">
              <a:extLst>
                <a:ext uri="{FF2B5EF4-FFF2-40B4-BE49-F238E27FC236}">
                  <a16:creationId xmlns:a16="http://schemas.microsoft.com/office/drawing/2014/main" id="{C27470DA-76A2-2C66-23B5-B09231A9EC5E}"/>
                </a:ext>
              </a:extLst>
            </p:cNvPr>
            <p:cNvSpPr/>
            <p:nvPr/>
          </p:nvSpPr>
          <p:spPr>
            <a:xfrm>
              <a:off x="1457253" y="1933517"/>
              <a:ext cx="2266964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BAD5C58-8A12-543A-F05C-ED166C7F7FDD}"/>
                </a:ext>
              </a:extLst>
            </p:cNvPr>
            <p:cNvSpPr txBox="1"/>
            <p:nvPr/>
          </p:nvSpPr>
          <p:spPr>
            <a:xfrm>
              <a:off x="6112755" y="1609442"/>
              <a:ext cx="225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causes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F1FE891-341D-4879-6C6E-36C1E276BC6B}"/>
                </a:ext>
              </a:extLst>
            </p:cNvPr>
            <p:cNvSpPr txBox="1"/>
            <p:nvPr/>
          </p:nvSpPr>
          <p:spPr>
            <a:xfrm>
              <a:off x="8381107" y="1616079"/>
              <a:ext cx="2167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enables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77004AF-E8D1-E135-F98B-14F49590194B}"/>
                </a:ext>
              </a:extLst>
            </p:cNvPr>
            <p:cNvSpPr txBox="1"/>
            <p:nvPr/>
          </p:nvSpPr>
          <p:spPr>
            <a:xfrm>
              <a:off x="8874701" y="2209753"/>
              <a:ext cx="992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infer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8D8777B-6FA4-4D7B-FA87-854EFC4A2C73}"/>
                </a:ext>
              </a:extLst>
            </p:cNvPr>
            <p:cNvCxnSpPr/>
            <p:nvPr/>
          </p:nvCxnSpPr>
          <p:spPr>
            <a:xfrm flipH="1">
              <a:off x="9078685" y="2656114"/>
              <a:ext cx="467144" cy="0"/>
            </a:xfrm>
            <a:prstGeom prst="straightConnector1">
              <a:avLst/>
            </a:prstGeom>
            <a:ln>
              <a:solidFill>
                <a:srgbClr val="FFD579"/>
              </a:solidFill>
              <a:prstDash val="dash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63CC371-B9AF-B9EE-476E-17CEF28F7EE5}"/>
              </a:ext>
            </a:extLst>
          </p:cNvPr>
          <p:cNvSpPr txBox="1"/>
          <p:nvPr/>
        </p:nvSpPr>
        <p:spPr>
          <a:xfrm>
            <a:off x="0" y="299384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D579"/>
                </a:solidFill>
                <a:latin typeface="Aptos Light" panose="020B0004020202020204" pitchFamily="34" charset="0"/>
              </a:rPr>
              <a:t>Meaning Making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1D5DC2A-BFF9-202C-01C7-0CC210CABD62}"/>
              </a:ext>
            </a:extLst>
          </p:cNvPr>
          <p:cNvCxnSpPr/>
          <p:nvPr/>
        </p:nvCxnSpPr>
        <p:spPr>
          <a:xfrm>
            <a:off x="6096000" y="2262415"/>
            <a:ext cx="0" cy="577516"/>
          </a:xfrm>
          <a:prstGeom prst="straightConnector1">
            <a:avLst/>
          </a:prstGeom>
          <a:ln w="12700">
            <a:solidFill>
              <a:srgbClr val="FFD579"/>
            </a:solidFill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6484DFF-2330-A20A-95A4-9C3FCD57C767}"/>
              </a:ext>
            </a:extLst>
          </p:cNvPr>
          <p:cNvSpPr txBox="1"/>
          <p:nvPr/>
        </p:nvSpPr>
        <p:spPr>
          <a:xfrm>
            <a:off x="-3048" y="4455885"/>
            <a:ext cx="1218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What is meaning? Three Words.</a:t>
            </a:r>
          </a:p>
          <a:p>
            <a:pPr algn="ctr"/>
            <a:endParaRPr lang="en-US" sz="3200" dirty="0">
              <a:latin typeface="Aptos Light" panose="020B0004020202020204" pitchFamily="34" charset="0"/>
            </a:endParaRPr>
          </a:p>
          <a:p>
            <a:pPr algn="ctr"/>
            <a:r>
              <a:rPr lang="en-US" sz="3200" dirty="0">
                <a:latin typeface="Aptos Light" panose="020B0004020202020204" pitchFamily="34" charset="0"/>
              </a:rPr>
              <a:t>Connections &amp; Significance</a:t>
            </a:r>
          </a:p>
        </p:txBody>
      </p:sp>
    </p:spTree>
    <p:extLst>
      <p:ext uri="{BB962C8B-B14F-4D97-AF65-F5344CB8AC3E}">
        <p14:creationId xmlns:p14="http://schemas.microsoft.com/office/powerpoint/2010/main" val="292584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EB1B6-22E1-F465-3FAB-25148427B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E66EAD-124E-1AD8-3154-B10B2117A450}"/>
              </a:ext>
            </a:extLst>
          </p:cNvPr>
          <p:cNvSpPr/>
          <p:nvPr/>
        </p:nvSpPr>
        <p:spPr>
          <a:xfrm>
            <a:off x="2804159" y="1140823"/>
            <a:ext cx="6566263" cy="5059680"/>
          </a:xfrm>
          <a:prstGeom prst="rect">
            <a:avLst/>
          </a:prstGeom>
          <a:noFill/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We-Are-Sinking with Captions">
            <a:hlinkClick r:id="" action="ppaction://media"/>
            <a:extLst>
              <a:ext uri="{FF2B5EF4-FFF2-40B4-BE49-F238E27FC236}">
                <a16:creationId xmlns:a16="http://schemas.microsoft.com/office/drawing/2014/main" id="{ED04F184-7532-7EAE-E62D-CF73CD016E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3848" y="960648"/>
            <a:ext cx="7863134" cy="58973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21F0A8-27A0-0AF4-E3AD-23C014460000}"/>
              </a:ext>
            </a:extLst>
          </p:cNvPr>
          <p:cNvSpPr txBox="1"/>
          <p:nvPr/>
        </p:nvSpPr>
        <p:spPr>
          <a:xfrm>
            <a:off x="1" y="33167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on Clarity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59A9A5-B2AB-CB6B-675B-FBF340231553}"/>
              </a:ext>
            </a:extLst>
          </p:cNvPr>
          <p:cNvSpPr/>
          <p:nvPr/>
        </p:nvSpPr>
        <p:spPr>
          <a:xfrm>
            <a:off x="1949986" y="916450"/>
            <a:ext cx="7863134" cy="5941550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4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BA746-6633-5B61-75CE-253A9578F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6C4B1E70-B58B-22F2-37C8-62C43D368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28600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A0058CF-5CC1-BE56-7A21-D3851DCECE11}"/>
              </a:ext>
            </a:extLst>
          </p:cNvPr>
          <p:cNvSpPr txBox="1"/>
          <p:nvPr/>
        </p:nvSpPr>
        <p:spPr>
          <a:xfrm>
            <a:off x="17495" y="384371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429E0-F125-CD5A-1B1B-92917D8158BB}"/>
              </a:ext>
            </a:extLst>
          </p:cNvPr>
          <p:cNvSpPr txBox="1"/>
          <p:nvPr/>
        </p:nvSpPr>
        <p:spPr>
          <a:xfrm>
            <a:off x="17494" y="605118"/>
            <a:ext cx="12172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Copy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713E92-6F16-103A-5A0E-CAACA9305B1F}"/>
              </a:ext>
            </a:extLst>
          </p:cNvPr>
          <p:cNvSpPr txBox="1"/>
          <p:nvPr/>
        </p:nvSpPr>
        <p:spPr>
          <a:xfrm>
            <a:off x="14962" y="1597258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The falling snow was quiet.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ED2318-C177-27EE-34CB-3293217D8404}"/>
              </a:ext>
            </a:extLst>
          </p:cNvPr>
          <p:cNvSpPr txBox="1"/>
          <p:nvPr/>
        </p:nvSpPr>
        <p:spPr>
          <a:xfrm>
            <a:off x="14962" y="157534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Mom hugged her laughing child.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95828E-D1DE-9188-685C-CE114CE83368}"/>
              </a:ext>
            </a:extLst>
          </p:cNvPr>
          <p:cNvSpPr txBox="1"/>
          <p:nvPr/>
        </p:nvSpPr>
        <p:spPr>
          <a:xfrm>
            <a:off x="14962" y="159486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Most cold food smells little.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17CA02-8BE1-0B63-ED3C-7308180B8005}"/>
              </a:ext>
            </a:extLst>
          </p:cNvPr>
          <p:cNvSpPr txBox="1"/>
          <p:nvPr/>
        </p:nvSpPr>
        <p:spPr>
          <a:xfrm>
            <a:off x="14962" y="158986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Juan’s friendly wolf snored.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8F959A-E847-7D34-52CA-F8F04D06A0BA}"/>
              </a:ext>
            </a:extLst>
          </p:cNvPr>
          <p:cNvSpPr txBox="1"/>
          <p:nvPr/>
        </p:nvSpPr>
        <p:spPr>
          <a:xfrm>
            <a:off x="14962" y="157194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Dark clouds hid the bright sun.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A72E82-E14C-F4D1-E1D0-D346AD867B9F}"/>
              </a:ext>
            </a:extLst>
          </p:cNvPr>
          <p:cNvSpPr txBox="1"/>
          <p:nvPr/>
        </p:nvSpPr>
        <p:spPr>
          <a:xfrm>
            <a:off x="14962" y="158807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Windy days spark concern.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4322B8-B11B-2F8D-7A1F-CFB600B08735}"/>
              </a:ext>
            </a:extLst>
          </p:cNvPr>
          <p:cNvSpPr txBox="1"/>
          <p:nvPr/>
        </p:nvSpPr>
        <p:spPr>
          <a:xfrm>
            <a:off x="14962" y="157941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Kids love the big airplane.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366B17-06B9-5A70-0B72-0D3E57ABED73}"/>
              </a:ext>
            </a:extLst>
          </p:cNvPr>
          <p:cNvSpPr txBox="1"/>
          <p:nvPr/>
        </p:nvSpPr>
        <p:spPr>
          <a:xfrm>
            <a:off x="14962" y="1576286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Chris abhors writing poetry.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38AF04-C109-FC32-CEBA-F2B56EBC510F}"/>
              </a:ext>
            </a:extLst>
          </p:cNvPr>
          <p:cNvSpPr txBox="1"/>
          <p:nvPr/>
        </p:nvSpPr>
        <p:spPr>
          <a:xfrm>
            <a:off x="14962" y="157691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Deep sounds of the quiet forest.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BE410B-BE0A-F26D-4036-2ECF2ED335A6}"/>
              </a:ext>
            </a:extLst>
          </p:cNvPr>
          <p:cNvSpPr txBox="1"/>
          <p:nvPr/>
        </p:nvSpPr>
        <p:spPr>
          <a:xfrm>
            <a:off x="14962" y="1572566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He broke the picture frame.</a:t>
            </a:r>
          </a:p>
        </p:txBody>
      </p:sp>
    </p:spTree>
    <p:extLst>
      <p:ext uri="{BB962C8B-B14F-4D97-AF65-F5344CB8AC3E}">
        <p14:creationId xmlns:p14="http://schemas.microsoft.com/office/powerpoint/2010/main" val="384530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9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3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6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8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90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1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2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4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7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8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" grpId="0"/>
      <p:bldP spid="3" grpId="1"/>
      <p:bldP spid="13" grpId="0"/>
      <p:bldP spid="13" grpId="1"/>
      <p:bldP spid="15" grpId="0"/>
      <p:bldP spid="15" grpId="1"/>
      <p:bldP spid="16" grpId="0"/>
      <p:bldP spid="16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14" grpId="0"/>
      <p:bldP spid="1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7DC3A-925D-0099-ED1D-579B7AF0E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6A212385-3278-31DC-0707-455670F519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42888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32E2D50-8E94-F94A-4639-CB12994BABD1}"/>
              </a:ext>
            </a:extLst>
          </p:cNvPr>
          <p:cNvSpPr txBox="1"/>
          <p:nvPr/>
        </p:nvSpPr>
        <p:spPr>
          <a:xfrm>
            <a:off x="-11078" y="393479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9B057E-C3F5-15EE-3C93-3DDFE26446B5}"/>
              </a:ext>
            </a:extLst>
          </p:cNvPr>
          <p:cNvSpPr txBox="1"/>
          <p:nvPr/>
        </p:nvSpPr>
        <p:spPr>
          <a:xfrm>
            <a:off x="0" y="176814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Walking Tiger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5927EA-28EE-766B-B4DC-357BED61DE97}"/>
              </a:ext>
            </a:extLst>
          </p:cNvPr>
          <p:cNvSpPr txBox="1"/>
          <p:nvPr/>
        </p:nvSpPr>
        <p:spPr>
          <a:xfrm>
            <a:off x="17494" y="605118"/>
            <a:ext cx="12172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Write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7F66A3-9AC8-5DDE-8635-F3421B29B34C}"/>
              </a:ext>
            </a:extLst>
          </p:cNvPr>
          <p:cNvSpPr txBox="1"/>
          <p:nvPr/>
        </p:nvSpPr>
        <p:spPr>
          <a:xfrm>
            <a:off x="-3207" y="178784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Blue Sky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A87B09-B845-7A89-2020-A6E7F3B99EEC}"/>
              </a:ext>
            </a:extLst>
          </p:cNvPr>
          <p:cNvSpPr txBox="1"/>
          <p:nvPr/>
        </p:nvSpPr>
        <p:spPr>
          <a:xfrm>
            <a:off x="4300" y="177817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Reading Corner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B302B7-D038-AAFA-CAE7-483A3B39D140}"/>
              </a:ext>
            </a:extLst>
          </p:cNvPr>
          <p:cNvSpPr txBox="1"/>
          <p:nvPr/>
        </p:nvSpPr>
        <p:spPr>
          <a:xfrm>
            <a:off x="7500" y="178992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Thoughtful Artist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5831DF-4647-E48A-B1B8-52F5D6063E13}"/>
              </a:ext>
            </a:extLst>
          </p:cNvPr>
          <p:cNvSpPr txBox="1"/>
          <p:nvPr/>
        </p:nvSpPr>
        <p:spPr>
          <a:xfrm>
            <a:off x="17495" y="178493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Busy Life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1EA5D-A6B3-9316-5FE3-F258FD944C2C}"/>
              </a:ext>
            </a:extLst>
          </p:cNvPr>
          <p:cNvSpPr txBox="1"/>
          <p:nvPr/>
        </p:nvSpPr>
        <p:spPr>
          <a:xfrm>
            <a:off x="-17495" y="177647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Little Difference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E1B563-26BE-BDBF-343F-ED929B7A7307}"/>
              </a:ext>
            </a:extLst>
          </p:cNvPr>
          <p:cNvSpPr txBox="1"/>
          <p:nvPr/>
        </p:nvSpPr>
        <p:spPr>
          <a:xfrm>
            <a:off x="-2515" y="178222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New World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EB7553-3B29-B87B-8B4A-DFE196E3ED3D}"/>
              </a:ext>
            </a:extLst>
          </p:cNvPr>
          <p:cNvSpPr txBox="1"/>
          <p:nvPr/>
        </p:nvSpPr>
        <p:spPr>
          <a:xfrm>
            <a:off x="-17495" y="1774396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Slow Cows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9B4734-25C8-E73A-9437-3B74F943F993}"/>
              </a:ext>
            </a:extLst>
          </p:cNvPr>
          <p:cNvSpPr txBox="1"/>
          <p:nvPr/>
        </p:nvSpPr>
        <p:spPr>
          <a:xfrm>
            <a:off x="-10005" y="17758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Historical Truth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4C9B5C-897B-F664-D502-7755585560FA}"/>
              </a:ext>
            </a:extLst>
          </p:cNvPr>
          <p:cNvSpPr txBox="1"/>
          <p:nvPr/>
        </p:nvSpPr>
        <p:spPr>
          <a:xfrm>
            <a:off x="3211" y="179036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Deep River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210889-E96F-E3EF-F865-75475CE3D8AC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E7BADC-092C-A377-8B14-A889F9288001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D4811D-170A-DD1B-918D-B5CDAAB6EA53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A73027-F84F-BB83-BB65-B23936E7B7E2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CF969D-361B-637D-ABA0-E2A2F10F211D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F47744-941E-23CD-758C-C6E61ED7F6FB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629F77-2A49-7F1A-1A5D-2372D603C5B4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68887F-F91E-1B81-374D-616CC1A8E22D}"/>
              </a:ext>
            </a:extLst>
          </p:cNvPr>
          <p:cNvSpPr txBox="1"/>
          <p:nvPr/>
        </p:nvSpPr>
        <p:spPr>
          <a:xfrm>
            <a:off x="7498" y="278325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C695A0-0FA7-9F90-DFEA-46963DC0005B}"/>
              </a:ext>
            </a:extLst>
          </p:cNvPr>
          <p:cNvSpPr txBox="1"/>
          <p:nvPr/>
        </p:nvSpPr>
        <p:spPr>
          <a:xfrm>
            <a:off x="7498" y="278325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F09B9F-9B01-B318-9010-D2A11FF6CAC3}"/>
              </a:ext>
            </a:extLst>
          </p:cNvPr>
          <p:cNvSpPr txBox="1"/>
          <p:nvPr/>
        </p:nvSpPr>
        <p:spPr>
          <a:xfrm>
            <a:off x="7498" y="278325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</p:spTree>
    <p:extLst>
      <p:ext uri="{BB962C8B-B14F-4D97-AF65-F5344CB8AC3E}">
        <p14:creationId xmlns:p14="http://schemas.microsoft.com/office/powerpoint/2010/main" val="11456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500"/>
                            </p:stCondLst>
                            <p:childTnLst>
                              <p:par>
                                <p:cTn id="4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8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8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9500"/>
                            </p:stCondLst>
                            <p:childTnLst>
                              <p:par>
                                <p:cTn id="8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2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6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6500"/>
                            </p:stCondLst>
                            <p:childTnLst>
                              <p:par>
                                <p:cTn id="9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9000"/>
                            </p:stCondLst>
                            <p:childTnLst>
                              <p:par>
                                <p:cTn id="10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9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3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3500"/>
                            </p:stCondLst>
                            <p:childTnLst>
                              <p:par>
                                <p:cTn id="11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6000"/>
                            </p:stCondLst>
                            <p:childTnLst>
                              <p:par>
                                <p:cTn id="1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6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0500"/>
                            </p:stCondLst>
                            <p:childTnLst>
                              <p:par>
                                <p:cTn id="12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3000"/>
                            </p:stCondLst>
                            <p:childTnLst>
                              <p:par>
                                <p:cTn id="1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350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370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37500"/>
                            </p:stCondLst>
                            <p:childTnLst>
                              <p:par>
                                <p:cTn id="14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0"/>
                            </p:stCondLst>
                            <p:childTnLst>
                              <p:par>
                                <p:cTn id="14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05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40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4500"/>
                            </p:stCondLst>
                            <p:childTnLst>
                              <p:par>
                                <p:cTn id="16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67000"/>
                            </p:stCondLst>
                            <p:childTnLst>
                              <p:par>
                                <p:cTn id="1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675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4" grpId="1"/>
      <p:bldP spid="21" grpId="0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7" grpId="0"/>
      <p:bldP spid="17" grpId="1"/>
      <p:bldP spid="18" grpId="0"/>
      <p:bldP spid="18" grpId="1"/>
      <p:bldP spid="19" grpId="0"/>
      <p:bldP spid="19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A2C24-E4F6-3DB2-C3FD-CB3D0FA0B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0658BFA6-AE4F-61BD-BC57-9A5DE8B1F8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17464"/>
          <a:stretch/>
        </p:blipFill>
        <p:spPr>
          <a:xfrm>
            <a:off x="0" y="228600"/>
            <a:ext cx="12192000" cy="662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F41286-9EB8-B201-33A6-EAB8E08D707F}"/>
              </a:ext>
            </a:extLst>
          </p:cNvPr>
          <p:cNvSpPr txBox="1"/>
          <p:nvPr/>
        </p:nvSpPr>
        <p:spPr>
          <a:xfrm>
            <a:off x="1674688" y="2116476"/>
            <a:ext cx="4582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Word Pairs</a:t>
            </a:r>
          </a:p>
          <a:p>
            <a:pPr algn="ctr"/>
            <a:endParaRPr lang="en-US" sz="3200" dirty="0">
              <a:latin typeface="Aptos Light" panose="020B0004020202020204" pitchFamily="34" charset="0"/>
            </a:endParaRPr>
          </a:p>
          <a:p>
            <a:pPr algn="ctr"/>
            <a:r>
              <a:rPr lang="en-US" sz="3200" dirty="0">
                <a:latin typeface="Aptos Light" panose="020B0004020202020204" pitchFamily="34" charset="0"/>
              </a:rPr>
              <a:t>What do you remember?</a:t>
            </a:r>
          </a:p>
        </p:txBody>
      </p:sp>
    </p:spTree>
    <p:extLst>
      <p:ext uri="{BB962C8B-B14F-4D97-AF65-F5344CB8AC3E}">
        <p14:creationId xmlns:p14="http://schemas.microsoft.com/office/powerpoint/2010/main" val="110375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ADFF6-396C-4A0F-6FBC-9BB06FA41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DAAE1A81-C311-B17C-33F4-6BA7483974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28600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5188517-02ED-D94F-71AD-31A8F62F61D4}"/>
              </a:ext>
            </a:extLst>
          </p:cNvPr>
          <p:cNvSpPr txBox="1"/>
          <p:nvPr/>
        </p:nvSpPr>
        <p:spPr>
          <a:xfrm>
            <a:off x="-10005" y="39971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FC3179-C697-FE0C-ACDF-0F90BFC8A831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Falling _____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F2567B-35D0-4A39-E56D-CFC410AB0CBF}"/>
              </a:ext>
            </a:extLst>
          </p:cNvPr>
          <p:cNvSpPr txBox="1"/>
          <p:nvPr/>
        </p:nvSpPr>
        <p:spPr>
          <a:xfrm>
            <a:off x="17494" y="605118"/>
            <a:ext cx="12172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Copy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What do you remember?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D8CCE6-BAEF-FCFE-9B88-79C4F9D38BD0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Child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0DCC00-4787-0200-B31A-5F6C244E6720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Picture 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1EBE25-348C-BD2E-D44A-0584211AD17F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Food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1C13ED-24E1-A94A-769A-973925788C66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Friendly _____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1435C4-5621-CCAF-75B5-469B806D008A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Sun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F9A8FD-2BA6-859A-70DA-98A3558F2C52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Windy _____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C7D10E-A08E-854E-C1FA-E2EAE9EC7AE6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Airplane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EF5BF0-9121-FF23-91C8-CB67E18F1479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Writing _____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E12494-EFC8-35F5-29B9-B13A31D78ACE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Forest</a:t>
            </a:r>
          </a:p>
        </p:txBody>
      </p:sp>
    </p:spTree>
    <p:extLst>
      <p:ext uri="{BB962C8B-B14F-4D97-AF65-F5344CB8AC3E}">
        <p14:creationId xmlns:p14="http://schemas.microsoft.com/office/powerpoint/2010/main" val="409538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6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4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3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4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2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3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1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2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4" grpId="1"/>
      <p:bldP spid="21" grpId="0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7" grpId="0"/>
      <p:bldP spid="17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396EE-1187-5D02-C5AF-B058E568F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547C4A2E-5CD1-9EAD-668C-AB885415E1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42888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324EE3F-93AF-4DB4-2A45-7A1E90BE6399}"/>
              </a:ext>
            </a:extLst>
          </p:cNvPr>
          <p:cNvSpPr txBox="1"/>
          <p:nvPr/>
        </p:nvSpPr>
        <p:spPr>
          <a:xfrm>
            <a:off x="-11078" y="393479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E64D8-506F-4D43-233C-12FE43589F35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Walking _____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85E6D1-A05B-163B-E2DD-7DB47BD0DA66}"/>
              </a:ext>
            </a:extLst>
          </p:cNvPr>
          <p:cNvSpPr txBox="1"/>
          <p:nvPr/>
        </p:nvSpPr>
        <p:spPr>
          <a:xfrm>
            <a:off x="17494" y="605118"/>
            <a:ext cx="12172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Create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What do you remember?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A129B8-7D0C-A248-C0FA-DD9333E37BB1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Sky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E1F89-190A-4975-4AFE-33CE0A49D841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Reading 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3C9649-5316-3FD3-D34B-1441E9DCFB8F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Artist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490383-263E-FF86-2E95-9789D8957E0A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Busy _____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AD2EB5-36C5-2515-3BEE-DED477BB985E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Difference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940EA3-2C20-D0AE-C42A-16E984BCB956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New _____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D7C050-5473-6F51-C7B8-DE4B31398EE8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Cows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5BA10A-EAFE-7E05-F869-571E5220EC01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Historical _____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907D3-692A-7E04-B83D-B68970A0DCDA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River</a:t>
            </a:r>
          </a:p>
        </p:txBody>
      </p:sp>
    </p:spTree>
    <p:extLst>
      <p:ext uri="{BB962C8B-B14F-4D97-AF65-F5344CB8AC3E}">
        <p14:creationId xmlns:p14="http://schemas.microsoft.com/office/powerpoint/2010/main" val="114315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6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4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3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4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2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3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1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2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4" grpId="1"/>
      <p:bldP spid="21" grpId="0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7" grpId="0"/>
      <p:bldP spid="17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8C853-BF1B-1802-E397-AB120285D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F468240B-9091-C7B2-5E65-74E2BA7CCC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28599"/>
            <a:ext cx="12192000" cy="662940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3DFE66A-F993-2F9C-D862-15CAFDE6C072}"/>
              </a:ext>
            </a:extLst>
          </p:cNvPr>
          <p:cNvCxnSpPr>
            <a:cxnSpLocks/>
          </p:cNvCxnSpPr>
          <p:nvPr/>
        </p:nvCxnSpPr>
        <p:spPr>
          <a:xfrm flipV="1">
            <a:off x="4255707" y="1618105"/>
            <a:ext cx="0" cy="314043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0B37A95-E670-BC36-F418-D2A726E73313}"/>
              </a:ext>
            </a:extLst>
          </p:cNvPr>
          <p:cNvSpPr/>
          <p:nvPr/>
        </p:nvSpPr>
        <p:spPr>
          <a:xfrm>
            <a:off x="5245058" y="3533096"/>
            <a:ext cx="929390" cy="11977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9C6D2A-6AA4-5923-0F82-AB61F350B8FD}"/>
              </a:ext>
            </a:extLst>
          </p:cNvPr>
          <p:cNvSpPr/>
          <p:nvPr/>
        </p:nvSpPr>
        <p:spPr>
          <a:xfrm>
            <a:off x="7207102" y="2423160"/>
            <a:ext cx="929390" cy="23164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5DC75B-3127-61AC-982D-428FD1BFEB07}"/>
              </a:ext>
            </a:extLst>
          </p:cNvPr>
          <p:cNvSpPr txBox="1"/>
          <p:nvPr/>
        </p:nvSpPr>
        <p:spPr>
          <a:xfrm>
            <a:off x="5068337" y="4863475"/>
            <a:ext cx="119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Copy a</a:t>
            </a:r>
          </a:p>
          <a:p>
            <a:pPr algn="ctr"/>
            <a:r>
              <a:rPr lang="en-US" dirty="0"/>
              <a:t>Sentence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49248A-8135-B3D4-88C9-3A27C308931E}"/>
              </a:ext>
            </a:extLst>
          </p:cNvPr>
          <p:cNvSpPr txBox="1"/>
          <p:nvPr/>
        </p:nvSpPr>
        <p:spPr>
          <a:xfrm>
            <a:off x="7078318" y="4863473"/>
            <a:ext cx="119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Create a</a:t>
            </a:r>
          </a:p>
          <a:p>
            <a:pPr algn="ctr"/>
            <a:r>
              <a:rPr lang="en-US" dirty="0"/>
              <a:t>Sentence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D81B41-5314-4FC6-19DD-333072358281}"/>
              </a:ext>
            </a:extLst>
          </p:cNvPr>
          <p:cNvSpPr txBox="1"/>
          <p:nvPr/>
        </p:nvSpPr>
        <p:spPr>
          <a:xfrm rot="16200000">
            <a:off x="2310952" y="2904229"/>
            <a:ext cx="314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Performance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53E606-CF2D-4549-2A24-0B30094CC91E}"/>
              </a:ext>
            </a:extLst>
          </p:cNvPr>
          <p:cNvSpPr txBox="1"/>
          <p:nvPr/>
        </p:nvSpPr>
        <p:spPr>
          <a:xfrm>
            <a:off x="3348327" y="5640047"/>
            <a:ext cx="6954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Groups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D6A561-8A85-634B-D20F-E2997DF0D601}"/>
              </a:ext>
            </a:extLst>
          </p:cNvPr>
          <p:cNvSpPr txBox="1"/>
          <p:nvPr/>
        </p:nvSpPr>
        <p:spPr>
          <a:xfrm>
            <a:off x="5245057" y="4227829"/>
            <a:ext cx="92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406E26-8524-6868-4ABC-C30F60386EEC}"/>
              </a:ext>
            </a:extLst>
          </p:cNvPr>
          <p:cNvSpPr txBox="1"/>
          <p:nvPr/>
        </p:nvSpPr>
        <p:spPr>
          <a:xfrm>
            <a:off x="7207103" y="4229576"/>
            <a:ext cx="92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BF3318-5BDF-0307-1969-5D4875303BAE}"/>
              </a:ext>
            </a:extLst>
          </p:cNvPr>
          <p:cNvSpPr txBox="1"/>
          <p:nvPr/>
        </p:nvSpPr>
        <p:spPr>
          <a:xfrm>
            <a:off x="2898384" y="572489"/>
            <a:ext cx="67182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D579"/>
                </a:solidFill>
                <a:latin typeface="Aptos Light" panose="020B0004020202020204" pitchFamily="34" charset="0"/>
              </a:rPr>
              <a:t>Why?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D773A8E-D801-B907-18DC-59350E4122BE}"/>
              </a:ext>
            </a:extLst>
          </p:cNvPr>
          <p:cNvCxnSpPr>
            <a:cxnSpLocks/>
          </p:cNvCxnSpPr>
          <p:nvPr/>
        </p:nvCxnSpPr>
        <p:spPr>
          <a:xfrm>
            <a:off x="4248212" y="4751049"/>
            <a:ext cx="4823216" cy="749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9EC50F0-74A9-A002-1C01-00664FF976EF}"/>
              </a:ext>
            </a:extLst>
          </p:cNvPr>
          <p:cNvSpPr txBox="1"/>
          <p:nvPr/>
        </p:nvSpPr>
        <p:spPr>
          <a:xfrm>
            <a:off x="435428" y="603915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D579"/>
                </a:solidFill>
                <a:latin typeface="Aptos Light" panose="020B0004020202020204" pitchFamily="34" charset="0"/>
              </a:rPr>
              <a:t>What we process, we learn.</a:t>
            </a:r>
          </a:p>
        </p:txBody>
      </p:sp>
    </p:spTree>
    <p:extLst>
      <p:ext uri="{BB962C8B-B14F-4D97-AF65-F5344CB8AC3E}">
        <p14:creationId xmlns:p14="http://schemas.microsoft.com/office/powerpoint/2010/main" val="273791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9" grpId="0"/>
      <p:bldP spid="22" grpId="0"/>
      <p:bldP spid="3" grpId="0"/>
      <p:bldP spid="3" grpId="1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63F02-66AE-80D7-9C95-BA92209BD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t Herding Bigger w Captions">
            <a:hlinkClick r:id="" action="ppaction://media"/>
            <a:extLst>
              <a:ext uri="{FF2B5EF4-FFF2-40B4-BE49-F238E27FC236}">
                <a16:creationId xmlns:a16="http://schemas.microsoft.com/office/drawing/2014/main" id="{AAF361A0-AFCE-F655-83BD-F7AB0D088E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1991" y="622998"/>
            <a:ext cx="7824316" cy="58682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5E7772-F936-02AD-096C-C41E768390DF}"/>
              </a:ext>
            </a:extLst>
          </p:cNvPr>
          <p:cNvSpPr txBox="1"/>
          <p:nvPr/>
        </p:nvSpPr>
        <p:spPr>
          <a:xfrm>
            <a:off x="0" y="81391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Learning is Hard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4C8DE9-CD27-93A1-E21B-AE8B093B6DA3}"/>
              </a:ext>
            </a:extLst>
          </p:cNvPr>
          <p:cNvSpPr/>
          <p:nvPr/>
        </p:nvSpPr>
        <p:spPr>
          <a:xfrm>
            <a:off x="8318810" y="622998"/>
            <a:ext cx="1707497" cy="492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6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977AE-D8F0-0452-7B69-C430C2D71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37B47943-5FD2-ED15-FDCB-91C0D96B6F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31763"/>
            <a:ext cx="12188952" cy="672623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0D714D9-58F8-FA2B-0DF4-9BBC7D60035B}"/>
              </a:ext>
            </a:extLst>
          </p:cNvPr>
          <p:cNvGrpSpPr/>
          <p:nvPr/>
        </p:nvGrpSpPr>
        <p:grpSpPr>
          <a:xfrm>
            <a:off x="459744" y="854312"/>
            <a:ext cx="11108651" cy="1790469"/>
            <a:chOff x="459744" y="1609442"/>
            <a:chExt cx="11108651" cy="179046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92D7C6E-F4E4-BFB3-F275-930718BAD551}"/>
                </a:ext>
              </a:extLst>
            </p:cNvPr>
            <p:cNvSpPr/>
            <p:nvPr/>
          </p:nvSpPr>
          <p:spPr>
            <a:xfrm>
              <a:off x="2535418" y="2319146"/>
              <a:ext cx="6835734" cy="69349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6350">
              <a:solidFill>
                <a:srgbClr val="FFD57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U-Turn Arrow 5">
              <a:extLst>
                <a:ext uri="{FF2B5EF4-FFF2-40B4-BE49-F238E27FC236}">
                  <a16:creationId xmlns:a16="http://schemas.microsoft.com/office/drawing/2014/main" id="{10047590-70F8-5908-7BB2-83BC3927826E}"/>
                </a:ext>
              </a:extLst>
            </p:cNvPr>
            <p:cNvSpPr/>
            <p:nvPr/>
          </p:nvSpPr>
          <p:spPr>
            <a:xfrm>
              <a:off x="8363489" y="1934949"/>
              <a:ext cx="2276305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U-Turn Arrow 6">
              <a:extLst>
                <a:ext uri="{FF2B5EF4-FFF2-40B4-BE49-F238E27FC236}">
                  <a16:creationId xmlns:a16="http://schemas.microsoft.com/office/drawing/2014/main" id="{C60979A2-8B9B-F5DE-3690-CB4F517B1780}"/>
                </a:ext>
              </a:extLst>
            </p:cNvPr>
            <p:cNvSpPr/>
            <p:nvPr/>
          </p:nvSpPr>
          <p:spPr>
            <a:xfrm>
              <a:off x="6084944" y="1933184"/>
              <a:ext cx="2382841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51882C5-5754-46C3-F68F-51E89E3F6ABF}"/>
                </a:ext>
              </a:extLst>
            </p:cNvPr>
            <p:cNvSpPr txBox="1"/>
            <p:nvPr/>
          </p:nvSpPr>
          <p:spPr>
            <a:xfrm>
              <a:off x="3647121" y="1620293"/>
              <a:ext cx="2448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foster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E20800-F97B-D3B8-365F-1F6F4C7ADCFF}"/>
                </a:ext>
              </a:extLst>
            </p:cNvPr>
            <p:cNvSpPr txBox="1"/>
            <p:nvPr/>
          </p:nvSpPr>
          <p:spPr>
            <a:xfrm>
              <a:off x="7359471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Learning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619914-EF15-36C8-F614-B4BF6915DF78}"/>
                </a:ext>
              </a:extLst>
            </p:cNvPr>
            <p:cNvSpPr txBox="1"/>
            <p:nvPr/>
          </p:nvSpPr>
          <p:spPr>
            <a:xfrm>
              <a:off x="459744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Objectives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5B6A07-E1DE-A54F-AD4B-1D0D93EEEF77}"/>
                </a:ext>
              </a:extLst>
            </p:cNvPr>
            <p:cNvSpPr txBox="1"/>
            <p:nvPr/>
          </p:nvSpPr>
          <p:spPr>
            <a:xfrm>
              <a:off x="2647356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Strategies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29C72D-7B81-AED9-E292-F038BF75BECC}"/>
                </a:ext>
              </a:extLst>
            </p:cNvPr>
            <p:cNvSpPr txBox="1"/>
            <p:nvPr/>
          </p:nvSpPr>
          <p:spPr>
            <a:xfrm>
              <a:off x="5046728" y="2415026"/>
              <a:ext cx="2103120" cy="98488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D579"/>
                  </a:solidFill>
                  <a:latin typeface="Helvetica Light" panose="020B0403020202020204" pitchFamily="34" charset="0"/>
                  <a:ea typeface="Roboto Thin" panose="02000000000000000000" pitchFamily="2" charset="0"/>
                  <a:cs typeface="Roboto Thin" panose="02000000000000000000" pitchFamily="2" charset="0"/>
                </a:rPr>
                <a:t>Processing</a:t>
              </a:r>
            </a:p>
            <a:p>
              <a:pPr algn="ctr"/>
              <a:endParaRPr lang="en-US" sz="2600" dirty="0">
                <a:latin typeface="Helvetica Light" panose="020B0403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B1BD0A-35C0-0AD6-5EA4-068A19D29A92}"/>
                </a:ext>
              </a:extLst>
            </p:cNvPr>
            <p:cNvSpPr txBox="1"/>
            <p:nvPr/>
          </p:nvSpPr>
          <p:spPr>
            <a:xfrm>
              <a:off x="9556715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Performance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50CA2C-ABAA-A531-7BF7-E8528C0F6266}"/>
                </a:ext>
              </a:extLst>
            </p:cNvPr>
            <p:cNvSpPr txBox="1"/>
            <p:nvPr/>
          </p:nvSpPr>
          <p:spPr>
            <a:xfrm>
              <a:off x="1490373" y="1614867"/>
              <a:ext cx="22057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inform</a:t>
              </a:r>
            </a:p>
          </p:txBody>
        </p:sp>
        <p:sp>
          <p:nvSpPr>
            <p:cNvPr id="16" name="U-Turn Arrow 15">
              <a:extLst>
                <a:ext uri="{FF2B5EF4-FFF2-40B4-BE49-F238E27FC236}">
                  <a16:creationId xmlns:a16="http://schemas.microsoft.com/office/drawing/2014/main" id="{E41F1AEB-47DB-1F14-46D3-F1FE0294C960}"/>
                </a:ext>
              </a:extLst>
            </p:cNvPr>
            <p:cNvSpPr/>
            <p:nvPr/>
          </p:nvSpPr>
          <p:spPr>
            <a:xfrm>
              <a:off x="3630365" y="1932394"/>
              <a:ext cx="2549053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U-Turn Arrow 16">
              <a:extLst>
                <a:ext uri="{FF2B5EF4-FFF2-40B4-BE49-F238E27FC236}">
                  <a16:creationId xmlns:a16="http://schemas.microsoft.com/office/drawing/2014/main" id="{7607D0B2-ABBA-7C7F-A7FE-73163E793493}"/>
                </a:ext>
              </a:extLst>
            </p:cNvPr>
            <p:cNvSpPr/>
            <p:nvPr/>
          </p:nvSpPr>
          <p:spPr>
            <a:xfrm>
              <a:off x="1457253" y="1933517"/>
              <a:ext cx="2266964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62BBC50-9427-6D84-1B74-52BF0029ED12}"/>
                </a:ext>
              </a:extLst>
            </p:cNvPr>
            <p:cNvSpPr txBox="1"/>
            <p:nvPr/>
          </p:nvSpPr>
          <p:spPr>
            <a:xfrm>
              <a:off x="6112755" y="1609442"/>
              <a:ext cx="225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causes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28C022-59A8-9052-F33D-551852B17D9A}"/>
                </a:ext>
              </a:extLst>
            </p:cNvPr>
            <p:cNvSpPr txBox="1"/>
            <p:nvPr/>
          </p:nvSpPr>
          <p:spPr>
            <a:xfrm>
              <a:off x="8381107" y="1616079"/>
              <a:ext cx="2167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enables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B0B9BE8-85DC-E079-455C-E7880D65F194}"/>
                </a:ext>
              </a:extLst>
            </p:cNvPr>
            <p:cNvSpPr txBox="1"/>
            <p:nvPr/>
          </p:nvSpPr>
          <p:spPr>
            <a:xfrm>
              <a:off x="8874701" y="2209753"/>
              <a:ext cx="992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infer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D0F705F-B6FE-00FF-8F58-2E9B20624FEC}"/>
                </a:ext>
              </a:extLst>
            </p:cNvPr>
            <p:cNvCxnSpPr/>
            <p:nvPr/>
          </p:nvCxnSpPr>
          <p:spPr>
            <a:xfrm flipH="1">
              <a:off x="9078685" y="2656114"/>
              <a:ext cx="467144" cy="0"/>
            </a:xfrm>
            <a:prstGeom prst="straightConnector1">
              <a:avLst/>
            </a:prstGeom>
            <a:ln>
              <a:solidFill>
                <a:srgbClr val="FFD579"/>
              </a:solidFill>
              <a:prstDash val="dash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3378A4F-933F-ECF5-6DFD-1077C9C2EB69}"/>
              </a:ext>
            </a:extLst>
          </p:cNvPr>
          <p:cNvSpPr txBox="1"/>
          <p:nvPr/>
        </p:nvSpPr>
        <p:spPr>
          <a:xfrm>
            <a:off x="0" y="299384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D579"/>
                </a:solidFill>
                <a:latin typeface="Aptos Light" panose="020B0004020202020204" pitchFamily="34" charset="0"/>
              </a:rPr>
              <a:t>Meaning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17C6401-3C24-3086-DF32-0FBC92E12ACA}"/>
              </a:ext>
            </a:extLst>
          </p:cNvPr>
          <p:cNvCxnSpPr/>
          <p:nvPr/>
        </p:nvCxnSpPr>
        <p:spPr>
          <a:xfrm>
            <a:off x="6096000" y="2262415"/>
            <a:ext cx="0" cy="577516"/>
          </a:xfrm>
          <a:prstGeom prst="straightConnector1">
            <a:avLst/>
          </a:prstGeom>
          <a:ln w="12700">
            <a:solidFill>
              <a:srgbClr val="FFD579"/>
            </a:solidFill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35BF951-150E-7566-DF4D-0B0AB8FC099D}"/>
              </a:ext>
            </a:extLst>
          </p:cNvPr>
          <p:cNvSpPr txBox="1"/>
          <p:nvPr/>
        </p:nvSpPr>
        <p:spPr>
          <a:xfrm>
            <a:off x="5829545" y="4362096"/>
            <a:ext cx="457200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800" dirty="0">
                <a:solidFill>
                  <a:srgbClr val="FFD579"/>
                </a:solidFill>
                <a:latin typeface="Helvetica Light" panose="020B0403020202020204" pitchFamily="34" charset="0"/>
                <a:ea typeface="Roboto Thin" panose="02000000000000000000" pitchFamily="2" charset="0"/>
                <a:cs typeface="Roboto Thin" panose="02000000000000000000" pitchFamily="2" charset="0"/>
              </a:rPr>
              <a:t>Significant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1C3BE06-040F-3CE9-993C-2ECC9E172EDB}"/>
              </a:ext>
            </a:extLst>
          </p:cNvPr>
          <p:cNvGrpSpPr/>
          <p:nvPr/>
        </p:nvGrpSpPr>
        <p:grpSpPr>
          <a:xfrm>
            <a:off x="5678014" y="3919954"/>
            <a:ext cx="862823" cy="442141"/>
            <a:chOff x="5648986" y="3702241"/>
            <a:chExt cx="862823" cy="442141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B4975013-7A4C-D6BB-7C0B-00CE6E69A5AC}"/>
                </a:ext>
              </a:extLst>
            </p:cNvPr>
            <p:cNvCxnSpPr/>
            <p:nvPr/>
          </p:nvCxnSpPr>
          <p:spPr>
            <a:xfrm flipH="1">
              <a:off x="5648986" y="3708424"/>
              <a:ext cx="435958" cy="435958"/>
            </a:xfrm>
            <a:prstGeom prst="straightConnector1">
              <a:avLst/>
            </a:prstGeom>
            <a:ln w="25400">
              <a:solidFill>
                <a:srgbClr val="FFD579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4A17C23-F15D-5B02-F093-5CDF00B1D95E}"/>
                </a:ext>
              </a:extLst>
            </p:cNvPr>
            <p:cNvCxnSpPr>
              <a:cxnSpLocks/>
            </p:cNvCxnSpPr>
            <p:nvPr/>
          </p:nvCxnSpPr>
          <p:spPr>
            <a:xfrm>
              <a:off x="6075851" y="3702241"/>
              <a:ext cx="435958" cy="435958"/>
            </a:xfrm>
            <a:prstGeom prst="straightConnector1">
              <a:avLst/>
            </a:prstGeom>
            <a:ln w="25400">
              <a:solidFill>
                <a:srgbClr val="FFD579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4B4D928-2D4E-CE33-1D9D-9AB028A48E17}"/>
              </a:ext>
            </a:extLst>
          </p:cNvPr>
          <p:cNvSpPr txBox="1"/>
          <p:nvPr/>
        </p:nvSpPr>
        <p:spPr>
          <a:xfrm>
            <a:off x="0" y="5675972"/>
            <a:ext cx="12191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What we process, we learn.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2A87FA-EF21-1C4B-FA59-1B2FC5D9922F}"/>
              </a:ext>
            </a:extLst>
          </p:cNvPr>
          <p:cNvSpPr txBox="1"/>
          <p:nvPr/>
        </p:nvSpPr>
        <p:spPr>
          <a:xfrm>
            <a:off x="1627828" y="4368278"/>
            <a:ext cx="457200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800" dirty="0">
                <a:solidFill>
                  <a:srgbClr val="FFD579"/>
                </a:solidFill>
                <a:latin typeface="Helvetica Light" panose="020B0403020202020204" pitchFamily="34" charset="0"/>
                <a:ea typeface="Roboto Thin" panose="02000000000000000000" pitchFamily="2" charset="0"/>
                <a:cs typeface="Roboto Thin" panose="02000000000000000000" pitchFamily="2" charset="0"/>
              </a:rPr>
              <a:t>Connections</a:t>
            </a:r>
          </a:p>
        </p:txBody>
      </p:sp>
    </p:spTree>
    <p:extLst>
      <p:ext uri="{BB962C8B-B14F-4D97-AF65-F5344CB8AC3E}">
        <p14:creationId xmlns:p14="http://schemas.microsoft.com/office/powerpoint/2010/main" val="257946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  <p:bldP spid="26" grpId="0"/>
      <p:bldP spid="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FF575-8AB4-3858-8D0F-298D8C755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A934D3BB-B136-A459-C166-F9DE7C9688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13B1D78-9E88-4157-E496-805DE52CD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&amp; Learning: </a:t>
            </a:r>
            <a:r>
              <a:rPr lang="en-US" dirty="0">
                <a:solidFill>
                  <a:srgbClr val="FFD579"/>
                </a:solidFill>
              </a:rPr>
              <a:t>The Science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4BCDFD2-33EA-C5F5-A437-4AA6D2A0C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2074912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1: The deeper the processing, the deeper the learning.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2: Activating prior knowledge is essential for new learning.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3: Revisit, reintegrate, and reorganize what you know.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4: Directly compare and differentiate ideas that you often confuse.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5: Learning is effortful; what feels easy, isn’t learning. </a:t>
            </a:r>
          </a:p>
        </p:txBody>
      </p:sp>
    </p:spTree>
    <p:extLst>
      <p:ext uri="{BB962C8B-B14F-4D97-AF65-F5344CB8AC3E}">
        <p14:creationId xmlns:p14="http://schemas.microsoft.com/office/powerpoint/2010/main" val="150695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211BC-668B-BB54-4B71-AA9652D75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13856AFF-E005-1500-EC38-9C5E65EDF8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7A842E8-CC4C-31B4-7890-05967C723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dirty="0"/>
              <a:t>Processing &amp; Learning: </a:t>
            </a:r>
            <a:r>
              <a:rPr lang="en-US" dirty="0">
                <a:solidFill>
                  <a:srgbClr val="FFD579"/>
                </a:solidFill>
              </a:rPr>
              <a:t>Instructional Principles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6637F7-FC37-BC63-67D2-61D2A08EA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25624"/>
            <a:ext cx="11675165" cy="487625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Principle 1: </a:t>
            </a:r>
            <a:r>
              <a:rPr lang="en-US" b="1" dirty="0">
                <a:solidFill>
                  <a:srgbClr val="FFD579"/>
                </a:solidFill>
              </a:rPr>
              <a:t>Activate relevant prior knowledge before new learning.</a:t>
            </a:r>
            <a:br>
              <a:rPr lang="en-US" dirty="0">
                <a:solidFill>
                  <a:srgbClr val="FFD579"/>
                </a:solidFill>
              </a:rPr>
            </a:br>
            <a:r>
              <a:rPr lang="en-US" dirty="0"/>
              <a:t>Begin with a question, prediction, brief case, diagram, or retrieval prompt that brings relevant knowledge into active use and reveals gaps.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Principle 2: </a:t>
            </a:r>
            <a:r>
              <a:rPr lang="en-US" b="1" dirty="0">
                <a:solidFill>
                  <a:srgbClr val="FFD579"/>
                </a:solidFill>
              </a:rPr>
              <a:t>Guide learners to generate meaning, not merely receive information.</a:t>
            </a:r>
            <a:br>
              <a:rPr lang="en-US" dirty="0"/>
            </a:br>
            <a:r>
              <a:rPr lang="en-US" dirty="0"/>
              <a:t>Ask learners to predict, explain, classify, summarize from memory, draw a representation, or propose a next step before providing the complete answer. These activities require learners to select, organize, and integrate information rather than simply listen, reread, highlight, or copy.</a:t>
            </a:r>
          </a:p>
        </p:txBody>
      </p:sp>
    </p:spTree>
    <p:extLst>
      <p:ext uri="{BB962C8B-B14F-4D97-AF65-F5344CB8AC3E}">
        <p14:creationId xmlns:p14="http://schemas.microsoft.com/office/powerpoint/2010/main" val="134213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2A755-7FA3-BFCE-8D32-A425AE86F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B618D75C-A04E-16CD-AD83-DDC6CC97B1F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B013D98-9B43-4E8B-446B-A8E8CE36E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dirty="0"/>
              <a:t>Processing &amp; Learning: </a:t>
            </a:r>
            <a:r>
              <a:rPr lang="en-US" dirty="0">
                <a:solidFill>
                  <a:srgbClr val="FFD579"/>
                </a:solidFill>
              </a:rPr>
              <a:t>Instructional Principles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90736DB-FAF7-2BE5-90D2-5760D183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25624"/>
            <a:ext cx="11675165" cy="487625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Principle 3: </a:t>
            </a:r>
            <a:r>
              <a:rPr lang="en-US" b="1" dirty="0">
                <a:solidFill>
                  <a:srgbClr val="FFD579"/>
                </a:solidFill>
              </a:rPr>
              <a:t>Teach relationships, mechanisms, and causal connections, not only isolated facts.</a:t>
            </a:r>
            <a:br>
              <a:rPr lang="en-US" dirty="0"/>
            </a:br>
            <a:r>
              <a:rPr lang="en-US" dirty="0"/>
              <a:t>Ask learners to explain mechanisms, trace causal sequences, connect evidence to conclusions, and describe how changing one condition would affect another.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Principle 4: </a:t>
            </a:r>
            <a:r>
              <a:rPr lang="en-US" b="1" dirty="0">
                <a:solidFill>
                  <a:srgbClr val="FFD579"/>
                </a:solidFill>
              </a:rPr>
              <a:t>Explicitly connect new information to what learners already know.</a:t>
            </a:r>
            <a:br>
              <a:rPr lang="en-US" dirty="0">
                <a:solidFill>
                  <a:srgbClr val="FFD579"/>
                </a:solidFill>
              </a:rPr>
            </a:br>
            <a:r>
              <a:rPr lang="en-US" dirty="0"/>
              <a:t>After introducing something new, ask learners to identify what it resembles, how it extends their existing knowledge, and where the comparison no longer applies.</a:t>
            </a:r>
          </a:p>
        </p:txBody>
      </p:sp>
    </p:spTree>
    <p:extLst>
      <p:ext uri="{BB962C8B-B14F-4D97-AF65-F5344CB8AC3E}">
        <p14:creationId xmlns:p14="http://schemas.microsoft.com/office/powerpoint/2010/main" val="95452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16393-08A4-0D2C-C30B-0AD940756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21EB87BA-A8A1-A3EA-4F91-2A542F343D9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2C55A2D-A571-56AB-C5DE-C3F50A5DD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dirty="0"/>
              <a:t>Processing &amp; Learning: </a:t>
            </a:r>
            <a:r>
              <a:rPr lang="en-US" dirty="0">
                <a:solidFill>
                  <a:srgbClr val="FFD579"/>
                </a:solidFill>
              </a:rPr>
              <a:t>Instructional Principles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E74CEBC-2E6B-7754-7ABB-63CA76516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25624"/>
            <a:ext cx="11675165" cy="487625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Principle 5: </a:t>
            </a:r>
            <a:r>
              <a:rPr lang="en-US" b="1" dirty="0">
                <a:solidFill>
                  <a:srgbClr val="FFD579"/>
                </a:solidFill>
              </a:rPr>
              <a:t>Revisit important knowledge through spaced and cumulative retrieval.</a:t>
            </a:r>
            <a:br>
              <a:rPr lang="en-US" dirty="0"/>
            </a:br>
            <a:r>
              <a:rPr lang="en-US" dirty="0"/>
              <a:t>Return to essential ideas across a class session, unit, and course, requiring learners to retrieve and use them without immediately seeing the answer.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Principle 6: </a:t>
            </a:r>
            <a:r>
              <a:rPr lang="en-US" b="1" dirty="0">
                <a:solidFill>
                  <a:srgbClr val="FFD579"/>
                </a:solidFill>
              </a:rPr>
              <a:t>Use direct comparison to help learners distinguish easily confused ideas.</a:t>
            </a:r>
            <a:br>
              <a:rPr lang="en-US" dirty="0"/>
            </a:br>
            <a:r>
              <a:rPr lang="en-US" dirty="0"/>
              <a:t>Place similar concepts, conditions, findings, mechanisms, or procedures side by side and ask learners to identify both their shared features and their critical differences.</a:t>
            </a:r>
          </a:p>
        </p:txBody>
      </p:sp>
    </p:spTree>
    <p:extLst>
      <p:ext uri="{BB962C8B-B14F-4D97-AF65-F5344CB8AC3E}">
        <p14:creationId xmlns:p14="http://schemas.microsoft.com/office/powerpoint/2010/main" val="304241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75438-213E-243D-2CDF-8E2EB241A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20F3A1E8-41D4-0DF4-1E40-F1D3BF1ADE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50B61AF-4279-20DF-F77A-C9D49E3CA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dirty="0"/>
              <a:t>Processing &amp; Learning: </a:t>
            </a:r>
            <a:r>
              <a:rPr lang="en-US" dirty="0">
                <a:solidFill>
                  <a:srgbClr val="FFD579"/>
                </a:solidFill>
              </a:rPr>
              <a:t>Instructional Principles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8BE4F7A-E508-593C-7DDA-441AF453E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25624"/>
            <a:ext cx="11675165" cy="487625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Principle 7: </a:t>
            </a:r>
            <a:r>
              <a:rPr lang="en-US" b="1" dirty="0">
                <a:solidFill>
                  <a:srgbClr val="FFD579"/>
                </a:solidFill>
              </a:rPr>
              <a:t>Use feedback to produce explanation, correction, and revision.</a:t>
            </a:r>
            <a:br>
              <a:rPr lang="en-US" dirty="0">
                <a:solidFill>
                  <a:srgbClr val="FFD579"/>
                </a:solidFill>
              </a:rPr>
            </a:br>
            <a:r>
              <a:rPr lang="en-US" dirty="0"/>
              <a:t>Require learners to use that feedback to revise an explanation, decision, representation, or performance so that feedback leads to cognitive reorganization rather than merely acknowledgment of the correct answer.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Principle 8: </a:t>
            </a:r>
            <a:r>
              <a:rPr lang="en-US" b="1" dirty="0">
                <a:solidFill>
                  <a:srgbClr val="FFD579"/>
                </a:solidFill>
              </a:rPr>
              <a:t>Evaluate learning through delayed, independent, and varied application.</a:t>
            </a:r>
            <a:br>
              <a:rPr lang="en-US" dirty="0"/>
            </a:br>
            <a:r>
              <a:rPr lang="en-US" dirty="0"/>
              <a:t>After supported instruction and practice, determine whether learners can retrieve and apply their knowledge later, without prompts, and in a somewhat different case or context.</a:t>
            </a:r>
          </a:p>
        </p:txBody>
      </p:sp>
    </p:spTree>
    <p:extLst>
      <p:ext uri="{BB962C8B-B14F-4D97-AF65-F5344CB8AC3E}">
        <p14:creationId xmlns:p14="http://schemas.microsoft.com/office/powerpoint/2010/main" val="405477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D193-39ED-9226-EDD6-5F6FB9416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0D0DE9-330A-29A4-5D20-77301262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972" y="2766096"/>
            <a:ext cx="6158857" cy="41064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9C37B2-F6E8-1ECB-EEA3-B1D3960655B7}"/>
              </a:ext>
            </a:extLst>
          </p:cNvPr>
          <p:cNvSpPr txBox="1"/>
          <p:nvPr/>
        </p:nvSpPr>
        <p:spPr>
          <a:xfrm>
            <a:off x="0" y="319315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What are 2 things from the </a:t>
            </a:r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“meaning” section that you found</a:t>
            </a:r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useful, interesting, or confusing:?</a:t>
            </a:r>
          </a:p>
        </p:txBody>
      </p:sp>
    </p:spTree>
    <p:extLst>
      <p:ext uri="{BB962C8B-B14F-4D97-AF65-F5344CB8AC3E}">
        <p14:creationId xmlns:p14="http://schemas.microsoft.com/office/powerpoint/2010/main" val="105895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4A2AD-20AB-C935-CABF-500B28E62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242F1-BD94-1ED9-3F60-E78381712DEB}"/>
              </a:ext>
            </a:extLst>
          </p:cNvPr>
          <p:cNvSpPr txBox="1"/>
          <p:nvPr/>
        </p:nvSpPr>
        <p:spPr>
          <a:xfrm>
            <a:off x="0" y="140128"/>
            <a:ext cx="12192000" cy="2000548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>
              <a:latin typeface="Helvetica Light" panose="020B04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44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Synthesis</a:t>
            </a:r>
          </a:p>
          <a:p>
            <a:pPr algn="ctr"/>
            <a:endParaRPr lang="en-US" sz="4000" dirty="0">
              <a:latin typeface="Helvetica Light" panose="020B04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74A523-CFB0-9788-F460-9AF76032F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419600" y="1676400"/>
            <a:ext cx="7772400" cy="5181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9F8DE0-8569-ABBD-2DC6-8388D5D90B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3023" y="4021136"/>
            <a:ext cx="4034539" cy="30249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7B2BB1-93F3-42A0-A9BB-9B65AD8F880E}"/>
              </a:ext>
            </a:extLst>
          </p:cNvPr>
          <p:cNvSpPr txBox="1"/>
          <p:nvPr/>
        </p:nvSpPr>
        <p:spPr>
          <a:xfrm>
            <a:off x="1103086" y="2452914"/>
            <a:ext cx="5123543" cy="2237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ptos Light" panose="020B0004020202020204" pitchFamily="34" charset="0"/>
              </a:rPr>
              <a:t>List three ideas, concepts, or conclusions that you think are worth remembering.</a:t>
            </a:r>
          </a:p>
        </p:txBody>
      </p:sp>
    </p:spTree>
    <p:extLst>
      <p:ext uri="{BB962C8B-B14F-4D97-AF65-F5344CB8AC3E}">
        <p14:creationId xmlns:p14="http://schemas.microsoft.com/office/powerpoint/2010/main" val="191938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5941D-3C5F-2498-5DB0-787F57117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om with tables and lights&#10;&#10;AI-generated content may be incorrect.">
            <a:extLst>
              <a:ext uri="{FF2B5EF4-FFF2-40B4-BE49-F238E27FC236}">
                <a16:creationId xmlns:a16="http://schemas.microsoft.com/office/drawing/2014/main" id="{260DCD40-E99B-5C27-B896-8DDB76D163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685"/>
          <a:stretch>
            <a:fillRect/>
          </a:stretch>
        </p:blipFill>
        <p:spPr>
          <a:xfrm>
            <a:off x="0" y="133815"/>
            <a:ext cx="12192116" cy="6724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D95A82-07D1-06E7-6109-B135BDBA387E}"/>
              </a:ext>
            </a:extLst>
          </p:cNvPr>
          <p:cNvSpPr txBox="1"/>
          <p:nvPr/>
        </p:nvSpPr>
        <p:spPr>
          <a:xfrm>
            <a:off x="0" y="133815"/>
            <a:ext cx="12192000" cy="224676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/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How We Learn</a:t>
            </a:r>
            <a:endParaRPr lang="en-US" sz="2000" dirty="0">
              <a:latin typeface="Aptos Light" panose="020B0004020202020204" pitchFamily="34" charset="0"/>
            </a:endParaRPr>
          </a:p>
          <a:p>
            <a:pPr algn="ctr"/>
            <a:endParaRPr lang="en-US" sz="400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76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F0696-2112-08AB-13FC-1A0B105C9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encil on a blueprint&#10;&#10;AI-generated content may be incorrect.">
            <a:extLst>
              <a:ext uri="{FF2B5EF4-FFF2-40B4-BE49-F238E27FC236}">
                <a16:creationId xmlns:a16="http://schemas.microsoft.com/office/drawing/2014/main" id="{92E84360-6E0B-7115-2082-CDC71F44CB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rcRect b="17344"/>
          <a:stretch>
            <a:fillRect/>
          </a:stretch>
        </p:blipFill>
        <p:spPr>
          <a:xfrm>
            <a:off x="0" y="140128"/>
            <a:ext cx="12191358" cy="671787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9F87185-83B0-9D73-2526-4BCAB785D453}"/>
              </a:ext>
            </a:extLst>
          </p:cNvPr>
          <p:cNvSpPr/>
          <p:nvPr/>
        </p:nvSpPr>
        <p:spPr>
          <a:xfrm>
            <a:off x="2535418" y="2319146"/>
            <a:ext cx="6835734" cy="693492"/>
          </a:xfrm>
          <a:prstGeom prst="roundRect">
            <a:avLst/>
          </a:prstGeom>
          <a:solidFill>
            <a:schemeClr val="accent3">
              <a:lumMod val="75000"/>
              <a:alpha val="50000"/>
            </a:schemeClr>
          </a:solidFill>
          <a:ln w="6350">
            <a:solidFill>
              <a:srgbClr val="FFD5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U-Turn Arrow 74">
            <a:extLst>
              <a:ext uri="{FF2B5EF4-FFF2-40B4-BE49-F238E27FC236}">
                <a16:creationId xmlns:a16="http://schemas.microsoft.com/office/drawing/2014/main" id="{D81D75EC-B2DC-C2AC-FBF8-A270B46CBBBE}"/>
              </a:ext>
            </a:extLst>
          </p:cNvPr>
          <p:cNvSpPr/>
          <p:nvPr/>
        </p:nvSpPr>
        <p:spPr>
          <a:xfrm>
            <a:off x="8363489" y="1934949"/>
            <a:ext cx="2276305" cy="519950"/>
          </a:xfrm>
          <a:prstGeom prst="uturnArrow">
            <a:avLst>
              <a:gd name="adj1" fmla="val 4657"/>
              <a:gd name="adj2" fmla="val 16241"/>
              <a:gd name="adj3" fmla="val 31183"/>
              <a:gd name="adj4" fmla="val 19018"/>
              <a:gd name="adj5" fmla="val 100000"/>
            </a:avLst>
          </a:prstGeom>
          <a:solidFill>
            <a:srgbClr val="FFD579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U-Turn Arrow 70">
            <a:extLst>
              <a:ext uri="{FF2B5EF4-FFF2-40B4-BE49-F238E27FC236}">
                <a16:creationId xmlns:a16="http://schemas.microsoft.com/office/drawing/2014/main" id="{ED1E6697-A6F8-5392-22E1-748CA202B8FF}"/>
              </a:ext>
            </a:extLst>
          </p:cNvPr>
          <p:cNvSpPr/>
          <p:nvPr/>
        </p:nvSpPr>
        <p:spPr>
          <a:xfrm>
            <a:off x="6084944" y="1933184"/>
            <a:ext cx="2382841" cy="519950"/>
          </a:xfrm>
          <a:prstGeom prst="uturnArrow">
            <a:avLst>
              <a:gd name="adj1" fmla="val 4657"/>
              <a:gd name="adj2" fmla="val 16241"/>
              <a:gd name="adj3" fmla="val 31183"/>
              <a:gd name="adj4" fmla="val 19018"/>
              <a:gd name="adj5" fmla="val 100000"/>
            </a:avLst>
          </a:prstGeom>
          <a:solidFill>
            <a:srgbClr val="FFD579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5988434-DC91-5000-2911-1731738561AF}"/>
              </a:ext>
            </a:extLst>
          </p:cNvPr>
          <p:cNvSpPr txBox="1"/>
          <p:nvPr/>
        </p:nvSpPr>
        <p:spPr>
          <a:xfrm>
            <a:off x="3647121" y="1620293"/>
            <a:ext cx="2448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Light" panose="020B0403020202020204" pitchFamily="34" charset="0"/>
              </a:rPr>
              <a:t>foster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078055-D778-0E25-DB09-59BAB7834B23}"/>
              </a:ext>
            </a:extLst>
          </p:cNvPr>
          <p:cNvSpPr txBox="1"/>
          <p:nvPr/>
        </p:nvSpPr>
        <p:spPr>
          <a:xfrm>
            <a:off x="7359471" y="2415026"/>
            <a:ext cx="20116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Helvetica Light" panose="020B0403020202020204" pitchFamily="34" charset="0"/>
              </a:rPr>
              <a:t>Learning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29A0AE-2149-E283-4D6F-21D974370524}"/>
              </a:ext>
            </a:extLst>
          </p:cNvPr>
          <p:cNvSpPr txBox="1"/>
          <p:nvPr/>
        </p:nvSpPr>
        <p:spPr>
          <a:xfrm>
            <a:off x="459744" y="2415026"/>
            <a:ext cx="20116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Helvetica Light" panose="020B0403020202020204" pitchFamily="34" charset="0"/>
              </a:rPr>
              <a:t>Objectives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353131-6BAA-A476-0E53-1ED5224D315C}"/>
              </a:ext>
            </a:extLst>
          </p:cNvPr>
          <p:cNvSpPr txBox="1"/>
          <p:nvPr/>
        </p:nvSpPr>
        <p:spPr>
          <a:xfrm>
            <a:off x="2647356" y="2415026"/>
            <a:ext cx="2011680" cy="4924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600" dirty="0">
                <a:latin typeface="Helvetica Light" panose="020B0403020202020204" pitchFamily="34" charset="0"/>
              </a:rPr>
              <a:t>Strategies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133D4A-BC80-096B-60FB-8280E7F73D5C}"/>
              </a:ext>
            </a:extLst>
          </p:cNvPr>
          <p:cNvSpPr txBox="1"/>
          <p:nvPr/>
        </p:nvSpPr>
        <p:spPr>
          <a:xfrm>
            <a:off x="5046728" y="2415026"/>
            <a:ext cx="2103120" cy="98488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3200" dirty="0">
                <a:solidFill>
                  <a:srgbClr val="FFD579"/>
                </a:solidFill>
                <a:latin typeface="Helvetica Light" panose="020B0403020202020204" pitchFamily="34" charset="0"/>
                <a:ea typeface="Roboto Thin" panose="02000000000000000000" pitchFamily="2" charset="0"/>
                <a:cs typeface="Roboto Thin" panose="02000000000000000000" pitchFamily="2" charset="0"/>
              </a:rPr>
              <a:t>Processing</a:t>
            </a:r>
          </a:p>
          <a:p>
            <a:pPr algn="ctr"/>
            <a:endParaRPr lang="en-US" sz="2600" dirty="0">
              <a:latin typeface="Helvetica Light" panose="020B0403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CBA216-9B93-EECE-48E4-D4BA0356E8B0}"/>
              </a:ext>
            </a:extLst>
          </p:cNvPr>
          <p:cNvSpPr txBox="1"/>
          <p:nvPr/>
        </p:nvSpPr>
        <p:spPr>
          <a:xfrm>
            <a:off x="9556715" y="2415026"/>
            <a:ext cx="2011680" cy="4924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600" dirty="0">
                <a:latin typeface="Helvetica Light" panose="020B0403020202020204" pitchFamily="34" charset="0"/>
              </a:rPr>
              <a:t>Performance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6D64C89-4F80-1746-68CD-D71C8DA0A76E}"/>
              </a:ext>
            </a:extLst>
          </p:cNvPr>
          <p:cNvSpPr txBox="1"/>
          <p:nvPr/>
        </p:nvSpPr>
        <p:spPr>
          <a:xfrm>
            <a:off x="1490373" y="1614867"/>
            <a:ext cx="2205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Light" panose="020B0403020202020204" pitchFamily="34" charset="0"/>
              </a:rPr>
              <a:t>inform</a:t>
            </a:r>
          </a:p>
        </p:txBody>
      </p:sp>
      <p:sp>
        <p:nvSpPr>
          <p:cNvPr id="70" name="U-Turn Arrow 69">
            <a:extLst>
              <a:ext uri="{FF2B5EF4-FFF2-40B4-BE49-F238E27FC236}">
                <a16:creationId xmlns:a16="http://schemas.microsoft.com/office/drawing/2014/main" id="{1EF6B55B-55BF-BAB3-45D5-281F0856ED2C}"/>
              </a:ext>
            </a:extLst>
          </p:cNvPr>
          <p:cNvSpPr/>
          <p:nvPr/>
        </p:nvSpPr>
        <p:spPr>
          <a:xfrm>
            <a:off x="3630365" y="1932394"/>
            <a:ext cx="2549053" cy="519950"/>
          </a:xfrm>
          <a:prstGeom prst="uturnArrow">
            <a:avLst>
              <a:gd name="adj1" fmla="val 4657"/>
              <a:gd name="adj2" fmla="val 16241"/>
              <a:gd name="adj3" fmla="val 31183"/>
              <a:gd name="adj4" fmla="val 19018"/>
              <a:gd name="adj5" fmla="val 100000"/>
            </a:avLst>
          </a:prstGeom>
          <a:solidFill>
            <a:srgbClr val="FFD579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U-Turn Arrow 68">
            <a:extLst>
              <a:ext uri="{FF2B5EF4-FFF2-40B4-BE49-F238E27FC236}">
                <a16:creationId xmlns:a16="http://schemas.microsoft.com/office/drawing/2014/main" id="{0BF7C7A9-85F6-C2DB-CCDC-E6AA80D62731}"/>
              </a:ext>
            </a:extLst>
          </p:cNvPr>
          <p:cNvSpPr/>
          <p:nvPr/>
        </p:nvSpPr>
        <p:spPr>
          <a:xfrm>
            <a:off x="1457253" y="1933517"/>
            <a:ext cx="2266964" cy="519950"/>
          </a:xfrm>
          <a:prstGeom prst="uturnArrow">
            <a:avLst>
              <a:gd name="adj1" fmla="val 4657"/>
              <a:gd name="adj2" fmla="val 16241"/>
              <a:gd name="adj3" fmla="val 31183"/>
              <a:gd name="adj4" fmla="val 19018"/>
              <a:gd name="adj5" fmla="val 100000"/>
            </a:avLst>
          </a:prstGeom>
          <a:solidFill>
            <a:srgbClr val="FFD579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9C80CF0-91BE-3ABA-3B63-D086DF20E2C9}"/>
              </a:ext>
            </a:extLst>
          </p:cNvPr>
          <p:cNvSpPr txBox="1"/>
          <p:nvPr/>
        </p:nvSpPr>
        <p:spPr>
          <a:xfrm>
            <a:off x="6112755" y="1609442"/>
            <a:ext cx="2251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Light" panose="020B0403020202020204" pitchFamily="34" charset="0"/>
              </a:rPr>
              <a:t>causes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564284A-DA1C-3E77-2FF9-170C2978A163}"/>
              </a:ext>
            </a:extLst>
          </p:cNvPr>
          <p:cNvSpPr txBox="1"/>
          <p:nvPr/>
        </p:nvSpPr>
        <p:spPr>
          <a:xfrm>
            <a:off x="8381107" y="1616079"/>
            <a:ext cx="2167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Light" panose="020B0403020202020204" pitchFamily="34" charset="0"/>
              </a:rPr>
              <a:t>enables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52A288-E2B8-B06A-77AB-0C58FDC06202}"/>
              </a:ext>
            </a:extLst>
          </p:cNvPr>
          <p:cNvSpPr txBox="1"/>
          <p:nvPr/>
        </p:nvSpPr>
        <p:spPr>
          <a:xfrm>
            <a:off x="4942115" y="3756519"/>
            <a:ext cx="2318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Helvetica Light" panose="020B0403020202020204" pitchFamily="34" charset="0"/>
              </a:rPr>
              <a:t>Cognitive</a:t>
            </a:r>
          </a:p>
          <a:p>
            <a:pPr algn="ctr"/>
            <a:r>
              <a:rPr lang="en-US" sz="2400" dirty="0">
                <a:latin typeface="Helvetica Light" panose="020B0403020202020204" pitchFamily="34" charset="0"/>
              </a:rPr>
              <a:t>Behavioral</a:t>
            </a:r>
          </a:p>
          <a:p>
            <a:pPr algn="ctr"/>
            <a:r>
              <a:rPr lang="en-US" sz="2400" dirty="0">
                <a:latin typeface="Helvetica Light" panose="020B0403020202020204" pitchFamily="34" charset="0"/>
              </a:rPr>
              <a:t>Social</a:t>
            </a:r>
          </a:p>
          <a:p>
            <a:pPr algn="ctr"/>
            <a:r>
              <a:rPr lang="en-US" sz="2400" dirty="0">
                <a:latin typeface="Helvetica Light" panose="020B0403020202020204" pitchFamily="34" charset="0"/>
              </a:rPr>
              <a:t>Affective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E746535-A95F-BE35-D9F7-B258C949916C}"/>
              </a:ext>
            </a:extLst>
          </p:cNvPr>
          <p:cNvCxnSpPr/>
          <p:nvPr/>
        </p:nvCxnSpPr>
        <p:spPr>
          <a:xfrm>
            <a:off x="6096000" y="3012638"/>
            <a:ext cx="0" cy="577516"/>
          </a:xfrm>
          <a:prstGeom prst="straightConnector1">
            <a:avLst/>
          </a:prstGeom>
          <a:ln w="12700">
            <a:solidFill>
              <a:srgbClr val="FFD579"/>
            </a:solidFill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1B763E0-BAAF-E6BF-091A-ED6AC9222DDC}"/>
              </a:ext>
            </a:extLst>
          </p:cNvPr>
          <p:cNvSpPr txBox="1"/>
          <p:nvPr/>
        </p:nvSpPr>
        <p:spPr>
          <a:xfrm>
            <a:off x="8874701" y="2209753"/>
            <a:ext cx="99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Light" panose="020B0403020202020204" pitchFamily="34" charset="0"/>
              </a:rPr>
              <a:t>infer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A26684B-0588-40D8-C822-B9CA139140D3}"/>
              </a:ext>
            </a:extLst>
          </p:cNvPr>
          <p:cNvCxnSpPr/>
          <p:nvPr/>
        </p:nvCxnSpPr>
        <p:spPr>
          <a:xfrm flipH="1">
            <a:off x="9078685" y="2656114"/>
            <a:ext cx="467144" cy="0"/>
          </a:xfrm>
          <a:prstGeom prst="straightConnector1">
            <a:avLst/>
          </a:prstGeom>
          <a:ln>
            <a:solidFill>
              <a:srgbClr val="FFD579"/>
            </a:solidFill>
            <a:prstDash val="dash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A60622A9-6876-21C5-E52F-43A5E03ED4F7}"/>
              </a:ext>
            </a:extLst>
          </p:cNvPr>
          <p:cNvSpPr txBox="1"/>
          <p:nvPr/>
        </p:nvSpPr>
        <p:spPr>
          <a:xfrm>
            <a:off x="0" y="5675972"/>
            <a:ext cx="12191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Learning is Effortful.</a:t>
            </a:r>
          </a:p>
        </p:txBody>
      </p:sp>
    </p:spTree>
    <p:extLst>
      <p:ext uri="{BB962C8B-B14F-4D97-AF65-F5344CB8AC3E}">
        <p14:creationId xmlns:p14="http://schemas.microsoft.com/office/powerpoint/2010/main" val="70087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50DF0-EED7-DB4A-4129-A7E64A5EC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1A17C7CD-134A-37F2-E29E-30247A8732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55" b="12410"/>
          <a:stretch>
            <a:fillRect/>
          </a:stretch>
        </p:blipFill>
        <p:spPr>
          <a:xfrm rot="10800000">
            <a:off x="0" y="131763"/>
            <a:ext cx="12188952" cy="67262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D3BC58-C451-2A8F-AA2A-B6F7E01FF053}"/>
              </a:ext>
            </a:extLst>
          </p:cNvPr>
          <p:cNvSpPr txBox="1"/>
          <p:nvPr/>
        </p:nvSpPr>
        <p:spPr>
          <a:xfrm>
            <a:off x="0" y="122664"/>
            <a:ext cx="12192000" cy="224676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/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Attention</a:t>
            </a:r>
            <a:endParaRPr lang="en-US" sz="2000" dirty="0">
              <a:latin typeface="Aptos Light" panose="020B0004020202020204" pitchFamily="34" charset="0"/>
            </a:endParaRPr>
          </a:p>
          <a:p>
            <a:pPr algn="ctr"/>
            <a:endParaRPr lang="en-US" sz="400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0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37539-86AC-C07E-57BD-4E0775BD5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2F514A28-3FC7-9BD1-FAF6-B42784D5B05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31763"/>
            <a:ext cx="12188952" cy="672623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43ACB0D-BB77-669C-BEA2-F7AC5C9E3C97}"/>
              </a:ext>
            </a:extLst>
          </p:cNvPr>
          <p:cNvGrpSpPr/>
          <p:nvPr/>
        </p:nvGrpSpPr>
        <p:grpSpPr>
          <a:xfrm>
            <a:off x="459744" y="854312"/>
            <a:ext cx="11108651" cy="1790469"/>
            <a:chOff x="459744" y="1609442"/>
            <a:chExt cx="11108651" cy="179046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F11225CE-2E23-3D4D-2C07-55D9A7649644}"/>
                </a:ext>
              </a:extLst>
            </p:cNvPr>
            <p:cNvSpPr/>
            <p:nvPr/>
          </p:nvSpPr>
          <p:spPr>
            <a:xfrm>
              <a:off x="2535418" y="2319146"/>
              <a:ext cx="6835734" cy="69349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6350">
              <a:solidFill>
                <a:srgbClr val="FFD57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U-Turn Arrow 5">
              <a:extLst>
                <a:ext uri="{FF2B5EF4-FFF2-40B4-BE49-F238E27FC236}">
                  <a16:creationId xmlns:a16="http://schemas.microsoft.com/office/drawing/2014/main" id="{B40D2369-8695-7C35-F36F-C1592CD09BE6}"/>
                </a:ext>
              </a:extLst>
            </p:cNvPr>
            <p:cNvSpPr/>
            <p:nvPr/>
          </p:nvSpPr>
          <p:spPr>
            <a:xfrm>
              <a:off x="8363489" y="1934949"/>
              <a:ext cx="2276305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U-Turn Arrow 6">
              <a:extLst>
                <a:ext uri="{FF2B5EF4-FFF2-40B4-BE49-F238E27FC236}">
                  <a16:creationId xmlns:a16="http://schemas.microsoft.com/office/drawing/2014/main" id="{89907B88-9280-14DA-2BE8-148A97DE7B9C}"/>
                </a:ext>
              </a:extLst>
            </p:cNvPr>
            <p:cNvSpPr/>
            <p:nvPr/>
          </p:nvSpPr>
          <p:spPr>
            <a:xfrm>
              <a:off x="6084944" y="1933184"/>
              <a:ext cx="2382841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91A8D5-CB17-3CB0-71F8-901433836094}"/>
                </a:ext>
              </a:extLst>
            </p:cNvPr>
            <p:cNvSpPr txBox="1"/>
            <p:nvPr/>
          </p:nvSpPr>
          <p:spPr>
            <a:xfrm>
              <a:off x="3647121" y="1620293"/>
              <a:ext cx="2448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foster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B436DF-BB3A-8322-73E8-D64AEFE31F2B}"/>
                </a:ext>
              </a:extLst>
            </p:cNvPr>
            <p:cNvSpPr txBox="1"/>
            <p:nvPr/>
          </p:nvSpPr>
          <p:spPr>
            <a:xfrm>
              <a:off x="7359471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Learning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A8C8F63-2A60-E4C4-CC42-CFB92C55C80F}"/>
                </a:ext>
              </a:extLst>
            </p:cNvPr>
            <p:cNvSpPr txBox="1"/>
            <p:nvPr/>
          </p:nvSpPr>
          <p:spPr>
            <a:xfrm>
              <a:off x="459744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Objectives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F5CF3F-D17A-DDFB-213E-D1EBD3C2C756}"/>
                </a:ext>
              </a:extLst>
            </p:cNvPr>
            <p:cNvSpPr txBox="1"/>
            <p:nvPr/>
          </p:nvSpPr>
          <p:spPr>
            <a:xfrm>
              <a:off x="2647356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Strategies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5B2BD1-51A3-3682-812E-E205ABB24BD2}"/>
                </a:ext>
              </a:extLst>
            </p:cNvPr>
            <p:cNvSpPr txBox="1"/>
            <p:nvPr/>
          </p:nvSpPr>
          <p:spPr>
            <a:xfrm>
              <a:off x="5046728" y="2415026"/>
              <a:ext cx="2103120" cy="98488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D579"/>
                  </a:solidFill>
                  <a:latin typeface="Helvetica Light" panose="020B0403020202020204" pitchFamily="34" charset="0"/>
                  <a:ea typeface="Roboto Thin" panose="02000000000000000000" pitchFamily="2" charset="0"/>
                  <a:cs typeface="Roboto Thin" panose="02000000000000000000" pitchFamily="2" charset="0"/>
                </a:rPr>
                <a:t>Processing</a:t>
              </a:r>
            </a:p>
            <a:p>
              <a:pPr algn="ctr"/>
              <a:endParaRPr lang="en-US" sz="2600" dirty="0">
                <a:latin typeface="Helvetica Light" panose="020B0403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6314F9-602B-C511-B7ED-9E9FD844335F}"/>
                </a:ext>
              </a:extLst>
            </p:cNvPr>
            <p:cNvSpPr txBox="1"/>
            <p:nvPr/>
          </p:nvSpPr>
          <p:spPr>
            <a:xfrm>
              <a:off x="9556715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Performance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BF2BF8-E258-F573-3626-6443FE7FBA41}"/>
                </a:ext>
              </a:extLst>
            </p:cNvPr>
            <p:cNvSpPr txBox="1"/>
            <p:nvPr/>
          </p:nvSpPr>
          <p:spPr>
            <a:xfrm>
              <a:off x="1490373" y="1614867"/>
              <a:ext cx="22057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inform</a:t>
              </a:r>
            </a:p>
          </p:txBody>
        </p:sp>
        <p:sp>
          <p:nvSpPr>
            <p:cNvPr id="16" name="U-Turn Arrow 15">
              <a:extLst>
                <a:ext uri="{FF2B5EF4-FFF2-40B4-BE49-F238E27FC236}">
                  <a16:creationId xmlns:a16="http://schemas.microsoft.com/office/drawing/2014/main" id="{49DABEEB-FCF5-544D-541D-71ECC2AFDF94}"/>
                </a:ext>
              </a:extLst>
            </p:cNvPr>
            <p:cNvSpPr/>
            <p:nvPr/>
          </p:nvSpPr>
          <p:spPr>
            <a:xfrm>
              <a:off x="3630365" y="1932394"/>
              <a:ext cx="2549053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U-Turn Arrow 16">
              <a:extLst>
                <a:ext uri="{FF2B5EF4-FFF2-40B4-BE49-F238E27FC236}">
                  <a16:creationId xmlns:a16="http://schemas.microsoft.com/office/drawing/2014/main" id="{F9AABFC4-9120-E989-A5EA-BE4589FD9651}"/>
                </a:ext>
              </a:extLst>
            </p:cNvPr>
            <p:cNvSpPr/>
            <p:nvPr/>
          </p:nvSpPr>
          <p:spPr>
            <a:xfrm>
              <a:off x="1457253" y="1933517"/>
              <a:ext cx="2266964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C0EB536-AEAB-A9C5-84F1-E38A10248893}"/>
                </a:ext>
              </a:extLst>
            </p:cNvPr>
            <p:cNvSpPr txBox="1"/>
            <p:nvPr/>
          </p:nvSpPr>
          <p:spPr>
            <a:xfrm>
              <a:off x="6112755" y="1609442"/>
              <a:ext cx="225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causes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89251F-6D95-AE23-FF06-963D221E7BE7}"/>
                </a:ext>
              </a:extLst>
            </p:cNvPr>
            <p:cNvSpPr txBox="1"/>
            <p:nvPr/>
          </p:nvSpPr>
          <p:spPr>
            <a:xfrm>
              <a:off x="8381107" y="1616079"/>
              <a:ext cx="2167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enables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B7FD957-D78F-4C9E-2A90-DEFD854BE522}"/>
                </a:ext>
              </a:extLst>
            </p:cNvPr>
            <p:cNvSpPr txBox="1"/>
            <p:nvPr/>
          </p:nvSpPr>
          <p:spPr>
            <a:xfrm>
              <a:off x="8874701" y="2209753"/>
              <a:ext cx="992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infer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FB38A3F-A228-583B-924A-642E192F0A52}"/>
                </a:ext>
              </a:extLst>
            </p:cNvPr>
            <p:cNvCxnSpPr/>
            <p:nvPr/>
          </p:nvCxnSpPr>
          <p:spPr>
            <a:xfrm flipH="1">
              <a:off x="9078685" y="2656114"/>
              <a:ext cx="467144" cy="0"/>
            </a:xfrm>
            <a:prstGeom prst="straightConnector1">
              <a:avLst/>
            </a:prstGeom>
            <a:ln>
              <a:solidFill>
                <a:srgbClr val="FFD579"/>
              </a:solidFill>
              <a:prstDash val="dash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BBE523E-90D5-B9AC-FA3B-88C2AA2E822F}"/>
              </a:ext>
            </a:extLst>
          </p:cNvPr>
          <p:cNvSpPr txBox="1"/>
          <p:nvPr/>
        </p:nvSpPr>
        <p:spPr>
          <a:xfrm>
            <a:off x="0" y="299384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D579"/>
                </a:solidFill>
                <a:latin typeface="Aptos Light" panose="020B0004020202020204" pitchFamily="34" charset="0"/>
              </a:rPr>
              <a:t>Attention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D0B55CE-D30F-71E5-C544-B0A7D27E6573}"/>
              </a:ext>
            </a:extLst>
          </p:cNvPr>
          <p:cNvCxnSpPr/>
          <p:nvPr/>
        </p:nvCxnSpPr>
        <p:spPr>
          <a:xfrm>
            <a:off x="6096000" y="2262415"/>
            <a:ext cx="0" cy="577516"/>
          </a:xfrm>
          <a:prstGeom prst="straightConnector1">
            <a:avLst/>
          </a:prstGeom>
          <a:ln w="12700">
            <a:solidFill>
              <a:srgbClr val="FFD579"/>
            </a:solidFill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B3D8423-5AC7-140A-F4B0-6D879BA6E8D9}"/>
              </a:ext>
            </a:extLst>
          </p:cNvPr>
          <p:cNvSpPr txBox="1"/>
          <p:nvPr/>
        </p:nvSpPr>
        <p:spPr>
          <a:xfrm>
            <a:off x="-3048" y="4630057"/>
            <a:ext cx="1218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What is attention?  Three words.</a:t>
            </a:r>
          </a:p>
        </p:txBody>
      </p:sp>
    </p:spTree>
    <p:extLst>
      <p:ext uri="{BB962C8B-B14F-4D97-AF65-F5344CB8AC3E}">
        <p14:creationId xmlns:p14="http://schemas.microsoft.com/office/powerpoint/2010/main" val="332286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ention Test Skoda with Captions">
            <a:hlinkClick r:id="" action="ppaction://media"/>
            <a:extLst>
              <a:ext uri="{FF2B5EF4-FFF2-40B4-BE49-F238E27FC236}">
                <a16:creationId xmlns:a16="http://schemas.microsoft.com/office/drawing/2014/main" id="{3233B75B-2139-3DCE-6D8D-76F8E386E0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31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E05FD-389D-F477-BFF3-E0757E073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1EAA1A-9D85-035F-F220-68E470D397C9}"/>
              </a:ext>
            </a:extLst>
          </p:cNvPr>
          <p:cNvSpPr/>
          <p:nvPr/>
        </p:nvSpPr>
        <p:spPr>
          <a:xfrm>
            <a:off x="0" y="159395"/>
            <a:ext cx="12192000" cy="6698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4C1511C-7A5F-5497-7BA5-AD87CC70157D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2B9E29-1707-A1C5-249A-255D4E8C5091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Group 2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F0E1360-8FDB-C908-33CB-6BCD6F9DC2D2}"/>
              </a:ext>
            </a:extLst>
          </p:cNvPr>
          <p:cNvGrpSpPr/>
          <p:nvPr/>
        </p:nvGrpSpPr>
        <p:grpSpPr>
          <a:xfrm>
            <a:off x="-7090" y="1786270"/>
            <a:ext cx="12192001" cy="5219079"/>
            <a:chOff x="-7090" y="1786270"/>
            <a:chExt cx="12192001" cy="5219079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CE31FCF-CB6C-D8CF-57D0-8128D0433986}"/>
                </a:ext>
              </a:extLst>
            </p:cNvPr>
            <p:cNvSpPr/>
            <p:nvPr/>
          </p:nvSpPr>
          <p:spPr>
            <a:xfrm>
              <a:off x="-7090" y="1954190"/>
              <a:ext cx="6096000" cy="49276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68C2B13-47C4-9914-A01A-E0EFA0DF2F08}"/>
                </a:ext>
              </a:extLst>
            </p:cNvPr>
            <p:cNvSpPr/>
            <p:nvPr/>
          </p:nvSpPr>
          <p:spPr>
            <a:xfrm>
              <a:off x="6088911" y="1933941"/>
              <a:ext cx="6096000" cy="492760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ADF078D-F6D8-C340-46CA-4A947EE76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4240" y="1786270"/>
              <a:ext cx="4680953" cy="492861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05786EA-51B7-22B9-AA7D-95745FB77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08153" y="2076733"/>
              <a:ext cx="5182305" cy="4928616"/>
            </a:xfrm>
            <a:prstGeom prst="rect">
              <a:avLst/>
            </a:prstGeom>
          </p:spPr>
        </p:pic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125A2AF-4CEB-02D3-24DF-FFEFBA5BE8C7}"/>
              </a:ext>
            </a:extLst>
          </p:cNvPr>
          <p:cNvCxnSpPr>
            <a:cxnSpLocks/>
          </p:cNvCxnSpPr>
          <p:nvPr/>
        </p:nvCxnSpPr>
        <p:spPr>
          <a:xfrm>
            <a:off x="6096000" y="1786270"/>
            <a:ext cx="0" cy="5124894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382630F-9DCD-AFB3-D75D-E70A2DC3BB98}"/>
              </a:ext>
            </a:extLst>
          </p:cNvPr>
          <p:cNvCxnSpPr/>
          <p:nvPr/>
        </p:nvCxnSpPr>
        <p:spPr>
          <a:xfrm>
            <a:off x="-342900" y="1922443"/>
            <a:ext cx="128016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9D42FA8-4DF6-B75D-3831-835FADA81339}"/>
              </a:ext>
            </a:extLst>
          </p:cNvPr>
          <p:cNvSpPr txBox="1"/>
          <p:nvPr/>
        </p:nvSpPr>
        <p:spPr>
          <a:xfrm>
            <a:off x="4850660" y="2955991"/>
            <a:ext cx="2476500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4"/>
                </a:solidFill>
              </a:rPr>
              <a:t>Blue</a:t>
            </a:r>
          </a:p>
          <a:p>
            <a:pPr algn="ctr"/>
            <a:r>
              <a:rPr lang="en-US" sz="4000" dirty="0">
                <a:solidFill>
                  <a:schemeClr val="accent2"/>
                </a:solidFill>
              </a:rPr>
              <a:t>Green</a:t>
            </a:r>
          </a:p>
          <a:p>
            <a:pPr algn="ctr"/>
            <a:r>
              <a:rPr lang="en-US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Orange</a:t>
            </a:r>
          </a:p>
          <a:p>
            <a:pPr algn="ctr"/>
            <a:r>
              <a:rPr lang="en-US" sz="4000" dirty="0">
                <a:solidFill>
                  <a:schemeClr val="accent5"/>
                </a:solidFill>
              </a:rPr>
              <a:t>Purple</a:t>
            </a:r>
          </a:p>
          <a:p>
            <a:pPr algn="ctr"/>
            <a:r>
              <a:rPr lang="en-US" sz="4000" dirty="0">
                <a:solidFill>
                  <a:srgbClr val="941100"/>
                </a:solidFill>
              </a:rPr>
              <a:t>Red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AA1D04-F1BC-F7E6-7785-75BB09DE2D82}"/>
              </a:ext>
            </a:extLst>
          </p:cNvPr>
          <p:cNvSpPr txBox="1"/>
          <p:nvPr/>
        </p:nvSpPr>
        <p:spPr>
          <a:xfrm>
            <a:off x="-2" y="546271"/>
            <a:ext cx="120811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ptos Light" panose="020B0004020202020204" pitchFamily="34" charset="0"/>
              </a:rPr>
              <a:t>Directions</a:t>
            </a:r>
          </a:p>
        </p:txBody>
      </p:sp>
    </p:spTree>
    <p:extLst>
      <p:ext uri="{BB962C8B-B14F-4D97-AF65-F5344CB8AC3E}">
        <p14:creationId xmlns:p14="http://schemas.microsoft.com/office/powerpoint/2010/main" val="41452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4736</TotalTime>
  <Words>1420</Words>
  <Application>Microsoft Macintosh PowerPoint</Application>
  <PresentationFormat>Widescreen</PresentationFormat>
  <Paragraphs>280</Paragraphs>
  <Slides>37</Slides>
  <Notes>25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Aptos</vt:lpstr>
      <vt:lpstr>Aptos Light</vt:lpstr>
      <vt:lpstr>Arial</vt:lpstr>
      <vt:lpstr>Helvetica Light</vt:lpstr>
      <vt:lpstr>Office Theme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Attention &amp; Learning: 5 Science Principles</vt:lpstr>
      <vt:lpstr>Attention &amp; Learning: 5 Science Principles</vt:lpstr>
      <vt:lpstr>Attention &amp; Learning: Instructional Principles</vt:lpstr>
      <vt:lpstr>Attention &amp; Learning: Instructional Principles</vt:lpstr>
      <vt:lpstr>Attention &amp; Learning: Instructional Principles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Processing &amp; Learning: The Science</vt:lpstr>
      <vt:lpstr>Processing &amp; Learning: Instructional Principles</vt:lpstr>
      <vt:lpstr>Processing &amp; Learning: Instructional Principles</vt:lpstr>
      <vt:lpstr>Processing &amp; Learning: Instructional Principles</vt:lpstr>
      <vt:lpstr>Processing &amp; Learning: Instructional Principles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Doolittle, Peter</dc:creator>
  <cp:lastModifiedBy>Peter Doolittle</cp:lastModifiedBy>
  <cp:revision>637</cp:revision>
  <cp:lastPrinted>2026-01-09T20:28:15Z</cp:lastPrinted>
  <dcterms:created xsi:type="dcterms:W3CDTF">2024-10-14T14:58:11Z</dcterms:created>
  <dcterms:modified xsi:type="dcterms:W3CDTF">2026-08-07T10:59:14Z</dcterms:modified>
</cp:coreProperties>
</file>