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1"/>
  </p:notesMasterIdLst>
  <p:sldIdLst>
    <p:sldId id="1421" r:id="rId2"/>
    <p:sldId id="1425" r:id="rId3"/>
    <p:sldId id="2023" r:id="rId4"/>
    <p:sldId id="1630" r:id="rId5"/>
    <p:sldId id="1631" r:id="rId6"/>
    <p:sldId id="2099" r:id="rId7"/>
    <p:sldId id="2064" r:id="rId8"/>
    <p:sldId id="2052" r:id="rId9"/>
    <p:sldId id="1982" r:id="rId10"/>
    <p:sldId id="2053" r:id="rId11"/>
    <p:sldId id="2037" r:id="rId12"/>
    <p:sldId id="2043" r:id="rId13"/>
    <p:sldId id="2038" r:id="rId14"/>
    <p:sldId id="2040" r:id="rId15"/>
    <p:sldId id="2044" r:id="rId16"/>
    <p:sldId id="2045" r:id="rId17"/>
    <p:sldId id="2046" r:id="rId18"/>
    <p:sldId id="2056" r:id="rId19"/>
    <p:sldId id="2058" r:id="rId20"/>
    <p:sldId id="2073" r:id="rId21"/>
    <p:sldId id="2074" r:id="rId22"/>
    <p:sldId id="2075" r:id="rId23"/>
    <p:sldId id="2077" r:id="rId24"/>
    <p:sldId id="2060" r:id="rId25"/>
    <p:sldId id="2059" r:id="rId26"/>
    <p:sldId id="2098" r:id="rId27"/>
    <p:sldId id="1042" r:id="rId28"/>
    <p:sldId id="1933" r:id="rId29"/>
    <p:sldId id="1934" r:id="rId30"/>
    <p:sldId id="1980" r:id="rId31"/>
    <p:sldId id="1935" r:id="rId32"/>
    <p:sldId id="1044" r:id="rId33"/>
    <p:sldId id="2066" r:id="rId34"/>
    <p:sldId id="2061" r:id="rId35"/>
    <p:sldId id="2062" r:id="rId36"/>
    <p:sldId id="2078" r:id="rId37"/>
    <p:sldId id="2087" r:id="rId38"/>
    <p:sldId id="1819" r:id="rId39"/>
    <p:sldId id="2097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579"/>
    <a:srgbClr val="836E40"/>
    <a:srgbClr val="156120"/>
    <a:srgbClr val="103F15"/>
    <a:srgbClr val="0C2C0F"/>
    <a:srgbClr val="09220B"/>
    <a:srgbClr val="6E0D03"/>
    <a:srgbClr val="941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2753"/>
    <p:restoredTop sz="94444"/>
  </p:normalViewPr>
  <p:slideViewPr>
    <p:cSldViewPr snapToGrid="0">
      <p:cViewPr varScale="1">
        <p:scale>
          <a:sx n="102" d="100"/>
          <a:sy n="102" d="100"/>
        </p:scale>
        <p:origin x="54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1" d="100"/>
        <a:sy n="10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E0E0A8-BB5C-0144-AA56-0AABDA65425A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63825-9FD2-A444-98F6-8193B41C3C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49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63825-9FD2-A444-98F6-8193B41C3C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3083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E91BD-1C08-66FD-8F51-A4E0D2BF4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778363-970E-644A-8273-A72A4459A3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AC1C9C-C796-DCF2-B56C-63C104A5A8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D6C6C-F820-0BB4-F650-BBB7FBE0F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3983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DA6A05-C8D4-DDDE-BB40-1252CBF12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E12308-53B8-10C9-000A-6CAE0252D9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06C7EE-DF32-E525-E820-86DF0CD4B6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8299C-79DB-D0AB-A3F6-64C971A0CA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533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C6C76-9E13-E076-4539-D92649AB5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1B87B5-2E92-2A60-0CFC-E5F59C23F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B61EFA-96F0-EEB3-3C8B-F959BB0235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F2D27C-1D70-878C-A1FC-50F1CF274D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880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BB682-25BB-754C-7351-7826962E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6F8CBF-A35E-185D-25F3-C05D8AC03D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3D516B-37E3-72D4-2479-A8D841AD6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903440-BC9F-0AFC-7D92-EDA7B40C5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EB3D-5662-0645-B6CB-9E3491DF340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5397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758C5-5F68-CC93-F3CD-1D71E2CC9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ECC5C2-85D8-88AC-7F1B-06F0D7F3D1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A094F0-C6C0-B02F-5029-0051496BA1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51AF0-9458-751F-F29C-0CEDE03A5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13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A574C-DBB2-E6CD-494E-3AFA9D3E66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2988A9-91F6-953B-3AB8-A5EA7B9AE0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C5626F-2CF2-021B-14C1-08CAA2F59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925984-0C9C-12AC-9F78-2F1F5A38EE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1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3587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8F296-F97A-6E1F-EE6E-B5C4ECB04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869FF7-2B41-6E58-9E88-5534B43508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C28A4A-6AB2-B31C-19E8-89411927F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Meaning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EB5C-443D-585E-5E4C-8BE05F076A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B27F9-05F2-224E-A86D-85C5CC52AAB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702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484E0-31C5-D8C8-3B0E-E257F2868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BB0DDE-7D61-FF3B-34C2-7F6289CDBC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938A1D-F474-DFA9-AA63-C40F914373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F37CCC-D58D-8F5D-AE22-8DB65FBA7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041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43EA0-A1B5-F6FE-801A-2BF57DB8D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4F281E-2290-3621-2129-82CE017EB0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3D5229-31CA-23EF-3569-9BDEE5C3EE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9843C7-DA29-5324-A41A-E16C37CF61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57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89725-D3C4-D4B4-CD6C-D3762B82A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DCFDD3-BE8B-0A3F-8D98-EAB3986FB3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3A1CE5-A224-302C-570F-C7AA20BD9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6F8D46-EFB5-96D1-4EE9-370DD3908E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969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5DF9D6-7E72-9D27-F91F-412C33B84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92366F-C9F0-B35C-2259-1EA59E1F90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E1B419-6D26-D4E3-639D-D51B0ACC57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FBA0EE-4430-3083-45C6-E0057F896E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609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AF45BA-EC8A-9410-D1A3-61A4909BB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566E90A-16A4-CC3E-17E5-C59CBB37A2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8ABDA2-77A8-27BB-C10E-6DCB86124E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3E8596-3F14-E6CC-7483-28DDE3E89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28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F7D62C-7F5D-B5D8-EBDC-CBE23C5C5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63932-F775-A9F1-FF97-E6FA19BE2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2CC268-AEE2-ECFB-4999-317FB49EB0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A8E1D1-4541-56FE-D985-9E2FC3A850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EB3D-5662-0645-B6CB-9E3491DF3408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227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765702-BC44-9D88-8FA0-724D4EEE6A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32BD29-7E24-A719-8A81-61257E29BE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15AA54-0A77-257B-2441-CA3B9AE26F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708BCF-C27E-E48C-3B3F-8B07AD2A3C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63825-9FD2-A444-98F6-8193B41C3CC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14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5FF9E-C0A9-376C-E413-C8F9D01D0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4EBC88-DAED-4BDA-8594-F90848B30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50B8B9-1657-748E-C2F6-1334DAE042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9BCFC-4AFD-C466-0F15-D7CBA02BE9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49EB3D-5662-0645-B6CB-9E3491DF340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3507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ECB74-8877-8FF8-F3CF-2CDAA21F1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C6CE4E-D060-EE82-C305-2205AFB3A6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8374A4-2F9A-EEEE-B655-5309C4F48B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90D734-2DD8-9DC6-51F4-1D8F150B88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790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BA1D3-76FB-FE31-C392-0130AFE33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87253E-A09E-1CFC-2905-8B55A6EBFA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356903-5DB9-5258-0C59-B03559F195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B2A17B-E925-C12D-2A0E-651501BE72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5160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C9A-D3D9-7982-40FC-37B7C97472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8C12B3-3321-B5D3-6E37-40AF5E4D87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9B5F2B-B538-7195-0B80-7665ED2923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3679A-661B-A137-FEBC-E36751EFB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82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8E5D1-9964-ED28-CC13-207D055C6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68DCE0-4056-DFED-AA45-30D8BC99EA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70AFF7-93F0-9FE8-EC50-26CC378FE6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A5ACD4-2EF6-E5B9-21CD-0E27C92784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691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B8B6D-2D6A-651E-5C59-08F97B23A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0C1E43-3CB1-0138-5E5C-4E5B36B0C7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8FA79B-30FB-7F66-262F-E2AA4744AC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EBD51-6923-839D-78D2-066B23FBBA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078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ADF6C-36A4-9209-5A62-9D8664988A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368B3F-0727-663E-BEAF-C6ECBCEC35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5EA495-8ABF-F53C-64B7-3B2DC808C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0112A4-6DB0-43F8-9394-C1A4854BB5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902CFA-59CC-6D4F-A0AA-1A136D185A1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431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44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1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823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7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34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0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06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56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91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74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3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3161D1CB-1C1E-374A-97F1-CD19A6A02C6E}" type="datetimeFigureOut">
              <a:rPr lang="en-US" smtClean="0"/>
              <a:t>8/7/26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2EEE1E9E-DD12-9F4A-ADA1-827E01464694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6DE46CD-0F2F-61F2-1120-B7EF1B7A8D53}"/>
              </a:ext>
            </a:extLst>
          </p:cNvPr>
          <p:cNvSpPr/>
          <p:nvPr userDrawn="1"/>
        </p:nvSpPr>
        <p:spPr>
          <a:xfrm>
            <a:off x="1" y="-1945"/>
            <a:ext cx="12192000" cy="158967"/>
          </a:xfrm>
          <a:prstGeom prst="rect">
            <a:avLst/>
          </a:prstGeom>
          <a:solidFill>
            <a:srgbClr val="6E0D0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280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ptos Light" panose="020B00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ptos Light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building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626F908B-925B-CF2F-D547-044838DBD6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6444" b="9123"/>
          <a:stretch>
            <a:fillRect/>
          </a:stretch>
        </p:blipFill>
        <p:spPr>
          <a:xfrm>
            <a:off x="-15240" y="-13266"/>
            <a:ext cx="12207240" cy="68712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5C9D5E8-3A86-B8B2-1EE4-6A19D53E1330}"/>
              </a:ext>
            </a:extLst>
          </p:cNvPr>
          <p:cNvSpPr txBox="1"/>
          <p:nvPr/>
        </p:nvSpPr>
        <p:spPr>
          <a:xfrm>
            <a:off x="0" y="1036948"/>
            <a:ext cx="1219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latin typeface="Aptos Light" panose="020B0004020202020204" pitchFamily="34" charset="0"/>
              </a:rPr>
              <a:t>Learning &amp; Performance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F1D257F-AF66-20D5-E97C-66A39366CDD0}"/>
              </a:ext>
            </a:extLst>
          </p:cNvPr>
          <p:cNvSpPr txBox="1"/>
          <p:nvPr/>
        </p:nvSpPr>
        <p:spPr>
          <a:xfrm>
            <a:off x="1" y="2970160"/>
            <a:ext cx="12192000" cy="1569660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tIns="45720" bIns="45720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Attention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Processing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Learning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Performing</a:t>
            </a:r>
          </a:p>
          <a:p>
            <a:pPr algn="ctr"/>
            <a:endParaRPr lang="en-US" sz="32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“It’s a journey.”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4D3FC9A-3377-785A-A56F-F8A8D492C8D7}"/>
              </a:ext>
            </a:extLst>
          </p:cNvPr>
          <p:cNvSpPr txBox="1"/>
          <p:nvPr/>
        </p:nvSpPr>
        <p:spPr>
          <a:xfrm>
            <a:off x="2785941" y="5710442"/>
            <a:ext cx="67215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 Doolittle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Educational Psychology, Virginia Tech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pdoo@vt.edu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>
                <a:solidFill>
                  <a:schemeClr val="tx1">
                    <a:lumMod val="95000"/>
                    <a:alpha val="50000"/>
                  </a:schemeClr>
                </a:solidFill>
                <a:latin typeface="Aptos Light" panose="020B0004020202020204" pitchFamily="34" charset="0"/>
              </a:rPr>
              <a:t>•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peterdoolittle.org</a:t>
            </a:r>
            <a:endParaRPr lang="en-US" sz="2000" spc="1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B2D69C-7912-7188-9D28-BE35EF48E528}"/>
              </a:ext>
            </a:extLst>
          </p:cNvPr>
          <p:cNvSpPr txBox="1"/>
          <p:nvPr/>
        </p:nvSpPr>
        <p:spPr>
          <a:xfrm>
            <a:off x="4703408" y="242327"/>
            <a:ext cx="4718856" cy="40011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Helvetica Light" panose="020B0403020202020204" pitchFamily="34" charset="0"/>
              </a:rPr>
              <a:t>all images from unsplash.com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919094B-FB19-4681-FF0C-653C28A2135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331"/>
          <a:stretch>
            <a:fillRect/>
          </a:stretch>
        </p:blipFill>
        <p:spPr>
          <a:xfrm>
            <a:off x="9751389" y="3614857"/>
            <a:ext cx="2438400" cy="32431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97479F0-4482-A770-B1B5-106D9C7FE648}"/>
              </a:ext>
            </a:extLst>
          </p:cNvPr>
          <p:cNvSpPr txBox="1"/>
          <p:nvPr/>
        </p:nvSpPr>
        <p:spPr>
          <a:xfrm>
            <a:off x="9773173" y="6488204"/>
            <a:ext cx="239483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Stormy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196429E-EC28-0ED9-D06D-F5F248408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3266"/>
            <a:ext cx="12207240" cy="59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7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ttention Test Skoda with Captions">
            <a:hlinkClick r:id="" action="ppaction://media"/>
            <a:extLst>
              <a:ext uri="{FF2B5EF4-FFF2-40B4-BE49-F238E27FC236}">
                <a16:creationId xmlns:a16="http://schemas.microsoft.com/office/drawing/2014/main" id="{3233B75B-2139-3DCE-6D8D-76F8E386E0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317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76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9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1E05FD-389D-F477-BFF3-E0757E073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1EAA1A-9D85-035F-F220-68E470D397C9}"/>
              </a:ext>
            </a:extLst>
          </p:cNvPr>
          <p:cNvSpPr/>
          <p:nvPr/>
        </p:nvSpPr>
        <p:spPr>
          <a:xfrm>
            <a:off x="0" y="159395"/>
            <a:ext cx="12192000" cy="6698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4C1511C-7A5F-5497-7BA5-AD87CC70157D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82B9E29-1707-A1C5-249A-255D4E8C5091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Group 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F0E1360-8FDB-C908-33CB-6BCD6F9DC2D2}"/>
              </a:ext>
            </a:extLst>
          </p:cNvPr>
          <p:cNvGrpSpPr/>
          <p:nvPr/>
        </p:nvGrpSpPr>
        <p:grpSpPr>
          <a:xfrm>
            <a:off x="-7090" y="1786270"/>
            <a:ext cx="12192001" cy="5219079"/>
            <a:chOff x="-7090" y="1786270"/>
            <a:chExt cx="12192001" cy="5219079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2CE31FCF-CB6C-D8CF-57D0-8128D0433986}"/>
                </a:ext>
              </a:extLst>
            </p:cNvPr>
            <p:cNvSpPr/>
            <p:nvPr/>
          </p:nvSpPr>
          <p:spPr>
            <a:xfrm>
              <a:off x="-7090" y="19541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68C2B13-47C4-9914-A01A-E0EFA0DF2F08}"/>
                </a:ext>
              </a:extLst>
            </p:cNvPr>
            <p:cNvSpPr/>
            <p:nvPr/>
          </p:nvSpPr>
          <p:spPr>
            <a:xfrm>
              <a:off x="6088911" y="1933941"/>
              <a:ext cx="6096000" cy="49276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ADF078D-F6D8-C340-46CA-4A947EE76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4240" y="1786270"/>
              <a:ext cx="4680953" cy="4928616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05786EA-51B7-22B9-AA7D-95745FB77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08153" y="2076733"/>
              <a:ext cx="5182305" cy="4928616"/>
            </a:xfrm>
            <a:prstGeom prst="rect">
              <a:avLst/>
            </a:prstGeom>
          </p:spPr>
        </p:pic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125A2AF-4CEB-02D3-24DF-FFEFBA5BE8C7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382630F-9DCD-AFB3-D75D-E70A2DC3BB98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9D42FA8-4DF6-B75D-3831-835FADA81339}"/>
              </a:ext>
            </a:extLst>
          </p:cNvPr>
          <p:cNvSpPr txBox="1"/>
          <p:nvPr/>
        </p:nvSpPr>
        <p:spPr>
          <a:xfrm>
            <a:off x="4850660" y="2955991"/>
            <a:ext cx="2476500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accent4"/>
                </a:solidFill>
              </a:rPr>
              <a:t>Blue</a:t>
            </a:r>
          </a:p>
          <a:p>
            <a:pPr algn="ctr"/>
            <a:r>
              <a:rPr lang="en-US" sz="4000" dirty="0">
                <a:solidFill>
                  <a:schemeClr val="accent2"/>
                </a:solidFill>
              </a:rPr>
              <a:t>Green</a:t>
            </a:r>
          </a:p>
          <a:p>
            <a:pPr algn="ctr"/>
            <a:r>
              <a:rPr lang="en-US" sz="4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Orange</a:t>
            </a:r>
          </a:p>
          <a:p>
            <a:pPr algn="ctr"/>
            <a:r>
              <a:rPr lang="en-US" sz="4000" dirty="0">
                <a:solidFill>
                  <a:schemeClr val="accent5"/>
                </a:solidFill>
              </a:rPr>
              <a:t>Purple</a:t>
            </a:r>
          </a:p>
          <a:p>
            <a:pPr algn="ctr"/>
            <a:r>
              <a:rPr lang="en-US" sz="4000" dirty="0">
                <a:solidFill>
                  <a:srgbClr val="941100"/>
                </a:solidFill>
              </a:rPr>
              <a:t>Red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AA1D04-F1BC-F7E6-7785-75BB09DE2D82}"/>
              </a:ext>
            </a:extLst>
          </p:cNvPr>
          <p:cNvSpPr txBox="1"/>
          <p:nvPr/>
        </p:nvSpPr>
        <p:spPr>
          <a:xfrm>
            <a:off x="-2" y="546271"/>
            <a:ext cx="12081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ptos Light" panose="020B0004020202020204" pitchFamily="34" charset="0"/>
              </a:rPr>
              <a:t>Directions</a:t>
            </a:r>
          </a:p>
        </p:txBody>
      </p:sp>
    </p:spTree>
    <p:extLst>
      <p:ext uri="{BB962C8B-B14F-4D97-AF65-F5344CB8AC3E}">
        <p14:creationId xmlns:p14="http://schemas.microsoft.com/office/powerpoint/2010/main" val="4145222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C2D7A-A4A9-6FAE-334D-4D4BDA5DF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DF1BAC5-8BDB-FEF2-A33C-6EC9392AB472}"/>
              </a:ext>
            </a:extLst>
          </p:cNvPr>
          <p:cNvSpPr/>
          <p:nvPr/>
        </p:nvSpPr>
        <p:spPr>
          <a:xfrm>
            <a:off x="0" y="159395"/>
            <a:ext cx="12192000" cy="6698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3E509CD-37B9-310B-6D23-6160CC679F13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7C51E30-2108-47E4-2B5C-F7B9DCCDA793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/>
              <a:t>Group 2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E1BC103-B1CE-93AA-311B-1388ABCE2CAD}"/>
              </a:ext>
            </a:extLst>
          </p:cNvPr>
          <p:cNvGrpSpPr/>
          <p:nvPr/>
        </p:nvGrpSpPr>
        <p:grpSpPr>
          <a:xfrm>
            <a:off x="-7090" y="1933941"/>
            <a:ext cx="12192001" cy="5469074"/>
            <a:chOff x="-7090" y="1933941"/>
            <a:chExt cx="12192001" cy="54690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CC606B31-15D2-654C-5668-33F99D44D4E9}"/>
                </a:ext>
              </a:extLst>
            </p:cNvPr>
            <p:cNvSpPr/>
            <p:nvPr/>
          </p:nvSpPr>
          <p:spPr>
            <a:xfrm>
              <a:off x="-7090" y="19541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8D44512-F83E-C825-1A57-F60ED20FA22C}"/>
                </a:ext>
              </a:extLst>
            </p:cNvPr>
            <p:cNvSpPr/>
            <p:nvPr/>
          </p:nvSpPr>
          <p:spPr>
            <a:xfrm>
              <a:off x="6088911" y="1933941"/>
              <a:ext cx="6096000" cy="4927600"/>
            </a:xfrm>
            <a:prstGeom prst="rect">
              <a:avLst/>
            </a:prstGeom>
            <a:solidFill>
              <a:schemeClr val="accent4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1FA52C99-8F94-B750-FCF6-D6441DA329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0633" y="1935127"/>
              <a:ext cx="4632899" cy="4928616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964D97EF-0AEC-3D18-BB02-8504C6590E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938468" y="2474399"/>
              <a:ext cx="4928616" cy="4928616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976BC086-83CF-9D66-6BA2-CF554D2F47E5}"/>
              </a:ext>
            </a:extLst>
          </p:cNvPr>
          <p:cNvGrpSpPr/>
          <p:nvPr/>
        </p:nvGrpSpPr>
        <p:grpSpPr>
          <a:xfrm>
            <a:off x="-3548" y="1948116"/>
            <a:ext cx="12192001" cy="5542947"/>
            <a:chOff x="-3548" y="1948116"/>
            <a:chExt cx="12192001" cy="5542947"/>
          </a:xfrm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FDDC682-B4D5-0205-6BB4-BCD17FA3A27C}"/>
                </a:ext>
              </a:extLst>
            </p:cNvPr>
            <p:cNvSpPr/>
            <p:nvPr/>
          </p:nvSpPr>
          <p:spPr>
            <a:xfrm>
              <a:off x="-3548" y="1968365"/>
              <a:ext cx="6096000" cy="4927600"/>
            </a:xfrm>
            <a:prstGeom prst="rect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CAF59DA-B5BC-72D4-C895-B9C93FA8ED4E}"/>
                </a:ext>
              </a:extLst>
            </p:cNvPr>
            <p:cNvSpPr/>
            <p:nvPr/>
          </p:nvSpPr>
          <p:spPr>
            <a:xfrm>
              <a:off x="6092453" y="1948116"/>
              <a:ext cx="6096000" cy="4927600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7291FAF8-3975-6415-E4F7-74728DCC6FD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1336" y="1958519"/>
              <a:ext cx="5058317" cy="4928616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70111498-2B7F-C770-0401-A16A820AE84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01455" y="2562447"/>
              <a:ext cx="4865610" cy="4928616"/>
            </a:xfrm>
            <a:prstGeom prst="rect">
              <a:avLst/>
            </a:prstGeom>
          </p:spPr>
        </p:pic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4087B42-5822-D380-AE80-2D40C97EF98D}"/>
              </a:ext>
            </a:extLst>
          </p:cNvPr>
          <p:cNvGrpSpPr/>
          <p:nvPr/>
        </p:nvGrpSpPr>
        <p:grpSpPr>
          <a:xfrm>
            <a:off x="-7" y="1949727"/>
            <a:ext cx="12192001" cy="5329023"/>
            <a:chOff x="-7" y="1949727"/>
            <a:chExt cx="12192001" cy="5329023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4E0B7884-7F99-3CDA-8278-03E078BE00DD}"/>
                </a:ext>
              </a:extLst>
            </p:cNvPr>
            <p:cNvSpPr/>
            <p:nvPr/>
          </p:nvSpPr>
          <p:spPr>
            <a:xfrm>
              <a:off x="-7" y="1982539"/>
              <a:ext cx="6096000" cy="4927600"/>
            </a:xfrm>
            <a:prstGeom prst="rect">
              <a:avLst/>
            </a:prstGeom>
            <a:solidFill>
              <a:schemeClr val="accent6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EBC0E0EF-6334-6C63-7377-070DAC8F9D98}"/>
                </a:ext>
              </a:extLst>
            </p:cNvPr>
            <p:cNvSpPr/>
            <p:nvPr/>
          </p:nvSpPr>
          <p:spPr>
            <a:xfrm>
              <a:off x="6095994" y="1962290"/>
              <a:ext cx="6096000" cy="4927600"/>
            </a:xfrm>
            <a:prstGeom prst="rect">
              <a:avLst/>
            </a:prstGeom>
            <a:solidFill>
              <a:schemeClr val="accent5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3F0418F2-490B-D2FD-B630-60F4DF0DC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6281" y="2350134"/>
              <a:ext cx="4928616" cy="4928616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2408C2ED-11EE-1CD8-9A46-E0A02E7FFF2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138488" y="1949727"/>
              <a:ext cx="4928616" cy="4928616"/>
            </a:xfrm>
            <a:prstGeom prst="rect">
              <a:avLst/>
            </a:prstGeom>
          </p:spPr>
        </p:pic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F3A1BB1A-2D8A-5BBB-F5DC-68D46A807098}"/>
              </a:ext>
            </a:extLst>
          </p:cNvPr>
          <p:cNvGrpSpPr/>
          <p:nvPr/>
        </p:nvGrpSpPr>
        <p:grpSpPr>
          <a:xfrm>
            <a:off x="3535" y="1965829"/>
            <a:ext cx="12192001" cy="6086702"/>
            <a:chOff x="3535" y="1965829"/>
            <a:chExt cx="12192001" cy="6086702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0194E6F2-9C42-0B3F-94D6-402048A96F0E}"/>
                </a:ext>
              </a:extLst>
            </p:cNvPr>
            <p:cNvSpPr/>
            <p:nvPr/>
          </p:nvSpPr>
          <p:spPr>
            <a:xfrm>
              <a:off x="3535" y="1986078"/>
              <a:ext cx="6096000" cy="4927600"/>
            </a:xfrm>
            <a:prstGeom prst="rect">
              <a:avLst/>
            </a:prstGeom>
            <a:solidFill>
              <a:schemeClr val="accent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0392FFAE-335B-0E96-1145-1D7CE3263584}"/>
                </a:ext>
              </a:extLst>
            </p:cNvPr>
            <p:cNvSpPr/>
            <p:nvPr/>
          </p:nvSpPr>
          <p:spPr>
            <a:xfrm>
              <a:off x="6099536" y="1965829"/>
              <a:ext cx="6096000" cy="4927600"/>
            </a:xfrm>
            <a:prstGeom prst="rect">
              <a:avLst/>
            </a:prstGeom>
            <a:solidFill>
              <a:srgbClr val="9411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45DA1DD5-972D-1837-F31E-C9DA85166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90859" y="3123915"/>
              <a:ext cx="5025127" cy="4928616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B831E4C5-4244-8869-3DF2-C542583786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53508" y="1966435"/>
              <a:ext cx="5266603" cy="4928616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1431DB6-3A45-6E44-2832-C0057277FB85}"/>
              </a:ext>
            </a:extLst>
          </p:cNvPr>
          <p:cNvGrpSpPr/>
          <p:nvPr/>
        </p:nvGrpSpPr>
        <p:grpSpPr>
          <a:xfrm>
            <a:off x="0" y="1924920"/>
            <a:ext cx="12192001" cy="4964505"/>
            <a:chOff x="0" y="1924920"/>
            <a:chExt cx="12192001" cy="496450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A283A2C1-1AAF-058D-B2E5-F20427C75290}"/>
                </a:ext>
              </a:extLst>
            </p:cNvPr>
            <p:cNvGrpSpPr/>
            <p:nvPr/>
          </p:nvGrpSpPr>
          <p:grpSpPr>
            <a:xfrm>
              <a:off x="0" y="1940560"/>
              <a:ext cx="6096000" cy="4948865"/>
              <a:chOff x="0" y="1940560"/>
              <a:chExt cx="6096000" cy="4948865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4468900A-B1ED-7921-C8A9-5E162FEAA892}"/>
                  </a:ext>
                </a:extLst>
              </p:cNvPr>
              <p:cNvSpPr/>
              <p:nvPr/>
            </p:nvSpPr>
            <p:spPr>
              <a:xfrm>
                <a:off x="0" y="1940560"/>
                <a:ext cx="6096000" cy="4927600"/>
              </a:xfrm>
              <a:prstGeom prst="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99EE4404-FBF7-E608-1F41-1BE45F7533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21883" y="1960809"/>
                <a:ext cx="5103506" cy="4928616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A603F602-544B-D606-5E58-CC0C4FE9C761}"/>
                </a:ext>
              </a:extLst>
            </p:cNvPr>
            <p:cNvGrpSpPr/>
            <p:nvPr/>
          </p:nvGrpSpPr>
          <p:grpSpPr>
            <a:xfrm>
              <a:off x="6096001" y="1924920"/>
              <a:ext cx="6096000" cy="4933080"/>
              <a:chOff x="6096001" y="1924920"/>
              <a:chExt cx="6096000" cy="4933080"/>
            </a:xfrm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D40F0935-4FAD-4C1B-A387-FADC378CA89A}"/>
                  </a:ext>
                </a:extLst>
              </p:cNvPr>
              <p:cNvSpPr/>
              <p:nvPr/>
            </p:nvSpPr>
            <p:spPr>
              <a:xfrm>
                <a:off x="6096001" y="1930400"/>
                <a:ext cx="6096000" cy="4927600"/>
              </a:xfrm>
              <a:prstGeom prst="rect">
                <a:avLst/>
              </a:prstGeom>
              <a:solidFill>
                <a:schemeClr val="accent6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B02C6FA3-B3A3-2E8D-C887-0C957E39AB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738448" y="1924920"/>
                <a:ext cx="4928616" cy="4928616"/>
              </a:xfrm>
              <a:prstGeom prst="rect">
                <a:avLst/>
              </a:prstGeom>
            </p:spPr>
          </p:pic>
        </p:grpSp>
      </p:grp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3F87D5B-0797-4A44-1BBE-1B0474AFA750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0E59204C-53E2-B8E5-59CF-35E2D65F6A14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1F042AF-D6A7-E280-CC92-48F1F2DF3F15}"/>
              </a:ext>
            </a:extLst>
          </p:cNvPr>
          <p:cNvSpPr txBox="1"/>
          <p:nvPr/>
        </p:nvSpPr>
        <p:spPr>
          <a:xfrm>
            <a:off x="7947" y="256767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That’s All!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07B6B83-F612-2965-6045-D1BF7ED31AF6}"/>
              </a:ext>
            </a:extLst>
          </p:cNvPr>
          <p:cNvSpPr txBox="1"/>
          <p:nvPr/>
        </p:nvSpPr>
        <p:spPr>
          <a:xfrm>
            <a:off x="-2" y="546271"/>
            <a:ext cx="120811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Aptos Light" panose="020B0004020202020204" pitchFamily="34" charset="0"/>
              </a:rPr>
              <a:t>Ready?</a:t>
            </a:r>
          </a:p>
        </p:txBody>
      </p:sp>
    </p:spTree>
    <p:extLst>
      <p:ext uri="{BB962C8B-B14F-4D97-AF65-F5344CB8AC3E}">
        <p14:creationId xmlns:p14="http://schemas.microsoft.com/office/powerpoint/2010/main" val="37598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CB007-ABC4-FCDF-274D-0A8BEADB4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C8C748-E7BE-507D-2CE2-8A04D33C8E1A}"/>
              </a:ext>
            </a:extLst>
          </p:cNvPr>
          <p:cNvSpPr/>
          <p:nvPr/>
        </p:nvSpPr>
        <p:spPr>
          <a:xfrm>
            <a:off x="0" y="165315"/>
            <a:ext cx="12192000" cy="66926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C26FDD-F2D8-56BD-9C4F-AE7996810CBF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432FE71-9F75-910F-58DC-916CFC1DE9DC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F2706D-B465-3847-A54E-E24DCBA26EB1}"/>
              </a:ext>
            </a:extLst>
          </p:cNvPr>
          <p:cNvSpPr txBox="1"/>
          <p:nvPr/>
        </p:nvSpPr>
        <p:spPr>
          <a:xfrm>
            <a:off x="0" y="67818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9B11A27-64C6-3586-1763-F99DBD107993}"/>
              </a:ext>
            </a:extLst>
          </p:cNvPr>
          <p:cNvSpPr/>
          <p:nvPr/>
        </p:nvSpPr>
        <p:spPr>
          <a:xfrm>
            <a:off x="-7" y="1982539"/>
            <a:ext cx="6096000" cy="49276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DC9B0B84-483A-C880-ECFF-EB278A67D761}"/>
              </a:ext>
            </a:extLst>
          </p:cNvPr>
          <p:cNvSpPr/>
          <p:nvPr/>
        </p:nvSpPr>
        <p:spPr>
          <a:xfrm>
            <a:off x="10605" y="1966636"/>
            <a:ext cx="6096000" cy="4927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B8ED516-83EA-A7F0-97CD-E765F1F007A0}"/>
              </a:ext>
            </a:extLst>
          </p:cNvPr>
          <p:cNvSpPr/>
          <p:nvPr/>
        </p:nvSpPr>
        <p:spPr>
          <a:xfrm>
            <a:off x="0" y="1986078"/>
            <a:ext cx="6096000" cy="4927600"/>
          </a:xfrm>
          <a:prstGeom prst="rect">
            <a:avLst/>
          </a:prstGeom>
          <a:solidFill>
            <a:srgbClr val="941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B01EF90-CDB1-D290-DB11-13D77A407A15}"/>
              </a:ext>
            </a:extLst>
          </p:cNvPr>
          <p:cNvSpPr/>
          <p:nvPr/>
        </p:nvSpPr>
        <p:spPr>
          <a:xfrm>
            <a:off x="7070" y="1970175"/>
            <a:ext cx="6096000" cy="4927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7913183-61FA-4F81-16C6-31DB6044D0D0}"/>
              </a:ext>
            </a:extLst>
          </p:cNvPr>
          <p:cNvSpPr/>
          <p:nvPr/>
        </p:nvSpPr>
        <p:spPr>
          <a:xfrm>
            <a:off x="3535" y="1986078"/>
            <a:ext cx="6096000" cy="4927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1B31BE-9FAD-7D3E-7D3C-58602E27A680}"/>
              </a:ext>
            </a:extLst>
          </p:cNvPr>
          <p:cNvSpPr/>
          <p:nvPr/>
        </p:nvSpPr>
        <p:spPr>
          <a:xfrm>
            <a:off x="6106598" y="1982539"/>
            <a:ext cx="6096000" cy="49276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9EB2C11-1F1C-04A4-0F1F-00E50F0601CC}"/>
              </a:ext>
            </a:extLst>
          </p:cNvPr>
          <p:cNvSpPr/>
          <p:nvPr/>
        </p:nvSpPr>
        <p:spPr>
          <a:xfrm>
            <a:off x="6117210" y="1966636"/>
            <a:ext cx="6096000" cy="49276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8CDADC-5C3B-C333-AFBD-93AE47F34AE3}"/>
              </a:ext>
            </a:extLst>
          </p:cNvPr>
          <p:cNvSpPr/>
          <p:nvPr/>
        </p:nvSpPr>
        <p:spPr>
          <a:xfrm>
            <a:off x="6106605" y="1986078"/>
            <a:ext cx="6096000" cy="4927600"/>
          </a:xfrm>
          <a:prstGeom prst="rect">
            <a:avLst/>
          </a:prstGeom>
          <a:solidFill>
            <a:srgbClr val="9411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2FBB72-6A12-0AA2-7B59-9D80D5FD29D4}"/>
              </a:ext>
            </a:extLst>
          </p:cNvPr>
          <p:cNvSpPr/>
          <p:nvPr/>
        </p:nvSpPr>
        <p:spPr>
          <a:xfrm>
            <a:off x="6113675" y="1970175"/>
            <a:ext cx="6096000" cy="4927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B05086-B140-22BB-1BF7-7F4582F8EFA1}"/>
              </a:ext>
            </a:extLst>
          </p:cNvPr>
          <p:cNvSpPr/>
          <p:nvPr/>
        </p:nvSpPr>
        <p:spPr>
          <a:xfrm>
            <a:off x="6110140" y="1986078"/>
            <a:ext cx="6096000" cy="49276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6DF78C8-B609-C364-892A-1F2957E6A38B}"/>
              </a:ext>
            </a:extLst>
          </p:cNvPr>
          <p:cNvCxnSpPr>
            <a:cxnSpLocks/>
          </p:cNvCxnSpPr>
          <p:nvPr/>
        </p:nvCxnSpPr>
        <p:spPr>
          <a:xfrm>
            <a:off x="6096000" y="1786270"/>
            <a:ext cx="0" cy="5124894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0003E01-6F0D-2B29-4EC3-67C0EF20926E}"/>
              </a:ext>
            </a:extLst>
          </p:cNvPr>
          <p:cNvCxnSpPr/>
          <p:nvPr/>
        </p:nvCxnSpPr>
        <p:spPr>
          <a:xfrm>
            <a:off x="-342900" y="1922443"/>
            <a:ext cx="12801600" cy="0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5253BA3-BFFA-5169-0F7B-67DEC6593FA0}"/>
              </a:ext>
            </a:extLst>
          </p:cNvPr>
          <p:cNvSpPr/>
          <p:nvPr/>
        </p:nvSpPr>
        <p:spPr>
          <a:xfrm>
            <a:off x="-14135" y="1966636"/>
            <a:ext cx="12223810" cy="4943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91849E0-D6CE-C368-4293-B585337D92C5}"/>
              </a:ext>
            </a:extLst>
          </p:cNvPr>
          <p:cNvSpPr txBox="1"/>
          <p:nvPr/>
        </p:nvSpPr>
        <p:spPr>
          <a:xfrm>
            <a:off x="7947" y="2567672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That’s All!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E005EA-ED85-8D47-02A3-51CADC0AAD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3300" y="2108202"/>
            <a:ext cx="7645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6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6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3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1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3" grpId="0" animBg="1"/>
      <p:bldP spid="75" grpId="0" animBg="1"/>
      <p:bldP spid="25" grpId="0" animBg="1"/>
      <p:bldP spid="74" grpId="0" animBg="1"/>
      <p:bldP spid="2" grpId="0" animBg="1"/>
      <p:bldP spid="3" grpId="0" animBg="1"/>
      <p:bldP spid="6" grpId="0" animBg="1"/>
      <p:bldP spid="7" grpId="0" animBg="1"/>
      <p:bldP spid="5" grpId="0" animBg="1"/>
      <p:bldP spid="8" grpId="0" animBg="1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B17B76C5-E723-A1AC-4DC3-6C9F38B492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b="17464"/>
          <a:stretch/>
        </p:blipFill>
        <p:spPr>
          <a:xfrm>
            <a:off x="0" y="181708"/>
            <a:ext cx="12192000" cy="66762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ED5A6C0-810C-83FC-22AC-AEE3E6C7509C}"/>
              </a:ext>
            </a:extLst>
          </p:cNvPr>
          <p:cNvCxnSpPr>
            <a:cxnSpLocks/>
          </p:cNvCxnSpPr>
          <p:nvPr/>
        </p:nvCxnSpPr>
        <p:spPr>
          <a:xfrm>
            <a:off x="3233854" y="1830831"/>
            <a:ext cx="0" cy="3164915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478C993-D140-C815-7198-5338963AE9D2}"/>
              </a:ext>
            </a:extLst>
          </p:cNvPr>
          <p:cNvSpPr txBox="1"/>
          <p:nvPr/>
        </p:nvSpPr>
        <p:spPr>
          <a:xfrm>
            <a:off x="3233854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360A6C-A4C2-D98E-9CC4-AE8E579C8F4C}"/>
              </a:ext>
            </a:extLst>
          </p:cNvPr>
          <p:cNvSpPr txBox="1"/>
          <p:nvPr/>
        </p:nvSpPr>
        <p:spPr>
          <a:xfrm>
            <a:off x="6095999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433582-2DDC-6DAE-C680-E60DDB218D42}"/>
              </a:ext>
            </a:extLst>
          </p:cNvPr>
          <p:cNvSpPr txBox="1"/>
          <p:nvPr/>
        </p:nvSpPr>
        <p:spPr>
          <a:xfrm>
            <a:off x="2553917" y="1830831"/>
            <a:ext cx="59959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5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4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3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2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1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140E5E0-FEF3-69D6-1DF5-C018DECE85BE}"/>
              </a:ext>
            </a:extLst>
          </p:cNvPr>
          <p:cNvSpPr/>
          <p:nvPr/>
        </p:nvSpPr>
        <p:spPr>
          <a:xfrm>
            <a:off x="3820006" y="2600512"/>
            <a:ext cx="844920" cy="23835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D2F187-3F07-A556-6D4A-DA7A0834CF2E}"/>
              </a:ext>
            </a:extLst>
          </p:cNvPr>
          <p:cNvSpPr/>
          <p:nvPr/>
        </p:nvSpPr>
        <p:spPr>
          <a:xfrm>
            <a:off x="7519711" y="2600512"/>
            <a:ext cx="844920" cy="238937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8E29DB-1A38-EDAB-0F38-A6C5C677113C}"/>
              </a:ext>
            </a:extLst>
          </p:cNvPr>
          <p:cNvSpPr txBox="1"/>
          <p:nvPr/>
        </p:nvSpPr>
        <p:spPr>
          <a:xfrm>
            <a:off x="3820007" y="446276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44FC6BF-3DE2-81E8-D2A1-0B8CA38DFB4D}"/>
              </a:ext>
            </a:extLst>
          </p:cNvPr>
          <p:cNvCxnSpPr/>
          <p:nvPr/>
        </p:nvCxnSpPr>
        <p:spPr>
          <a:xfrm>
            <a:off x="3222131" y="4995746"/>
            <a:ext cx="5710854" cy="0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0F6E326-E8DE-6FC2-6A51-EE23916CD89B}"/>
              </a:ext>
            </a:extLst>
          </p:cNvPr>
          <p:cNvSpPr txBox="1"/>
          <p:nvPr/>
        </p:nvSpPr>
        <p:spPr>
          <a:xfrm>
            <a:off x="7519711" y="4454939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46A83D-4D73-7420-B904-50678803DC28}"/>
              </a:ext>
            </a:extLst>
          </p:cNvPr>
          <p:cNvSpPr txBox="1"/>
          <p:nvPr/>
        </p:nvSpPr>
        <p:spPr>
          <a:xfrm>
            <a:off x="0" y="513948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Let’s Check</a:t>
            </a:r>
          </a:p>
        </p:txBody>
      </p:sp>
    </p:spTree>
    <p:extLst>
      <p:ext uri="{BB962C8B-B14F-4D97-AF65-F5344CB8AC3E}">
        <p14:creationId xmlns:p14="http://schemas.microsoft.com/office/powerpoint/2010/main" val="248996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0D59-D041-2001-29F5-A3C972EA5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B6FC58C-24C4-85A9-2B21-6823AE8357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4397" y="2108202"/>
            <a:ext cx="7645400" cy="42672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9A56504-840B-5A4D-E3F7-EFB95C59E0AF}"/>
              </a:ext>
            </a:extLst>
          </p:cNvPr>
          <p:cNvSpPr txBox="1"/>
          <p:nvPr/>
        </p:nvSpPr>
        <p:spPr>
          <a:xfrm>
            <a:off x="81280" y="138686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4DC9F99-62BF-9DA1-D3FD-71188795E13E}"/>
              </a:ext>
            </a:extLst>
          </p:cNvPr>
          <p:cNvSpPr txBox="1"/>
          <p:nvPr/>
        </p:nvSpPr>
        <p:spPr>
          <a:xfrm>
            <a:off x="10485120" y="1417340"/>
            <a:ext cx="1645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FF58D1C-645E-DCB5-DE77-2C72B414292A}"/>
              </a:ext>
            </a:extLst>
          </p:cNvPr>
          <p:cNvSpPr txBox="1"/>
          <p:nvPr/>
        </p:nvSpPr>
        <p:spPr>
          <a:xfrm>
            <a:off x="0" y="67818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2CF3ABF-E61A-F12A-0A30-9FDCB421E7BA}"/>
              </a:ext>
            </a:extLst>
          </p:cNvPr>
          <p:cNvCxnSpPr>
            <a:cxnSpLocks/>
          </p:cNvCxnSpPr>
          <p:nvPr/>
        </p:nvCxnSpPr>
        <p:spPr>
          <a:xfrm>
            <a:off x="-14135" y="1918037"/>
            <a:ext cx="12214082" cy="22523"/>
          </a:xfrm>
          <a:prstGeom prst="line">
            <a:avLst/>
          </a:prstGeom>
          <a:ln w="127000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2D5C4383-9690-D399-16AE-D860BB32970D}"/>
              </a:ext>
            </a:extLst>
          </p:cNvPr>
          <p:cNvSpPr/>
          <p:nvPr/>
        </p:nvSpPr>
        <p:spPr>
          <a:xfrm>
            <a:off x="1616928" y="1650380"/>
            <a:ext cx="5965902" cy="1572322"/>
          </a:xfrm>
          <a:custGeom>
            <a:avLst/>
            <a:gdLst>
              <a:gd name="csX0" fmla="*/ 0 w 5965902"/>
              <a:gd name="csY0" fmla="*/ 0 h 1572322"/>
              <a:gd name="csX1" fmla="*/ 3311912 w 5965902"/>
              <a:gd name="csY1" fmla="*/ 289932 h 1572322"/>
              <a:gd name="csX2" fmla="*/ 5965902 w 5965902"/>
              <a:gd name="csY2" fmla="*/ 1572322 h 157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965902" h="1572322">
                <a:moveTo>
                  <a:pt x="0" y="0"/>
                </a:moveTo>
                <a:cubicBezTo>
                  <a:pt x="1158797" y="13939"/>
                  <a:pt x="2317595" y="27878"/>
                  <a:pt x="3311912" y="289932"/>
                </a:cubicBezTo>
                <a:cubicBezTo>
                  <a:pt x="4306229" y="551986"/>
                  <a:pt x="5136065" y="1062154"/>
                  <a:pt x="5965902" y="1572322"/>
                </a:cubicBezTo>
              </a:path>
            </a:pathLst>
          </a:custGeom>
          <a:noFill/>
          <a:ln w="25400">
            <a:solidFill>
              <a:schemeClr val="tx1">
                <a:lumMod val="65000"/>
              </a:schemeClr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0C4AAF88-158C-78A4-8289-C4B2428B706B}"/>
              </a:ext>
            </a:extLst>
          </p:cNvPr>
          <p:cNvSpPr/>
          <p:nvPr/>
        </p:nvSpPr>
        <p:spPr>
          <a:xfrm flipH="1">
            <a:off x="4545979" y="1681118"/>
            <a:ext cx="5965902" cy="1572322"/>
          </a:xfrm>
          <a:custGeom>
            <a:avLst/>
            <a:gdLst>
              <a:gd name="csX0" fmla="*/ 0 w 5965902"/>
              <a:gd name="csY0" fmla="*/ 0 h 1572322"/>
              <a:gd name="csX1" fmla="*/ 3311912 w 5965902"/>
              <a:gd name="csY1" fmla="*/ 289932 h 1572322"/>
              <a:gd name="csX2" fmla="*/ 5965902 w 5965902"/>
              <a:gd name="csY2" fmla="*/ 1572322 h 15723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5965902" h="1572322">
                <a:moveTo>
                  <a:pt x="0" y="0"/>
                </a:moveTo>
                <a:cubicBezTo>
                  <a:pt x="1158797" y="13939"/>
                  <a:pt x="2317595" y="27878"/>
                  <a:pt x="3311912" y="289932"/>
                </a:cubicBezTo>
                <a:cubicBezTo>
                  <a:pt x="4306229" y="551986"/>
                  <a:pt x="5136065" y="1062154"/>
                  <a:pt x="5965902" y="1572322"/>
                </a:cubicBezTo>
              </a:path>
            </a:pathLst>
          </a:custGeom>
          <a:noFill/>
          <a:ln w="25400">
            <a:solidFill>
              <a:schemeClr val="tx1">
                <a:lumMod val="65000"/>
              </a:schemeClr>
            </a:solidFill>
            <a:tailEnd type="triangle" w="lg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8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3335F-EFA8-5DF1-3149-EBC098ECF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EF41AF3B-C0FE-10E0-8E4C-503ECABA84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</a:blip>
          <a:srcRect b="17464"/>
          <a:stretch/>
        </p:blipFill>
        <p:spPr>
          <a:xfrm>
            <a:off x="0" y="181708"/>
            <a:ext cx="12192000" cy="6676292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544823-188C-DB20-9722-4A3E1AAA875B}"/>
              </a:ext>
            </a:extLst>
          </p:cNvPr>
          <p:cNvCxnSpPr>
            <a:cxnSpLocks/>
          </p:cNvCxnSpPr>
          <p:nvPr/>
        </p:nvCxnSpPr>
        <p:spPr>
          <a:xfrm>
            <a:off x="3233854" y="1830831"/>
            <a:ext cx="0" cy="3164915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A5E910B-D795-5F76-B992-E3917DA387E4}"/>
              </a:ext>
            </a:extLst>
          </p:cNvPr>
          <p:cNvSpPr txBox="1"/>
          <p:nvPr/>
        </p:nvSpPr>
        <p:spPr>
          <a:xfrm>
            <a:off x="3233854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93D06F-EB2B-1FF4-22FD-929F93CC8D1B}"/>
              </a:ext>
            </a:extLst>
          </p:cNvPr>
          <p:cNvSpPr txBox="1"/>
          <p:nvPr/>
        </p:nvSpPr>
        <p:spPr>
          <a:xfrm>
            <a:off x="6095999" y="5169880"/>
            <a:ext cx="28621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Group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6CC7A3-0E7C-216E-878D-4064A8001096}"/>
              </a:ext>
            </a:extLst>
          </p:cNvPr>
          <p:cNvSpPr txBox="1"/>
          <p:nvPr/>
        </p:nvSpPr>
        <p:spPr>
          <a:xfrm>
            <a:off x="2553917" y="1830831"/>
            <a:ext cx="59959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5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4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3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2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1</a:t>
            </a:r>
          </a:p>
          <a:p>
            <a:pPr>
              <a:spcAft>
                <a:spcPts val="1200"/>
              </a:spcAft>
            </a:pPr>
            <a:r>
              <a:rPr lang="en-US" sz="2800" dirty="0">
                <a:latin typeface="Aptos Light" panose="020B0004020202020204" pitchFamily="34" charset="0"/>
              </a:rPr>
              <a:t>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AC9274F-4854-549D-603A-BCDCB4BABCF4}"/>
              </a:ext>
            </a:extLst>
          </p:cNvPr>
          <p:cNvSpPr/>
          <p:nvPr/>
        </p:nvSpPr>
        <p:spPr>
          <a:xfrm>
            <a:off x="3820006" y="2590814"/>
            <a:ext cx="844920" cy="23932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54F245-BA6E-4F86-9973-87644988027A}"/>
              </a:ext>
            </a:extLst>
          </p:cNvPr>
          <p:cNvSpPr/>
          <p:nvPr/>
        </p:nvSpPr>
        <p:spPr>
          <a:xfrm>
            <a:off x="7519711" y="2596674"/>
            <a:ext cx="844920" cy="239321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2B57BB-06F3-85D8-4464-845A9B9609E2}"/>
              </a:ext>
            </a:extLst>
          </p:cNvPr>
          <p:cNvSpPr txBox="1"/>
          <p:nvPr/>
        </p:nvSpPr>
        <p:spPr>
          <a:xfrm>
            <a:off x="3820007" y="446276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F45A90-49BA-A436-ED04-44D4DE19E774}"/>
              </a:ext>
            </a:extLst>
          </p:cNvPr>
          <p:cNvSpPr/>
          <p:nvPr/>
        </p:nvSpPr>
        <p:spPr>
          <a:xfrm>
            <a:off x="6554493" y="4472525"/>
            <a:ext cx="844920" cy="523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855ECAA-0EBF-462B-F0AB-A2A04DF6C4A4}"/>
              </a:ext>
            </a:extLst>
          </p:cNvPr>
          <p:cNvSpPr/>
          <p:nvPr/>
        </p:nvSpPr>
        <p:spPr>
          <a:xfrm>
            <a:off x="4792589" y="4460801"/>
            <a:ext cx="844920" cy="523221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977A3A4-A4EB-6021-021B-8ED6FCC83FB3}"/>
              </a:ext>
            </a:extLst>
          </p:cNvPr>
          <p:cNvCxnSpPr/>
          <p:nvPr/>
        </p:nvCxnSpPr>
        <p:spPr>
          <a:xfrm>
            <a:off x="3222131" y="4995746"/>
            <a:ext cx="5710854" cy="0"/>
          </a:xfrm>
          <a:prstGeom prst="line">
            <a:avLst/>
          </a:prstGeom>
          <a:ln w="25400"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FFDA6DB6-8307-D481-A39B-55ADFB83EF3A}"/>
              </a:ext>
            </a:extLst>
          </p:cNvPr>
          <p:cNvSpPr txBox="1"/>
          <p:nvPr/>
        </p:nvSpPr>
        <p:spPr>
          <a:xfrm>
            <a:off x="4792589" y="4460801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74B4DD1-E5E8-3BAC-BBC0-395EC5157992}"/>
              </a:ext>
            </a:extLst>
          </p:cNvPr>
          <p:cNvSpPr txBox="1"/>
          <p:nvPr/>
        </p:nvSpPr>
        <p:spPr>
          <a:xfrm>
            <a:off x="7519711" y="4454939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DA5D1EA-8AE8-B725-FBC3-822688FF0689}"/>
              </a:ext>
            </a:extLst>
          </p:cNvPr>
          <p:cNvSpPr txBox="1"/>
          <p:nvPr/>
        </p:nvSpPr>
        <p:spPr>
          <a:xfrm>
            <a:off x="6554493" y="4472525"/>
            <a:ext cx="844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G1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82BC7D-1B98-6EAE-19C6-BFB41064E7B4}"/>
              </a:ext>
            </a:extLst>
          </p:cNvPr>
          <p:cNvSpPr txBox="1"/>
          <p:nvPr/>
        </p:nvSpPr>
        <p:spPr>
          <a:xfrm>
            <a:off x="3222131" y="572489"/>
            <a:ext cx="5710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D579"/>
                </a:solidFill>
                <a:latin typeface="Aptos Light" panose="020B0004020202020204" pitchFamily="34" charset="0"/>
              </a:rPr>
              <a:t>Why?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65D178-01EF-86D3-9908-C35D4A23C892}"/>
              </a:ext>
            </a:extLst>
          </p:cNvPr>
          <p:cNvSpPr txBox="1"/>
          <p:nvPr/>
        </p:nvSpPr>
        <p:spPr>
          <a:xfrm>
            <a:off x="0" y="513948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Let’s Check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072BB8-0D3D-CCDA-2DB1-DEC054849888}"/>
              </a:ext>
            </a:extLst>
          </p:cNvPr>
          <p:cNvSpPr txBox="1"/>
          <p:nvPr/>
        </p:nvSpPr>
        <p:spPr>
          <a:xfrm>
            <a:off x="0" y="5835626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No Attention. No Learning.</a:t>
            </a:r>
          </a:p>
        </p:txBody>
      </p:sp>
    </p:spTree>
    <p:extLst>
      <p:ext uri="{BB962C8B-B14F-4D97-AF65-F5344CB8AC3E}">
        <p14:creationId xmlns:p14="http://schemas.microsoft.com/office/powerpoint/2010/main" val="67951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/>
      <p:bldP spid="20" grpId="0"/>
      <p:bldP spid="21" grpId="0"/>
      <p:bldP spid="2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7884F5-EE6E-1024-3407-0B0569ED0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554499-2402-0155-4C56-9A3E9EBEC261}"/>
              </a:ext>
            </a:extLst>
          </p:cNvPr>
          <p:cNvSpPr/>
          <p:nvPr/>
        </p:nvSpPr>
        <p:spPr>
          <a:xfrm>
            <a:off x="0" y="212415"/>
            <a:ext cx="12192000" cy="664558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0276AAC2-4FDA-853D-BAFE-B909D46CA2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b="17464"/>
          <a:stretch/>
        </p:blipFill>
        <p:spPr>
          <a:xfrm>
            <a:off x="-11056" y="181708"/>
            <a:ext cx="12192000" cy="6676292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3EBCEAAF-A7E6-EF3C-BC2E-03E91E4B9FA9}"/>
              </a:ext>
            </a:extLst>
          </p:cNvPr>
          <p:cNvGrpSpPr/>
          <p:nvPr/>
        </p:nvGrpSpPr>
        <p:grpSpPr>
          <a:xfrm>
            <a:off x="459744" y="553230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DF4AFA9F-9A4F-F2E6-6479-33C9B861A106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  <a:alpha val="50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BEEC8107-373C-76DB-2513-0234736F20C9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530682B8-A66B-4106-A893-4B9850499435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F4808B-8FBD-133F-A272-6B5F11A4A0EC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6A121D3-0741-0441-7993-8CE2FD33D2A3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71B621-BF55-DD1A-4CC8-E4B3D05C6436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AC8D38A-B1E9-005C-330C-3D1A40DF10B4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6B6041-5F35-AE4B-4AEB-1B48003F429B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A26F1B2-53B3-D03C-7456-799EE9850600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9217D4-FB29-C694-8CF8-B2E05018AA07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6F955E9D-CD9C-8717-C309-2C392EC36739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3E9A5AA5-ADD3-F0AA-344D-E283D0BACFD3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6D505E-CEA3-ADAE-2387-2197FC2E7F85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FD7E55-B7CB-DF97-D3DD-A19CB9D3049D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33F9FEE-DBD3-15A9-12B5-6B0F5B552C48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E9971820-2963-D5A6-52E5-B0CF6CB9BF9E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1F146E9-03B4-AC18-8B89-EA5E36576658}"/>
              </a:ext>
            </a:extLst>
          </p:cNvPr>
          <p:cNvSpPr txBox="1"/>
          <p:nvPr/>
        </p:nvSpPr>
        <p:spPr>
          <a:xfrm>
            <a:off x="0" y="269276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Attention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7233289-C7BE-BC4F-1ACB-82E072FBD6C9}"/>
              </a:ext>
            </a:extLst>
          </p:cNvPr>
          <p:cNvCxnSpPr/>
          <p:nvPr/>
        </p:nvCxnSpPr>
        <p:spPr>
          <a:xfrm>
            <a:off x="6096000" y="1950183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2178A85-B7DC-59E3-3717-93FAC225C84A}"/>
              </a:ext>
            </a:extLst>
          </p:cNvPr>
          <p:cNvSpPr txBox="1"/>
          <p:nvPr/>
        </p:nvSpPr>
        <p:spPr>
          <a:xfrm>
            <a:off x="5800517" y="4144383"/>
            <a:ext cx="4572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8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Captured vs Selected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8CF284B-E91B-4FDA-D84A-9EFE133575A0}"/>
              </a:ext>
            </a:extLst>
          </p:cNvPr>
          <p:cNvGrpSpPr/>
          <p:nvPr/>
        </p:nvGrpSpPr>
        <p:grpSpPr>
          <a:xfrm>
            <a:off x="5648986" y="3702241"/>
            <a:ext cx="862823" cy="442141"/>
            <a:chOff x="5648986" y="3702241"/>
            <a:chExt cx="862823" cy="442141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02675766-8FF9-7829-D661-D80AC7E91D90}"/>
                </a:ext>
              </a:extLst>
            </p:cNvPr>
            <p:cNvCxnSpPr/>
            <p:nvPr/>
          </p:nvCxnSpPr>
          <p:spPr>
            <a:xfrm flipH="1">
              <a:off x="5648986" y="3708424"/>
              <a:ext cx="435958" cy="435958"/>
            </a:xfrm>
            <a:prstGeom prst="straightConnector1">
              <a:avLst/>
            </a:prstGeom>
            <a:ln w="25400">
              <a:solidFill>
                <a:srgbClr val="FFD57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53616FC-2404-6534-41DD-14971660B4CB}"/>
                </a:ext>
              </a:extLst>
            </p:cNvPr>
            <p:cNvCxnSpPr>
              <a:cxnSpLocks/>
            </p:cNvCxnSpPr>
            <p:nvPr/>
          </p:nvCxnSpPr>
          <p:spPr>
            <a:xfrm>
              <a:off x="6075851" y="3702241"/>
              <a:ext cx="435958" cy="435958"/>
            </a:xfrm>
            <a:prstGeom prst="straightConnector1">
              <a:avLst/>
            </a:prstGeom>
            <a:ln w="25400">
              <a:solidFill>
                <a:srgbClr val="FFD57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A62C5DB-9524-83C6-8675-09F5B4FEEFD4}"/>
              </a:ext>
            </a:extLst>
          </p:cNvPr>
          <p:cNvSpPr txBox="1"/>
          <p:nvPr/>
        </p:nvSpPr>
        <p:spPr>
          <a:xfrm>
            <a:off x="0" y="5675972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No Attention. No Learning.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803B10-11EE-4950-EA7C-4432094B3C43}"/>
              </a:ext>
            </a:extLst>
          </p:cNvPr>
          <p:cNvSpPr txBox="1"/>
          <p:nvPr/>
        </p:nvSpPr>
        <p:spPr>
          <a:xfrm>
            <a:off x="1598800" y="4150565"/>
            <a:ext cx="4572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8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Focus vs Suppression</a:t>
            </a:r>
          </a:p>
        </p:txBody>
      </p:sp>
    </p:spTree>
    <p:extLst>
      <p:ext uri="{BB962C8B-B14F-4D97-AF65-F5344CB8AC3E}">
        <p14:creationId xmlns:p14="http://schemas.microsoft.com/office/powerpoint/2010/main" val="11699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8DEF43-8EED-9783-2C76-1362B0DD1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504548CC-00CA-4B1D-8566-28E299A3BF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66290F2-C062-3A95-F037-4CE1B3167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The Science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88406B-A0B7-AABB-1F73-D287CE8C6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353800" cy="40318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1: Attention is a competition for spotlight resources.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2: Attention to one thing, suppresses other things.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3: Attention capacity is small and fragile (no multitasking).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4: Attention focus is effortful and often fails (mind wandering).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5: Attention is impacted by sleep, anxiety, and fatigue. </a:t>
            </a:r>
          </a:p>
        </p:txBody>
      </p:sp>
    </p:spTree>
    <p:extLst>
      <p:ext uri="{BB962C8B-B14F-4D97-AF65-F5344CB8AC3E}">
        <p14:creationId xmlns:p14="http://schemas.microsoft.com/office/powerpoint/2010/main" val="1876388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FE2CD-6CFF-CA46-FF85-C51A2E140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1ADFDE3D-7BA5-D542-5E7B-445F0699575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561187E-5B13-99CE-9C2F-4CD658289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&amp; Learning: </a:t>
            </a:r>
            <a:r>
              <a:rPr lang="en-US" dirty="0">
                <a:solidFill>
                  <a:srgbClr val="FFD579"/>
                </a:solidFill>
              </a:rPr>
              <a:t>The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BC3F914-6B97-C9F0-89B5-E119652EF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825625"/>
            <a:ext cx="11675165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1: Activate prior knowledge and generate answers </a:t>
            </a:r>
            <a:r>
              <a:rPr lang="en-US" i="1" dirty="0"/>
              <a:t>before</a:t>
            </a:r>
            <a:r>
              <a:rPr lang="en-US" dirty="0"/>
              <a:t> new material.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2: Select a topic and have students integrate as they learn.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3: Protect students thinking from multitasking and distractions.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4: Mind wandering is normal, so teach in segments &amp; take breaks.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5: Emphasize students’ sleep and address anxiety.</a:t>
            </a:r>
          </a:p>
        </p:txBody>
      </p:sp>
    </p:spTree>
    <p:extLst>
      <p:ext uri="{BB962C8B-B14F-4D97-AF65-F5344CB8AC3E}">
        <p14:creationId xmlns:p14="http://schemas.microsoft.com/office/powerpoint/2010/main" val="1879111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66F6-3EB8-0A54-841D-1597A901C9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uilding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619D5DDA-07B5-18E0-DF82-80D179EE72F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6444" b="9123"/>
          <a:stretch>
            <a:fillRect/>
          </a:stretch>
        </p:blipFill>
        <p:spPr>
          <a:xfrm>
            <a:off x="-15240" y="-13266"/>
            <a:ext cx="12207240" cy="687126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01B3A603-6CE6-B53C-AF07-DD60A9BDCD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1353800" cy="503237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3200" dirty="0">
                <a:latin typeface="Aptos Light" panose="020B0004020202020204" pitchFamily="34" charset="0"/>
              </a:rPr>
              <a:t>How do </a:t>
            </a:r>
            <a:r>
              <a:rPr lang="en-US" sz="3200" i="1" dirty="0">
                <a:solidFill>
                  <a:srgbClr val="FFD579"/>
                </a:solidFill>
                <a:latin typeface="Aptos Light" panose="020B0004020202020204" pitchFamily="34" charset="0"/>
              </a:rPr>
              <a:t>you</a:t>
            </a:r>
            <a:r>
              <a:rPr lang="en-US" sz="3200" dirty="0">
                <a:latin typeface="Aptos Light" panose="020B0004020202020204" pitchFamily="34" charset="0"/>
              </a:rPr>
              <a:t> learn?</a:t>
            </a:r>
          </a:p>
          <a:p>
            <a:pPr marL="971550" lvl="1" indent="-514350">
              <a:lnSpc>
                <a:spcPct val="10000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3200" dirty="0">
                <a:latin typeface="Aptos Light" panose="020B0004020202020204" pitchFamily="34" charset="0"/>
              </a:rPr>
              <a:t>Mostly, I …</a:t>
            </a:r>
          </a:p>
          <a:p>
            <a:pPr marL="971550" lvl="1" indent="-514350">
              <a:lnSpc>
                <a:spcPct val="100000"/>
              </a:lnSpc>
              <a:spcAft>
                <a:spcPts val="2400"/>
              </a:spcAft>
              <a:buFont typeface="+mj-lt"/>
              <a:buAutoNum type="arabicPeriod"/>
            </a:pPr>
            <a:r>
              <a:rPr lang="en-US" sz="3200" dirty="0">
                <a:latin typeface="Aptos Light" panose="020B0004020202020204" pitchFamily="34" charset="0"/>
              </a:rPr>
              <a:t>Sometimes, I …</a:t>
            </a:r>
            <a:endParaRPr lang="en-US" sz="3200" dirty="0"/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Time? Location? Materials?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Methods? Who With? Snacks?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/>
              <a:t>Length of Time? Caffeine?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FB27062-D3FC-88F8-074B-191A0B77F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Introduction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87C310-36C1-C7F7-7052-9112C2545321}"/>
              </a:ext>
            </a:extLst>
          </p:cNvPr>
          <p:cNvSpPr txBox="1"/>
          <p:nvPr/>
        </p:nvSpPr>
        <p:spPr>
          <a:xfrm>
            <a:off x="-30483" y="3062515"/>
            <a:ext cx="12237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You. Are Not. Normal.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3E8070-97BC-76FF-5B38-E4D2A4BBD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900" y="4093065"/>
            <a:ext cx="4127500" cy="27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689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5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21873-9D38-D858-FAFF-860632D61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dog lying on a couch&#10;&#10;AI-generated content may be incorrect.">
            <a:extLst>
              <a:ext uri="{FF2B5EF4-FFF2-40B4-BE49-F238E27FC236}">
                <a16:creationId xmlns:a16="http://schemas.microsoft.com/office/drawing/2014/main" id="{DD5F66BC-7908-657B-0761-099FB0C766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791" b="20743"/>
          <a:stretch>
            <a:fillRect/>
          </a:stretch>
        </p:blipFill>
        <p:spPr>
          <a:xfrm>
            <a:off x="0" y="140128"/>
            <a:ext cx="12192000" cy="67178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3318DAF-BF67-972E-6797-38E6E2459F32}"/>
              </a:ext>
            </a:extLst>
          </p:cNvPr>
          <p:cNvSpPr txBox="1"/>
          <p:nvPr/>
        </p:nvSpPr>
        <p:spPr>
          <a:xfrm>
            <a:off x="0" y="140128"/>
            <a:ext cx="12192000" cy="150810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24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4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Learning take time and effort – sleep on it.</a:t>
            </a:r>
          </a:p>
          <a:p>
            <a:pPr algn="ctr"/>
            <a:endParaRPr lang="en-US" sz="24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308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2E08A1-AC64-521D-5C4D-659579AD1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972" y="2766096"/>
            <a:ext cx="6158857" cy="4106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7A4AF54-0E43-B364-A158-1FE35A38C867}"/>
              </a:ext>
            </a:extLst>
          </p:cNvPr>
          <p:cNvSpPr txBox="1"/>
          <p:nvPr/>
        </p:nvSpPr>
        <p:spPr>
          <a:xfrm>
            <a:off x="0" y="319315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are 2 things from the 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“attention” section that you found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useful, interesting, or confusing:?</a:t>
            </a:r>
          </a:p>
        </p:txBody>
      </p:sp>
    </p:spTree>
    <p:extLst>
      <p:ext uri="{BB962C8B-B14F-4D97-AF65-F5344CB8AC3E}">
        <p14:creationId xmlns:p14="http://schemas.microsoft.com/office/powerpoint/2010/main" val="83159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4A685-7F86-C086-3B69-B75715E0A1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CEC2C12-4928-D81C-704E-8058B79ADB69}"/>
              </a:ext>
            </a:extLst>
          </p:cNvPr>
          <p:cNvSpPr txBox="1"/>
          <p:nvPr/>
        </p:nvSpPr>
        <p:spPr>
          <a:xfrm>
            <a:off x="0" y="1785257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Break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77801F-BE73-7D90-F0AD-93D476C1A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972" y="2766096"/>
            <a:ext cx="6158857" cy="410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40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EEAE9-CD58-928D-2513-7EDE61AD6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BC15537-5493-32E6-E516-B051BD2787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972" y="2766096"/>
            <a:ext cx="6158857" cy="4106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F17545-01D0-B769-AEEB-6C8A3228AE8D}"/>
              </a:ext>
            </a:extLst>
          </p:cNvPr>
          <p:cNvSpPr txBox="1"/>
          <p:nvPr/>
        </p:nvSpPr>
        <p:spPr>
          <a:xfrm>
            <a:off x="0" y="319315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are 2 things from the 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“attention” section that you found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useful, interesting, or confusing:?</a:t>
            </a:r>
          </a:p>
        </p:txBody>
      </p:sp>
    </p:spTree>
    <p:extLst>
      <p:ext uri="{BB962C8B-B14F-4D97-AF65-F5344CB8AC3E}">
        <p14:creationId xmlns:p14="http://schemas.microsoft.com/office/powerpoint/2010/main" val="78484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3B601F-4CE7-20A9-7987-5EBB7B2DD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74B612-3F32-17D9-B44A-4E8AB4C702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586"/>
          <a:stretch>
            <a:fillRect/>
          </a:stretch>
        </p:blipFill>
        <p:spPr>
          <a:xfrm rot="10800000">
            <a:off x="0" y="144966"/>
            <a:ext cx="12192000" cy="67130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90455E2-BA3B-44EA-EF9D-1D51E8B4F2C8}"/>
              </a:ext>
            </a:extLst>
          </p:cNvPr>
          <p:cNvSpPr txBox="1"/>
          <p:nvPr/>
        </p:nvSpPr>
        <p:spPr>
          <a:xfrm>
            <a:off x="0" y="144966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Making Meaning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58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257CE1-8904-2D10-ED8D-EE10D78A3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F8060B20-CD43-CD7C-318E-4B297B10CD3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3D1226E-246D-69DA-D50F-71087ABFF075}"/>
              </a:ext>
            </a:extLst>
          </p:cNvPr>
          <p:cNvGrpSpPr/>
          <p:nvPr/>
        </p:nvGrpSpPr>
        <p:grpSpPr>
          <a:xfrm>
            <a:off x="459744" y="854312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A5AEF1F9-CDA8-D341-E3A7-B2895BF9552A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FF27E7B3-9A6C-E16C-1B93-86DB3613FADE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FFC63D42-CCCC-8233-2606-2562001F0646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6DD8321-CA4F-70C0-66EC-C801665EBDC3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8CFB848-9835-B9EE-F51B-23C157BFA2F9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42C1AA8-2D8D-103B-3F75-A30527BBE571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817A9A0-43E3-2331-7B7E-2E2CE9462F20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D4C869D-8ACF-BBD4-49F4-DD6C66AC0472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84F940B-3C4C-83BA-A3F2-70BC96A3979A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3F3E81-84C6-E964-FDC1-53E767CF8035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C8336ABF-8E0A-538C-A54C-2DAA5BD27F80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C27470DA-76A2-2C66-23B5-B09231A9EC5E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BAD5C58-8A12-543A-F05C-ED166C7F7FDD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F1FE891-341D-4879-6C6E-36C1E276BC6B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77004AF-E8D1-E135-F98B-14F49590194B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28D8777B-6FA4-4D7B-FA87-854EFC4A2C73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63CC371-B9AF-B9EE-476E-17CEF28F7EE5}"/>
              </a:ext>
            </a:extLst>
          </p:cNvPr>
          <p:cNvSpPr txBox="1"/>
          <p:nvPr/>
        </p:nvSpPr>
        <p:spPr>
          <a:xfrm>
            <a:off x="0" y="2993843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Attention</a:t>
            </a:r>
          </a:p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Making Meaning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1D5DC2A-BFF9-202C-01C7-0CC210CABD62}"/>
              </a:ext>
            </a:extLst>
          </p:cNvPr>
          <p:cNvCxnSpPr/>
          <p:nvPr/>
        </p:nvCxnSpPr>
        <p:spPr>
          <a:xfrm>
            <a:off x="6096000" y="2262415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F6484DFF-2330-A20A-95A4-9C3FCD57C767}"/>
              </a:ext>
            </a:extLst>
          </p:cNvPr>
          <p:cNvSpPr txBox="1"/>
          <p:nvPr/>
        </p:nvSpPr>
        <p:spPr>
          <a:xfrm>
            <a:off x="-3048" y="5422537"/>
            <a:ext cx="1218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is meaning? Three Words.</a:t>
            </a:r>
          </a:p>
        </p:txBody>
      </p:sp>
    </p:spTree>
    <p:extLst>
      <p:ext uri="{BB962C8B-B14F-4D97-AF65-F5344CB8AC3E}">
        <p14:creationId xmlns:p14="http://schemas.microsoft.com/office/powerpoint/2010/main" val="292584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EB1B6-22E1-F465-3FAB-25148427B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3E66EAD-124E-1AD8-3154-B10B2117A450}"/>
              </a:ext>
            </a:extLst>
          </p:cNvPr>
          <p:cNvSpPr/>
          <p:nvPr/>
        </p:nvSpPr>
        <p:spPr>
          <a:xfrm>
            <a:off x="2804159" y="1140823"/>
            <a:ext cx="6566263" cy="5059680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We-Are-Sinking with Captions">
            <a:hlinkClick r:id="" action="ppaction://media"/>
            <a:extLst>
              <a:ext uri="{FF2B5EF4-FFF2-40B4-BE49-F238E27FC236}">
                <a16:creationId xmlns:a16="http://schemas.microsoft.com/office/drawing/2014/main" id="{ED04F184-7532-7EAE-E62D-CF73CD016E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3848" y="960648"/>
            <a:ext cx="7863134" cy="58973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921F0A8-27A0-0AF4-E3AD-23C014460000}"/>
              </a:ext>
            </a:extLst>
          </p:cNvPr>
          <p:cNvSpPr txBox="1"/>
          <p:nvPr/>
        </p:nvSpPr>
        <p:spPr>
          <a:xfrm>
            <a:off x="1" y="33167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on Clarity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59A9A5-B2AB-CB6B-675B-FBF340231553}"/>
              </a:ext>
            </a:extLst>
          </p:cNvPr>
          <p:cNvSpPr/>
          <p:nvPr/>
        </p:nvSpPr>
        <p:spPr>
          <a:xfrm>
            <a:off x="1949986" y="916450"/>
            <a:ext cx="7863134" cy="594155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9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ABA746-6633-5B61-75CE-253A9578F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6C4B1E70-B58B-22F2-37C8-62C43D368DB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A0058CF-5CC1-BE56-7A21-D3851DCECE11}"/>
              </a:ext>
            </a:extLst>
          </p:cNvPr>
          <p:cNvSpPr txBox="1"/>
          <p:nvPr/>
        </p:nvSpPr>
        <p:spPr>
          <a:xfrm>
            <a:off x="17495" y="384371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5429E0-F125-CD5A-1B1B-92917D8158BB}"/>
              </a:ext>
            </a:extLst>
          </p:cNvPr>
          <p:cNvSpPr txBox="1"/>
          <p:nvPr/>
        </p:nvSpPr>
        <p:spPr>
          <a:xfrm>
            <a:off x="17494" y="605118"/>
            <a:ext cx="12172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Copy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713E92-6F16-103A-5A0E-CAACA9305B1F}"/>
              </a:ext>
            </a:extLst>
          </p:cNvPr>
          <p:cNvSpPr txBox="1"/>
          <p:nvPr/>
        </p:nvSpPr>
        <p:spPr>
          <a:xfrm>
            <a:off x="14962" y="1597258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The falling snow was quiet.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4ED2318-C177-27EE-34CB-3293217D8404}"/>
              </a:ext>
            </a:extLst>
          </p:cNvPr>
          <p:cNvSpPr txBox="1"/>
          <p:nvPr/>
        </p:nvSpPr>
        <p:spPr>
          <a:xfrm>
            <a:off x="14962" y="157534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Mom hugged her laughing child.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95828E-D1DE-9188-685C-CE114CE83368}"/>
              </a:ext>
            </a:extLst>
          </p:cNvPr>
          <p:cNvSpPr txBox="1"/>
          <p:nvPr/>
        </p:nvSpPr>
        <p:spPr>
          <a:xfrm>
            <a:off x="14962" y="159486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Most cold food smells little.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E17CA02-8BE1-0B63-ED3C-7308180B8005}"/>
              </a:ext>
            </a:extLst>
          </p:cNvPr>
          <p:cNvSpPr txBox="1"/>
          <p:nvPr/>
        </p:nvSpPr>
        <p:spPr>
          <a:xfrm>
            <a:off x="14962" y="158986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Juan’s friendly wolf snored.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8F959A-E847-7D34-52CA-F8F04D06A0BA}"/>
              </a:ext>
            </a:extLst>
          </p:cNvPr>
          <p:cNvSpPr txBox="1"/>
          <p:nvPr/>
        </p:nvSpPr>
        <p:spPr>
          <a:xfrm>
            <a:off x="14962" y="15719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Dark clouds hid the bright sun.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A72E82-E14C-F4D1-E1D0-D346AD867B9F}"/>
              </a:ext>
            </a:extLst>
          </p:cNvPr>
          <p:cNvSpPr txBox="1"/>
          <p:nvPr/>
        </p:nvSpPr>
        <p:spPr>
          <a:xfrm>
            <a:off x="14962" y="158807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Windy days spark concern.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04322B8-B11B-2F8D-7A1F-CFB600B08735}"/>
              </a:ext>
            </a:extLst>
          </p:cNvPr>
          <p:cNvSpPr txBox="1"/>
          <p:nvPr/>
        </p:nvSpPr>
        <p:spPr>
          <a:xfrm>
            <a:off x="14962" y="157941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Kids love the big airplane.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366B17-06B9-5A70-0B72-0D3E57ABED73}"/>
              </a:ext>
            </a:extLst>
          </p:cNvPr>
          <p:cNvSpPr txBox="1"/>
          <p:nvPr/>
        </p:nvSpPr>
        <p:spPr>
          <a:xfrm>
            <a:off x="14962" y="157628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Chris abhors writing poetry.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038AF04-C109-FC32-CEBA-F2B56EBC510F}"/>
              </a:ext>
            </a:extLst>
          </p:cNvPr>
          <p:cNvSpPr txBox="1"/>
          <p:nvPr/>
        </p:nvSpPr>
        <p:spPr>
          <a:xfrm>
            <a:off x="14962" y="157691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Deep sounds of the quiet forest.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BE410B-BE0A-F26D-4036-2ECF2ED335A6}"/>
              </a:ext>
            </a:extLst>
          </p:cNvPr>
          <p:cNvSpPr txBox="1"/>
          <p:nvPr/>
        </p:nvSpPr>
        <p:spPr>
          <a:xfrm>
            <a:off x="14962" y="157256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He broke the picture frame.</a:t>
            </a:r>
          </a:p>
        </p:txBody>
      </p:sp>
    </p:spTree>
    <p:extLst>
      <p:ext uri="{BB962C8B-B14F-4D97-AF65-F5344CB8AC3E}">
        <p14:creationId xmlns:p14="http://schemas.microsoft.com/office/powerpoint/2010/main" val="3845302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9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2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3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8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9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1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4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7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8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3" grpId="0"/>
      <p:bldP spid="3" grpId="1"/>
      <p:bldP spid="13" grpId="0"/>
      <p:bldP spid="13" grpId="1"/>
      <p:bldP spid="15" grpId="0"/>
      <p:bldP spid="15" grpId="1"/>
      <p:bldP spid="16" grpId="0"/>
      <p:bldP spid="16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14" grpId="0"/>
      <p:bldP spid="14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7DC3A-925D-0099-ED1D-579B7AF0E9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6A212385-3278-31DC-0707-455670F519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42888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32E2D50-8E94-F94A-4639-CB12994BABD1}"/>
              </a:ext>
            </a:extLst>
          </p:cNvPr>
          <p:cNvSpPr txBox="1"/>
          <p:nvPr/>
        </p:nvSpPr>
        <p:spPr>
          <a:xfrm>
            <a:off x="-11078" y="393479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9B057E-C3F5-15EE-3C93-3DDFE26446B5}"/>
              </a:ext>
            </a:extLst>
          </p:cNvPr>
          <p:cNvSpPr txBox="1"/>
          <p:nvPr/>
        </p:nvSpPr>
        <p:spPr>
          <a:xfrm>
            <a:off x="0" y="176814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Walking Tiger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5927EA-28EE-766B-B4DC-357BED61DE97}"/>
              </a:ext>
            </a:extLst>
          </p:cNvPr>
          <p:cNvSpPr txBox="1"/>
          <p:nvPr/>
        </p:nvSpPr>
        <p:spPr>
          <a:xfrm>
            <a:off x="17494" y="605118"/>
            <a:ext cx="121720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Write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7F66A3-9AC8-5DDE-8635-F3421B29B34C}"/>
              </a:ext>
            </a:extLst>
          </p:cNvPr>
          <p:cNvSpPr txBox="1"/>
          <p:nvPr/>
        </p:nvSpPr>
        <p:spPr>
          <a:xfrm>
            <a:off x="-3207" y="178784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Blue Sky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A87B09-B845-7A89-2020-A6E7F3B99EEC}"/>
              </a:ext>
            </a:extLst>
          </p:cNvPr>
          <p:cNvSpPr txBox="1"/>
          <p:nvPr/>
        </p:nvSpPr>
        <p:spPr>
          <a:xfrm>
            <a:off x="4300" y="177817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Reading Corner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B302B7-D038-AAFA-CAE7-483A3B39D140}"/>
              </a:ext>
            </a:extLst>
          </p:cNvPr>
          <p:cNvSpPr txBox="1"/>
          <p:nvPr/>
        </p:nvSpPr>
        <p:spPr>
          <a:xfrm>
            <a:off x="7500" y="178992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Thoughtful Artist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5831DF-4647-E48A-B1B8-52F5D6063E13}"/>
              </a:ext>
            </a:extLst>
          </p:cNvPr>
          <p:cNvSpPr txBox="1"/>
          <p:nvPr/>
        </p:nvSpPr>
        <p:spPr>
          <a:xfrm>
            <a:off x="17495" y="178493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Busy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11EA5D-A6B3-9316-5FE3-F258FD944C2C}"/>
              </a:ext>
            </a:extLst>
          </p:cNvPr>
          <p:cNvSpPr txBox="1"/>
          <p:nvPr/>
        </p:nvSpPr>
        <p:spPr>
          <a:xfrm>
            <a:off x="-17495" y="1776475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Little Difference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E1B563-26BE-BDBF-343F-ED929B7A7307}"/>
              </a:ext>
            </a:extLst>
          </p:cNvPr>
          <p:cNvSpPr txBox="1"/>
          <p:nvPr/>
        </p:nvSpPr>
        <p:spPr>
          <a:xfrm>
            <a:off x="-2515" y="178222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New World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EB7553-3B29-B87B-8B4A-DFE196E3ED3D}"/>
              </a:ext>
            </a:extLst>
          </p:cNvPr>
          <p:cNvSpPr txBox="1"/>
          <p:nvPr/>
        </p:nvSpPr>
        <p:spPr>
          <a:xfrm>
            <a:off x="-17495" y="1774396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Slow Cows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9B4734-25C8-E73A-9437-3B74F943F993}"/>
              </a:ext>
            </a:extLst>
          </p:cNvPr>
          <p:cNvSpPr txBox="1"/>
          <p:nvPr/>
        </p:nvSpPr>
        <p:spPr>
          <a:xfrm>
            <a:off x="-10005" y="17758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Historical Truth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4C9B5C-897B-F664-D502-7755585560FA}"/>
              </a:ext>
            </a:extLst>
          </p:cNvPr>
          <p:cNvSpPr txBox="1"/>
          <p:nvPr/>
        </p:nvSpPr>
        <p:spPr>
          <a:xfrm>
            <a:off x="3211" y="179036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Deep River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C210889-E96F-E3EF-F865-75475CE3D8AC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E7BADC-092C-A377-8B14-A889F9288001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D4811D-170A-DD1B-918D-B5CDAAB6EA53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8A73027-F84F-BB83-BB65-B23936E7B7E2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CF969D-361B-637D-ABA0-E2A2F10F211D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F47744-941E-23CD-758C-C6E61ED7F6FB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629F77-2A49-7F1A-1A5D-2372D603C5B4}"/>
              </a:ext>
            </a:extLst>
          </p:cNvPr>
          <p:cNvSpPr txBox="1"/>
          <p:nvPr/>
        </p:nvSpPr>
        <p:spPr>
          <a:xfrm>
            <a:off x="17026" y="2778489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468887F-F91E-1B81-374D-616CC1A8E22D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CC695A0-0FA7-9F90-DFEA-46963DC0005B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EF09B9F-9B01-B318-9010-D2A11FF6CAC3}"/>
              </a:ext>
            </a:extLst>
          </p:cNvPr>
          <p:cNvSpPr txBox="1"/>
          <p:nvPr/>
        </p:nvSpPr>
        <p:spPr>
          <a:xfrm>
            <a:off x="7498" y="2783252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chemeClr val="tx1">
                    <a:lumMod val="50000"/>
                  </a:schemeClr>
                </a:solidFill>
                <a:latin typeface="Aptos Light" panose="020B0004020202020204" pitchFamily="34" charset="0"/>
              </a:rPr>
              <a:t>Write a sentence.</a:t>
            </a:r>
          </a:p>
        </p:txBody>
      </p:sp>
    </p:spTree>
    <p:extLst>
      <p:ext uri="{BB962C8B-B14F-4D97-AF65-F5344CB8AC3E}">
        <p14:creationId xmlns:p14="http://schemas.microsoft.com/office/powerpoint/2010/main" val="11456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1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500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8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2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2500"/>
                            </p:stCondLst>
                            <p:childTnLst>
                              <p:par>
                                <p:cTn id="6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9500"/>
                            </p:stCondLst>
                            <p:childTnLst>
                              <p:par>
                                <p:cTn id="8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2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6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6500"/>
                            </p:stCondLst>
                            <p:childTnLst>
                              <p:par>
                                <p:cTn id="97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9000"/>
                            </p:stCondLst>
                            <p:childTnLst>
                              <p:par>
                                <p:cTn id="10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95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3500"/>
                            </p:stCondLst>
                            <p:childTnLst>
                              <p:par>
                                <p:cTn id="113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6000"/>
                            </p:stCondLst>
                            <p:childTnLst>
                              <p:par>
                                <p:cTn id="1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650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0500"/>
                            </p:stCondLst>
                            <p:childTnLst>
                              <p:par>
                                <p:cTn id="129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3000"/>
                            </p:stCondLst>
                            <p:childTnLst>
                              <p:par>
                                <p:cTn id="1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3500"/>
                            </p:stCondLst>
                            <p:childTnLst>
                              <p:par>
                                <p:cTn id="137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37000"/>
                            </p:stCondLst>
                            <p:childTnLst>
                              <p:par>
                                <p:cTn id="1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37500"/>
                            </p:stCondLst>
                            <p:childTnLst>
                              <p:par>
                                <p:cTn id="145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0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40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4500"/>
                            </p:stCondLst>
                            <p:childTnLst>
                              <p:par>
                                <p:cTn id="161" presetID="10" presetClass="exit" presetSubtype="0" fill="hold" grpId="1" nodeType="after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67000"/>
                            </p:stCondLst>
                            <p:childTnLst>
                              <p:par>
                                <p:cTn id="16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67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  <p:bldP spid="18" grpId="0"/>
      <p:bldP spid="18" grpId="1"/>
      <p:bldP spid="19" grpId="0"/>
      <p:bldP spid="19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A2C24-E4F6-3DB2-C3FD-CB3D0FA0B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0658BFA6-AE4F-61BD-BC57-9A5DE8B1F8B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F41286-9EB8-B201-33A6-EAB8E08D707F}"/>
              </a:ext>
            </a:extLst>
          </p:cNvPr>
          <p:cNvSpPr txBox="1"/>
          <p:nvPr/>
        </p:nvSpPr>
        <p:spPr>
          <a:xfrm>
            <a:off x="1674688" y="2116476"/>
            <a:ext cx="4582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Word Pairs</a:t>
            </a:r>
          </a:p>
          <a:p>
            <a:pPr algn="ctr"/>
            <a:endParaRPr lang="en-US" sz="3200" dirty="0">
              <a:latin typeface="Aptos Light" panose="020B0004020202020204" pitchFamily="34" charset="0"/>
            </a:endParaRPr>
          </a:p>
          <a:p>
            <a:pPr algn="ctr"/>
            <a:r>
              <a:rPr lang="en-US" sz="3200" dirty="0">
                <a:latin typeface="Aptos Light" panose="020B0004020202020204" pitchFamily="34" charset="0"/>
              </a:rPr>
              <a:t>What do you remember?</a:t>
            </a:r>
          </a:p>
        </p:txBody>
      </p:sp>
    </p:spTree>
    <p:extLst>
      <p:ext uri="{BB962C8B-B14F-4D97-AF65-F5344CB8AC3E}">
        <p14:creationId xmlns:p14="http://schemas.microsoft.com/office/powerpoint/2010/main" val="110375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63F02-66AE-80D7-9C95-BA92209B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at Herding Bigger w Captions">
            <a:hlinkClick r:id="" action="ppaction://media"/>
            <a:extLst>
              <a:ext uri="{FF2B5EF4-FFF2-40B4-BE49-F238E27FC236}">
                <a16:creationId xmlns:a16="http://schemas.microsoft.com/office/drawing/2014/main" id="{AAF361A0-AFCE-F655-83BD-F7AB0D088E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01991" y="622998"/>
            <a:ext cx="7824316" cy="58682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5E7772-F936-02AD-096C-C41E768390DF}"/>
              </a:ext>
            </a:extLst>
          </p:cNvPr>
          <p:cNvSpPr txBox="1"/>
          <p:nvPr/>
        </p:nvSpPr>
        <p:spPr>
          <a:xfrm>
            <a:off x="0" y="813916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Learning is Hard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64C8DE9-CD27-93A1-E21B-AE8B093B6DA3}"/>
              </a:ext>
            </a:extLst>
          </p:cNvPr>
          <p:cNvSpPr/>
          <p:nvPr/>
        </p:nvSpPr>
        <p:spPr>
          <a:xfrm>
            <a:off x="8318810" y="622998"/>
            <a:ext cx="1707497" cy="492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7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06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ADFF6-396C-4A0F-6FBC-9BB06FA41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DAAE1A81-C311-B17C-33F4-6BA7483974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600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188517-02ED-D94F-71AD-31A8F62F61D4}"/>
              </a:ext>
            </a:extLst>
          </p:cNvPr>
          <p:cNvSpPr txBox="1"/>
          <p:nvPr/>
        </p:nvSpPr>
        <p:spPr>
          <a:xfrm>
            <a:off x="-10005" y="3997189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FC3179-C697-FE0C-ACDF-0F90BFC8A831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Falling _____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3F2567B-35D0-4A39-E56D-CFC410AB0CBF}"/>
              </a:ext>
            </a:extLst>
          </p:cNvPr>
          <p:cNvSpPr txBox="1"/>
          <p:nvPr/>
        </p:nvSpPr>
        <p:spPr>
          <a:xfrm>
            <a:off x="17494" y="605118"/>
            <a:ext cx="12172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Copy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What do you remember?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D8CCE6-BAEF-FCFE-9B88-79C4F9D38BD0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Child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0DCC00-4787-0200-B31A-5F6C244E6720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Picture 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21EBE25-348C-BD2E-D44A-0584211AD17F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Food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1C13ED-24E1-A94A-769A-973925788C66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Friendly _____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1435C4-5621-CCAF-75B5-469B806D008A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Sun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F9A8FD-2BA6-859A-70DA-98A3558F2C52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Windy 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C7D10E-A08E-854E-C1FA-E2EAE9EC7AE6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Airplane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EF5BF0-9121-FF23-91C8-CB67E18F1479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Writing _____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E12494-EFC8-35F5-29B9-B13A31D78ACE}"/>
              </a:ext>
            </a:extLst>
          </p:cNvPr>
          <p:cNvSpPr txBox="1"/>
          <p:nvPr/>
        </p:nvSpPr>
        <p:spPr>
          <a:xfrm>
            <a:off x="0" y="2089964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Forest</a:t>
            </a:r>
          </a:p>
        </p:txBody>
      </p:sp>
    </p:spTree>
    <p:extLst>
      <p:ext uri="{BB962C8B-B14F-4D97-AF65-F5344CB8AC3E}">
        <p14:creationId xmlns:p14="http://schemas.microsoft.com/office/powerpoint/2010/main" val="409538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396EE-1187-5D02-C5AF-B058E568F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547C4A2E-5CD1-9EAD-668C-AB885415E1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42888"/>
            <a:ext cx="12192000" cy="66294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324EE3F-93AF-4DB4-2A45-7A1E90BE6399}"/>
              </a:ext>
            </a:extLst>
          </p:cNvPr>
          <p:cNvSpPr txBox="1"/>
          <p:nvPr/>
        </p:nvSpPr>
        <p:spPr>
          <a:xfrm>
            <a:off x="-11078" y="3934798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Light" panose="020B0004020202020204" pitchFamily="34" charset="0"/>
              </a:rPr>
              <a:t>That’s it!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7E64D8-506F-4D43-233C-12FE43589F35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Walking _____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85E6D1-A05B-163B-E2DD-7DB47BD0DA66}"/>
              </a:ext>
            </a:extLst>
          </p:cNvPr>
          <p:cNvSpPr txBox="1"/>
          <p:nvPr/>
        </p:nvSpPr>
        <p:spPr>
          <a:xfrm>
            <a:off x="17494" y="605118"/>
            <a:ext cx="121720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</a:rPr>
              <a:t>Create a Sentence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What do you remember?</a:t>
            </a:r>
          </a:p>
          <a:p>
            <a:pPr algn="ctr"/>
            <a:r>
              <a:rPr lang="en-US" sz="2800" dirty="0">
                <a:latin typeface="Aptos Light" panose="020B0004020202020204" pitchFamily="34" charset="0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A129B8-7D0C-A248-C0FA-DD9333E37BB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Sky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E1F89-190A-4975-4AFE-33CE0A49D84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Reading _____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3C9649-5316-3FD3-D34B-1441E9DCFB8F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Artist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490383-263E-FF86-2E95-9789D8957E0A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Busy _____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AD2EB5-36C5-2515-3BEE-DED477BB985E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Difference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940EA3-2C20-D0AE-C42A-16E984BCB956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New _____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D7C050-5473-6F51-C7B8-DE4B31398EE8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Cows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5BA10A-EAFE-7E05-F869-571E5220EC01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Historical _____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E4907D3-692A-7E04-B83D-B68970A0DCDA}"/>
              </a:ext>
            </a:extLst>
          </p:cNvPr>
          <p:cNvSpPr txBox="1"/>
          <p:nvPr/>
        </p:nvSpPr>
        <p:spPr>
          <a:xfrm>
            <a:off x="0" y="206229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_____ River</a:t>
            </a:r>
          </a:p>
        </p:txBody>
      </p:sp>
    </p:spTree>
    <p:extLst>
      <p:ext uri="{BB962C8B-B14F-4D97-AF65-F5344CB8AC3E}">
        <p14:creationId xmlns:p14="http://schemas.microsoft.com/office/powerpoint/2010/main" val="114315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000"/>
                            </p:stCondLst>
                            <p:childTnLst>
                              <p:par>
                                <p:cTn id="3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6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70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6000"/>
                            </p:stCondLst>
                            <p:childTnLst>
                              <p:par>
                                <p:cTn id="53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4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0"/>
                            </p:stCondLst>
                            <p:childTnLst>
                              <p:par>
                                <p:cTn id="61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69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25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0"/>
                            </p:stCondLst>
                            <p:childTnLst>
                              <p:par>
                                <p:cTn id="77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815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2000"/>
                            </p:stCondLst>
                            <p:childTnLst>
                              <p:par>
                                <p:cTn id="85" presetID="10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0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4" grpId="0"/>
      <p:bldP spid="4" grpId="1"/>
      <p:bldP spid="21" grpId="0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7" grpId="0"/>
      <p:bldP spid="17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8C853-BF1B-1802-E397-AB120285D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typewriter on a wooden surface&#10;&#10;Description automatically generated">
            <a:extLst>
              <a:ext uri="{FF2B5EF4-FFF2-40B4-BE49-F238E27FC236}">
                <a16:creationId xmlns:a16="http://schemas.microsoft.com/office/drawing/2014/main" id="{F468240B-9091-C7B2-5E65-74E2BA7CCC1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30000"/>
          </a:blip>
          <a:srcRect b="17464"/>
          <a:stretch/>
        </p:blipFill>
        <p:spPr>
          <a:xfrm>
            <a:off x="0" y="228599"/>
            <a:ext cx="12192000" cy="6629401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3DFE66A-F993-2F9C-D862-15CAFDE6C072}"/>
              </a:ext>
            </a:extLst>
          </p:cNvPr>
          <p:cNvCxnSpPr>
            <a:cxnSpLocks/>
          </p:cNvCxnSpPr>
          <p:nvPr/>
        </p:nvCxnSpPr>
        <p:spPr>
          <a:xfrm flipV="1">
            <a:off x="4255707" y="1618105"/>
            <a:ext cx="0" cy="3140439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0B37A95-E670-BC36-F418-D2A726E73313}"/>
              </a:ext>
            </a:extLst>
          </p:cNvPr>
          <p:cNvSpPr/>
          <p:nvPr/>
        </p:nvSpPr>
        <p:spPr>
          <a:xfrm>
            <a:off x="5245058" y="3533096"/>
            <a:ext cx="929390" cy="119775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49C6D2A-6AA4-5923-0F82-AB61F350B8FD}"/>
              </a:ext>
            </a:extLst>
          </p:cNvPr>
          <p:cNvSpPr/>
          <p:nvPr/>
        </p:nvSpPr>
        <p:spPr>
          <a:xfrm>
            <a:off x="7207102" y="2423160"/>
            <a:ext cx="929390" cy="231646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5DC75B-3127-61AC-982D-428FD1BFEB07}"/>
              </a:ext>
            </a:extLst>
          </p:cNvPr>
          <p:cNvSpPr txBox="1"/>
          <p:nvPr/>
        </p:nvSpPr>
        <p:spPr>
          <a:xfrm>
            <a:off x="5068337" y="4863475"/>
            <a:ext cx="11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Copy a</a:t>
            </a:r>
          </a:p>
          <a:p>
            <a:pPr algn="ctr"/>
            <a:r>
              <a:rPr lang="en-US" dirty="0"/>
              <a:t>Sentence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49248A-8135-B3D4-88C9-3A27C308931E}"/>
              </a:ext>
            </a:extLst>
          </p:cNvPr>
          <p:cNvSpPr txBox="1"/>
          <p:nvPr/>
        </p:nvSpPr>
        <p:spPr>
          <a:xfrm>
            <a:off x="7078318" y="4863473"/>
            <a:ext cx="11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Create a</a:t>
            </a:r>
          </a:p>
          <a:p>
            <a:pPr algn="ctr"/>
            <a:r>
              <a:rPr lang="en-US" dirty="0"/>
              <a:t>Sentence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D81B41-5314-4FC6-19DD-333072358281}"/>
              </a:ext>
            </a:extLst>
          </p:cNvPr>
          <p:cNvSpPr txBox="1"/>
          <p:nvPr/>
        </p:nvSpPr>
        <p:spPr>
          <a:xfrm rot="16200000">
            <a:off x="2310952" y="2904229"/>
            <a:ext cx="31404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Performance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53E606-CF2D-4549-2A24-0B30094CC91E}"/>
              </a:ext>
            </a:extLst>
          </p:cNvPr>
          <p:cNvSpPr txBox="1"/>
          <p:nvPr/>
        </p:nvSpPr>
        <p:spPr>
          <a:xfrm>
            <a:off x="3348327" y="5640047"/>
            <a:ext cx="6954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Aptos Light" panose="020B0004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Groups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D6A561-8A85-634B-D20F-E2997DF0D601}"/>
              </a:ext>
            </a:extLst>
          </p:cNvPr>
          <p:cNvSpPr txBox="1"/>
          <p:nvPr/>
        </p:nvSpPr>
        <p:spPr>
          <a:xfrm>
            <a:off x="5245057" y="4227829"/>
            <a:ext cx="92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6406E26-8524-6868-4ABC-C30F60386EEC}"/>
              </a:ext>
            </a:extLst>
          </p:cNvPr>
          <p:cNvSpPr txBox="1"/>
          <p:nvPr/>
        </p:nvSpPr>
        <p:spPr>
          <a:xfrm>
            <a:off x="7207103" y="4229576"/>
            <a:ext cx="9293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2BF3318-5BDF-0307-1969-5D4875303BAE}"/>
              </a:ext>
            </a:extLst>
          </p:cNvPr>
          <p:cNvSpPr txBox="1"/>
          <p:nvPr/>
        </p:nvSpPr>
        <p:spPr>
          <a:xfrm>
            <a:off x="2898384" y="572489"/>
            <a:ext cx="67182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D579"/>
                </a:solidFill>
                <a:latin typeface="Aptos Light" panose="020B0004020202020204" pitchFamily="34" charset="0"/>
              </a:rPr>
              <a:t>Why?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D773A8E-D801-B907-18DC-59350E4122BE}"/>
              </a:ext>
            </a:extLst>
          </p:cNvPr>
          <p:cNvCxnSpPr>
            <a:cxnSpLocks/>
          </p:cNvCxnSpPr>
          <p:nvPr/>
        </p:nvCxnSpPr>
        <p:spPr>
          <a:xfrm>
            <a:off x="4248212" y="4751049"/>
            <a:ext cx="4823216" cy="749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9EC50F0-74A9-A002-1C01-00664FF976EF}"/>
              </a:ext>
            </a:extLst>
          </p:cNvPr>
          <p:cNvSpPr txBox="1"/>
          <p:nvPr/>
        </p:nvSpPr>
        <p:spPr>
          <a:xfrm>
            <a:off x="435428" y="60391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D579"/>
                </a:solidFill>
                <a:latin typeface="Aptos Light" panose="020B0004020202020204" pitchFamily="34" charset="0"/>
              </a:rPr>
              <a:t>What we process, we learn.</a:t>
            </a:r>
          </a:p>
        </p:txBody>
      </p:sp>
    </p:spTree>
    <p:extLst>
      <p:ext uri="{BB962C8B-B14F-4D97-AF65-F5344CB8AC3E}">
        <p14:creationId xmlns:p14="http://schemas.microsoft.com/office/powerpoint/2010/main" val="273791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9" grpId="0"/>
      <p:bldP spid="22" grpId="0"/>
      <p:bldP spid="3" grpId="0"/>
      <p:bldP spid="3" grpId="1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977AE-D8F0-0452-7B69-C430C2D71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37B47943-5FD2-ED15-FDCB-91C0D96B6F0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0D714D9-58F8-FA2B-0DF4-9BBC7D60035B}"/>
              </a:ext>
            </a:extLst>
          </p:cNvPr>
          <p:cNvGrpSpPr/>
          <p:nvPr/>
        </p:nvGrpSpPr>
        <p:grpSpPr>
          <a:xfrm>
            <a:off x="459744" y="854312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492D7C6E-F4E4-BFB3-F275-930718BAD551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10047590-70F8-5908-7BB2-83BC3927826E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C60979A2-8B9B-F5DE-3690-CB4F517B1780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51882C5-5754-46C3-F68F-51E89E3F6ABF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BE20800-F97B-D3B8-365F-1F6F4C7ADCFF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619914-EF15-36C8-F614-B4BF6915DF78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F5B6A07-E1DE-A54F-AD4B-1D0D93EEEF77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129C72D-7B81-AED9-E292-F038BF75BECC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7B1BD0A-35C0-0AD6-5EA4-068A19D29A92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D50CA2C-ABAA-A531-7BF7-E8528C0F6266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E41F1AEB-47DB-1F14-46D3-F1FE0294C960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7607D0B2-ABBA-7C7F-A7FE-73163E793493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62BBC50-9427-6D84-1B74-52BF0029ED12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328C022-59A8-9052-F33D-551852B17D9A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B0B9BE8-85DC-E079-455C-E7880D65F194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D0F705F-B6FE-00FF-8F58-2E9B20624FEC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3378A4F-933F-ECF5-6DFD-1077C9C2EB69}"/>
              </a:ext>
            </a:extLst>
          </p:cNvPr>
          <p:cNvSpPr txBox="1"/>
          <p:nvPr/>
        </p:nvSpPr>
        <p:spPr>
          <a:xfrm>
            <a:off x="0" y="299384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Meaning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A17C6401-3C24-3086-DF32-0FBC92E12ACA}"/>
              </a:ext>
            </a:extLst>
          </p:cNvPr>
          <p:cNvCxnSpPr/>
          <p:nvPr/>
        </p:nvCxnSpPr>
        <p:spPr>
          <a:xfrm>
            <a:off x="6096000" y="2262415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35BF951-150E-7566-DF4D-0B0AB8FC099D}"/>
              </a:ext>
            </a:extLst>
          </p:cNvPr>
          <p:cNvSpPr txBox="1"/>
          <p:nvPr/>
        </p:nvSpPr>
        <p:spPr>
          <a:xfrm>
            <a:off x="5829545" y="4362096"/>
            <a:ext cx="4572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8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Significant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1C3BE06-040F-3CE9-993C-2ECC9E172EDB}"/>
              </a:ext>
            </a:extLst>
          </p:cNvPr>
          <p:cNvGrpSpPr/>
          <p:nvPr/>
        </p:nvGrpSpPr>
        <p:grpSpPr>
          <a:xfrm>
            <a:off x="5678014" y="3919954"/>
            <a:ext cx="862823" cy="442141"/>
            <a:chOff x="5648986" y="3702241"/>
            <a:chExt cx="862823" cy="442141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B4975013-7A4C-D6BB-7C0B-00CE6E69A5AC}"/>
                </a:ext>
              </a:extLst>
            </p:cNvPr>
            <p:cNvCxnSpPr/>
            <p:nvPr/>
          </p:nvCxnSpPr>
          <p:spPr>
            <a:xfrm flipH="1">
              <a:off x="5648986" y="3708424"/>
              <a:ext cx="435958" cy="435958"/>
            </a:xfrm>
            <a:prstGeom prst="straightConnector1">
              <a:avLst/>
            </a:prstGeom>
            <a:ln w="25400">
              <a:solidFill>
                <a:srgbClr val="FFD57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4A17C23-F15D-5B02-F093-5CDF00B1D95E}"/>
                </a:ext>
              </a:extLst>
            </p:cNvPr>
            <p:cNvCxnSpPr>
              <a:cxnSpLocks/>
            </p:cNvCxnSpPr>
            <p:nvPr/>
          </p:nvCxnSpPr>
          <p:spPr>
            <a:xfrm>
              <a:off x="6075851" y="3702241"/>
              <a:ext cx="435958" cy="435958"/>
            </a:xfrm>
            <a:prstGeom prst="straightConnector1">
              <a:avLst/>
            </a:prstGeom>
            <a:ln w="25400">
              <a:solidFill>
                <a:srgbClr val="FFD579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4B4D928-2D4E-CE33-1D9D-9AB028A48E17}"/>
              </a:ext>
            </a:extLst>
          </p:cNvPr>
          <p:cNvSpPr txBox="1"/>
          <p:nvPr/>
        </p:nvSpPr>
        <p:spPr>
          <a:xfrm>
            <a:off x="0" y="5675972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we process, we learn.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52A87FA-EF21-1C4B-FA59-1B2FC5D9922F}"/>
              </a:ext>
            </a:extLst>
          </p:cNvPr>
          <p:cNvSpPr txBox="1"/>
          <p:nvPr/>
        </p:nvSpPr>
        <p:spPr>
          <a:xfrm>
            <a:off x="1627828" y="4368278"/>
            <a:ext cx="4572000" cy="52322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8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Connections</a:t>
            </a:r>
          </a:p>
        </p:txBody>
      </p:sp>
    </p:spTree>
    <p:extLst>
      <p:ext uri="{BB962C8B-B14F-4D97-AF65-F5344CB8AC3E}">
        <p14:creationId xmlns:p14="http://schemas.microsoft.com/office/powerpoint/2010/main" val="257946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  <p:bldP spid="26" grpId="0"/>
      <p:bldP spid="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FF575-8AB4-3858-8D0F-298D8C755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A934D3BB-B136-A459-C166-F9DE7C9688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13B1D78-9E88-4157-E496-805DE52CD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The Science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4BCDFD2-33EA-C5F5-A437-4AA6D2A0CE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2074912" cy="435133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1: The deeper the processing, the deeper the learning.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2: Activating prior knowledge is essential for new learning.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3: Revisit, reintegrate, and reorganize what you know.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4: Directly compare and differentiate ideas that you often confuse.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Principle 5: Learning is effortful; what feels easy, isn’t learning. </a:t>
            </a:r>
          </a:p>
        </p:txBody>
      </p:sp>
    </p:spTree>
    <p:extLst>
      <p:ext uri="{BB962C8B-B14F-4D97-AF65-F5344CB8AC3E}">
        <p14:creationId xmlns:p14="http://schemas.microsoft.com/office/powerpoint/2010/main" val="150695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C47C5-8DA3-58D2-79E8-802E19BF1A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D3131731-8EFE-3984-37FF-A6D54D6A472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56117"/>
            <a:ext cx="12188952" cy="6701882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7D99255-A426-8E59-35C2-1DD3ACC28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Processing &amp; Learning: </a:t>
            </a:r>
            <a:r>
              <a:rPr lang="en-US" dirty="0">
                <a:solidFill>
                  <a:srgbClr val="FFD579"/>
                </a:solidFill>
              </a:rPr>
              <a:t>The Application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4E2E57-D05E-2229-F579-29644511BF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104403"/>
            <a:ext cx="11896493" cy="503237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1: activating prior knowledge and generating an answer </a:t>
            </a:r>
            <a:r>
              <a:rPr lang="en-US" i="1" dirty="0"/>
              <a:t>before</a:t>
            </a:r>
            <a:r>
              <a:rPr lang="en-US" dirty="0"/>
              <a:t> study.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2: retrieving, spacing, and generating, not reviewing and re-reading.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3: generating self-explanations (what and why) in your own words.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4: reorganizing what you know around meaningful relationships.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/>
              <a:t>App 5: attending, connecting, generating, applying,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/>
              <a:t>	  integrating, differentiating, and organizing… </a:t>
            </a:r>
          </a:p>
          <a:p>
            <a:pPr marL="0" indent="0">
              <a:lnSpc>
                <a:spcPct val="100000"/>
              </a:lnSpc>
              <a:spcBef>
                <a:spcPts val="500"/>
              </a:spcBef>
              <a:buNone/>
            </a:pPr>
            <a:r>
              <a:rPr lang="en-US" dirty="0"/>
              <a:t>	  celebrate what you don’t know and you’ll learn it.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D1C219-748A-739E-028D-298F44F64D6B}"/>
              </a:ext>
            </a:extLst>
          </p:cNvPr>
          <p:cNvSpPr txBox="1"/>
          <p:nvPr/>
        </p:nvSpPr>
        <p:spPr>
          <a:xfrm>
            <a:off x="838200" y="1564015"/>
            <a:ext cx="4616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Learning is facilitated by: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09B04F68-7937-CAD8-2578-864EDB5D1E0E}"/>
              </a:ext>
            </a:extLst>
          </p:cNvPr>
          <p:cNvSpPr/>
          <p:nvPr/>
        </p:nvSpPr>
        <p:spPr>
          <a:xfrm>
            <a:off x="8810171" y="5355771"/>
            <a:ext cx="275772" cy="870858"/>
          </a:xfrm>
          <a:prstGeom prst="rightBrace">
            <a:avLst/>
          </a:prstGeom>
          <a:ln>
            <a:solidFill>
              <a:srgbClr val="FFD57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72FA02-02D1-EAD9-8BA8-D85B72748F4F}"/>
              </a:ext>
            </a:extLst>
          </p:cNvPr>
          <p:cNvSpPr txBox="1"/>
          <p:nvPr/>
        </p:nvSpPr>
        <p:spPr>
          <a:xfrm>
            <a:off x="9492343" y="5500914"/>
            <a:ext cx="240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ptos Light" panose="020B0004020202020204" pitchFamily="34" charset="0"/>
              </a:rPr>
              <a:t>processing</a:t>
            </a:r>
          </a:p>
        </p:txBody>
      </p:sp>
    </p:spTree>
    <p:extLst>
      <p:ext uri="{BB962C8B-B14F-4D97-AF65-F5344CB8AC3E}">
        <p14:creationId xmlns:p14="http://schemas.microsoft.com/office/powerpoint/2010/main" val="270545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D193-39ED-9226-EDD6-5F6FB9416C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0D0DE9-330A-29A4-5D20-77301262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8972" y="2766096"/>
            <a:ext cx="6158857" cy="41064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29C37B2-F6E8-1ECB-EEA3-B1D3960655B7}"/>
              </a:ext>
            </a:extLst>
          </p:cNvPr>
          <p:cNvSpPr txBox="1"/>
          <p:nvPr/>
        </p:nvSpPr>
        <p:spPr>
          <a:xfrm>
            <a:off x="0" y="319315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What are 2 things from the 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“meaning” section that you found</a:t>
            </a:r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useful, interesting, or confusing:?</a:t>
            </a:r>
          </a:p>
        </p:txBody>
      </p:sp>
    </p:spTree>
    <p:extLst>
      <p:ext uri="{BB962C8B-B14F-4D97-AF65-F5344CB8AC3E}">
        <p14:creationId xmlns:p14="http://schemas.microsoft.com/office/powerpoint/2010/main" val="1058955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814CE-42BC-AB26-0C50-2AD731111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C2288280-0346-3B74-2CE9-A46273C1124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C550C05-88DA-0A78-3DE0-5E60A541B20D}"/>
              </a:ext>
            </a:extLst>
          </p:cNvPr>
          <p:cNvGrpSpPr/>
          <p:nvPr/>
        </p:nvGrpSpPr>
        <p:grpSpPr>
          <a:xfrm>
            <a:off x="459744" y="854312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3807411-9054-B20F-276E-37CBDBA992A3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DE944B17-5EBC-3F15-B798-2C647BAE74F5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CF031330-F1E0-A2AC-7B0D-541FE4CC965C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9CB8B9A-88BA-08FF-9AAD-33CB9ACC46FD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1568A83-F021-1213-62E8-05F40D642F2F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98413E3-8377-5FB7-5E9D-4802D398BCB1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3814E8-6F1F-B89B-52F7-56FA1630D143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BAF60CF-E8B6-F1DC-0A58-2CDB82E2ABE0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89592A-6A1B-96AB-BEDD-0BEA2D4E1F3B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5CD9BC-8F11-D17E-7654-4791B7FAA022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EFFC138A-2E5C-40E4-3A88-01F034C6B5AC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9DFEE881-CDD5-0A1B-CB0D-54DCC6C4DC00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10EFD-EB47-120D-E4D6-D4F3B14961EA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DCCA904-4DAA-F4A2-C882-CF2819B4D0ED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9523724-8082-3DE0-C771-1959BFA4093D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BA9F76D3-D066-BDE7-9D26-C9A6E40FF519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DF55343-9186-FB76-C928-5539425B8FAC}"/>
              </a:ext>
            </a:extLst>
          </p:cNvPr>
          <p:cNvSpPr txBox="1"/>
          <p:nvPr/>
        </p:nvSpPr>
        <p:spPr>
          <a:xfrm>
            <a:off x="0" y="2993843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Attention</a:t>
            </a:r>
          </a:p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Meaning Making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9D632BC-16A3-04C8-A3FF-400705BBBB84}"/>
              </a:ext>
            </a:extLst>
          </p:cNvPr>
          <p:cNvCxnSpPr/>
          <p:nvPr/>
        </p:nvCxnSpPr>
        <p:spPr>
          <a:xfrm>
            <a:off x="6096000" y="2262415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5CD3A79-064D-0889-2D4B-995E76CDCCC2}"/>
              </a:ext>
            </a:extLst>
          </p:cNvPr>
          <p:cNvSpPr txBox="1"/>
          <p:nvPr/>
        </p:nvSpPr>
        <p:spPr>
          <a:xfrm>
            <a:off x="0" y="5675972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Learning is Messy.</a:t>
            </a:r>
          </a:p>
        </p:txBody>
      </p:sp>
    </p:spTree>
    <p:extLst>
      <p:ext uri="{BB962C8B-B14F-4D97-AF65-F5344CB8AC3E}">
        <p14:creationId xmlns:p14="http://schemas.microsoft.com/office/powerpoint/2010/main" val="189564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4A2AD-20AB-C935-CABF-500B28E62B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242F1-BD94-1ED9-3F60-E78381712DEB}"/>
              </a:ext>
            </a:extLst>
          </p:cNvPr>
          <p:cNvSpPr txBox="1"/>
          <p:nvPr/>
        </p:nvSpPr>
        <p:spPr>
          <a:xfrm>
            <a:off x="0" y="140128"/>
            <a:ext cx="12192000" cy="2000548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US" sz="44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Synthesis</a:t>
            </a:r>
          </a:p>
          <a:p>
            <a:pPr algn="ctr"/>
            <a:endParaRPr lang="en-US" sz="4000" dirty="0">
              <a:latin typeface="Helvetica Light" panose="020B04030202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F74A523-CFB0-9788-F460-9AF76032F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419600" y="1676400"/>
            <a:ext cx="7772400" cy="51816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9F8DE0-8569-ABBD-2DC6-8388D5D90B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3023" y="4021136"/>
            <a:ext cx="4034539" cy="30249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A7B2BB1-93F3-42A0-A9BB-9B65AD8F880E}"/>
              </a:ext>
            </a:extLst>
          </p:cNvPr>
          <p:cNvSpPr txBox="1"/>
          <p:nvPr/>
        </p:nvSpPr>
        <p:spPr>
          <a:xfrm>
            <a:off x="1103086" y="2452914"/>
            <a:ext cx="5123543" cy="2237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latin typeface="Aptos Light" panose="020B0004020202020204" pitchFamily="34" charset="0"/>
              </a:rPr>
              <a:t>List three ideas, concepts, or conclusions that you think are worth remembering.</a:t>
            </a:r>
          </a:p>
        </p:txBody>
      </p:sp>
    </p:spTree>
    <p:extLst>
      <p:ext uri="{BB962C8B-B14F-4D97-AF65-F5344CB8AC3E}">
        <p14:creationId xmlns:p14="http://schemas.microsoft.com/office/powerpoint/2010/main" val="191938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6A874-F8ED-F2A8-48D5-AE6DB983E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4" descr="A building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4CF34DC6-9910-CC5E-7CB1-B1754DEB7FA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6444" b="9123"/>
          <a:stretch>
            <a:fillRect/>
          </a:stretch>
        </p:blipFill>
        <p:spPr>
          <a:xfrm>
            <a:off x="-15240" y="-13266"/>
            <a:ext cx="12207240" cy="68712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3448EA-8320-542A-F051-62600EE3D7C9}"/>
              </a:ext>
            </a:extLst>
          </p:cNvPr>
          <p:cNvSpPr txBox="1"/>
          <p:nvPr/>
        </p:nvSpPr>
        <p:spPr>
          <a:xfrm>
            <a:off x="0" y="1036948"/>
            <a:ext cx="1219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0" dirty="0">
                <a:latin typeface="Aptos Light" panose="020B0004020202020204" pitchFamily="34" charset="0"/>
              </a:rPr>
              <a:t>Learning &amp; Performance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7948954-9CC7-9D14-A89A-345BD6CA8099}"/>
              </a:ext>
            </a:extLst>
          </p:cNvPr>
          <p:cNvSpPr txBox="1"/>
          <p:nvPr/>
        </p:nvSpPr>
        <p:spPr>
          <a:xfrm>
            <a:off x="1" y="2970160"/>
            <a:ext cx="12192000" cy="1569660"/>
          </a:xfrm>
          <a:prstGeom prst="rect">
            <a:avLst/>
          </a:prstGeom>
          <a:solidFill>
            <a:schemeClr val="bg1">
              <a:alpha val="50000"/>
            </a:schemeClr>
          </a:solidFill>
          <a:effectLst>
            <a:outerShdw blurRad="25400" dist="25400" dir="2700000" algn="tl" rotWithShape="0">
              <a:prstClr val="black">
                <a:alpha val="40000"/>
              </a:prstClr>
            </a:outerShdw>
          </a:effectLst>
        </p:spPr>
        <p:txBody>
          <a:bodyPr wrap="square" tIns="45720" bIns="45720" rtlCol="0">
            <a:spAutoFit/>
          </a:bodyPr>
          <a:lstStyle/>
          <a:p>
            <a:pPr algn="ctr"/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Attention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Processing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Learning </a:t>
            </a:r>
            <a:r>
              <a:rPr lang="en-US" sz="3200" dirty="0">
                <a:latin typeface="Helvetica Light" panose="020B0403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</a:t>
            </a:r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Performing</a:t>
            </a:r>
          </a:p>
          <a:p>
            <a:pPr algn="ctr"/>
            <a:endParaRPr lang="en-US" sz="32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“It’s a journey.”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892A9BF-BCF2-D934-C530-15426EF15D7C}"/>
              </a:ext>
            </a:extLst>
          </p:cNvPr>
          <p:cNvSpPr txBox="1"/>
          <p:nvPr/>
        </p:nvSpPr>
        <p:spPr>
          <a:xfrm>
            <a:off x="2785941" y="5710442"/>
            <a:ext cx="6721568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 Doolittle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Educational Psychology, Virginia Tech</a:t>
            </a:r>
          </a:p>
          <a:p>
            <a:pPr algn="ctr">
              <a:spcAft>
                <a:spcPts val="300"/>
              </a:spcAft>
            </a:pP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pdoo@vt.edu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>
                <a:solidFill>
                  <a:schemeClr val="tx1">
                    <a:lumMod val="95000"/>
                    <a:alpha val="50000"/>
                  </a:schemeClr>
                </a:solidFill>
                <a:latin typeface="Aptos Light" panose="020B0004020202020204" pitchFamily="34" charset="0"/>
              </a:rPr>
              <a:t>•</a:t>
            </a:r>
            <a:r>
              <a:rPr lang="en-US" sz="2000" spc="100" dirty="0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 </a:t>
            </a:r>
            <a:r>
              <a:rPr lang="en-US" sz="2000" spc="100" dirty="0" err="1">
                <a:solidFill>
                  <a:schemeClr val="tx1">
                    <a:lumMod val="95000"/>
                  </a:schemeClr>
                </a:solidFill>
                <a:latin typeface="Aptos Light" panose="020B0004020202020204" pitchFamily="34" charset="0"/>
              </a:rPr>
              <a:t>peterdoolittle.org</a:t>
            </a:r>
            <a:endParaRPr lang="en-US" sz="2000" spc="100" dirty="0">
              <a:solidFill>
                <a:schemeClr val="tx1">
                  <a:lumMod val="95000"/>
                </a:schemeClr>
              </a:solidFill>
              <a:latin typeface="Aptos Light" panose="020B00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124B7D-CA82-D619-BCB0-1EFF71E79362}"/>
              </a:ext>
            </a:extLst>
          </p:cNvPr>
          <p:cNvSpPr txBox="1"/>
          <p:nvPr/>
        </p:nvSpPr>
        <p:spPr>
          <a:xfrm>
            <a:off x="4703408" y="242327"/>
            <a:ext cx="4718856" cy="40011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</a:gradFill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Helvetica Light" panose="020B0403020202020204" pitchFamily="34" charset="0"/>
              </a:rPr>
              <a:t>all images from unsplash.com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5BA405D-8DC9-54AB-1B18-D49C601B80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1331"/>
          <a:stretch>
            <a:fillRect/>
          </a:stretch>
        </p:blipFill>
        <p:spPr>
          <a:xfrm>
            <a:off x="9751389" y="3614857"/>
            <a:ext cx="2438400" cy="324314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97C3AE4-4D40-61B5-FB46-DDFDCEE7A869}"/>
              </a:ext>
            </a:extLst>
          </p:cNvPr>
          <p:cNvSpPr txBox="1"/>
          <p:nvPr/>
        </p:nvSpPr>
        <p:spPr>
          <a:xfrm>
            <a:off x="9773173" y="6488204"/>
            <a:ext cx="239483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Stormy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C857851-1483-EE31-5259-9C637F7E8A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3266"/>
            <a:ext cx="12207240" cy="59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4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F5941D-3C5F-2498-5DB0-787F57117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room with tables and lights&#10;&#10;AI-generated content may be incorrect.">
            <a:extLst>
              <a:ext uri="{FF2B5EF4-FFF2-40B4-BE49-F238E27FC236}">
                <a16:creationId xmlns:a16="http://schemas.microsoft.com/office/drawing/2014/main" id="{260DCD40-E99B-5C27-B896-8DDB76D163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685"/>
          <a:stretch>
            <a:fillRect/>
          </a:stretch>
        </p:blipFill>
        <p:spPr>
          <a:xfrm>
            <a:off x="0" y="133815"/>
            <a:ext cx="12192116" cy="672418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ED95A82-07D1-06E7-6109-B135BDBA387E}"/>
              </a:ext>
            </a:extLst>
          </p:cNvPr>
          <p:cNvSpPr txBox="1"/>
          <p:nvPr/>
        </p:nvSpPr>
        <p:spPr>
          <a:xfrm>
            <a:off x="0" y="133815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How We Learn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76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0F0696-2112-08AB-13FC-1A0B105C9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encil on a blueprint&#10;&#10;AI-generated content may be incorrect.">
            <a:extLst>
              <a:ext uri="{FF2B5EF4-FFF2-40B4-BE49-F238E27FC236}">
                <a16:creationId xmlns:a16="http://schemas.microsoft.com/office/drawing/2014/main" id="{92E84360-6E0B-7115-2082-CDC71F44CB1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0000"/>
          </a:blip>
          <a:srcRect b="17344"/>
          <a:stretch>
            <a:fillRect/>
          </a:stretch>
        </p:blipFill>
        <p:spPr>
          <a:xfrm>
            <a:off x="0" y="140128"/>
            <a:ext cx="12191358" cy="6717872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9F87185-83B0-9D73-2526-4BCAB785D453}"/>
              </a:ext>
            </a:extLst>
          </p:cNvPr>
          <p:cNvSpPr/>
          <p:nvPr/>
        </p:nvSpPr>
        <p:spPr>
          <a:xfrm>
            <a:off x="2535418" y="2319146"/>
            <a:ext cx="6835734" cy="693492"/>
          </a:xfrm>
          <a:prstGeom prst="roundRect">
            <a:avLst/>
          </a:prstGeom>
          <a:solidFill>
            <a:schemeClr val="accent3">
              <a:lumMod val="75000"/>
              <a:alpha val="50000"/>
            </a:schemeClr>
          </a:solidFill>
          <a:ln w="6350">
            <a:solidFill>
              <a:srgbClr val="FFD5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U-Turn Arrow 74">
            <a:extLst>
              <a:ext uri="{FF2B5EF4-FFF2-40B4-BE49-F238E27FC236}">
                <a16:creationId xmlns:a16="http://schemas.microsoft.com/office/drawing/2014/main" id="{D81D75EC-B2DC-C2AC-FBF8-A270B46CBBBE}"/>
              </a:ext>
            </a:extLst>
          </p:cNvPr>
          <p:cNvSpPr/>
          <p:nvPr/>
        </p:nvSpPr>
        <p:spPr>
          <a:xfrm>
            <a:off x="8363489" y="1934949"/>
            <a:ext cx="2276305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1" name="U-Turn Arrow 70">
            <a:extLst>
              <a:ext uri="{FF2B5EF4-FFF2-40B4-BE49-F238E27FC236}">
                <a16:creationId xmlns:a16="http://schemas.microsoft.com/office/drawing/2014/main" id="{ED1E6697-A6F8-5392-22E1-748CA202B8FF}"/>
              </a:ext>
            </a:extLst>
          </p:cNvPr>
          <p:cNvSpPr/>
          <p:nvPr/>
        </p:nvSpPr>
        <p:spPr>
          <a:xfrm>
            <a:off x="6084944" y="1933184"/>
            <a:ext cx="2382841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5988434-DC91-5000-2911-1731738561AF}"/>
              </a:ext>
            </a:extLst>
          </p:cNvPr>
          <p:cNvSpPr txBox="1"/>
          <p:nvPr/>
        </p:nvSpPr>
        <p:spPr>
          <a:xfrm>
            <a:off x="3647121" y="1620293"/>
            <a:ext cx="24488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foster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0078055-D778-0E25-DB09-59BAB7834B23}"/>
              </a:ext>
            </a:extLst>
          </p:cNvPr>
          <p:cNvSpPr txBox="1"/>
          <p:nvPr/>
        </p:nvSpPr>
        <p:spPr>
          <a:xfrm>
            <a:off x="7359471" y="2415026"/>
            <a:ext cx="2011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Learning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29A0AE-2149-E283-4D6F-21D974370524}"/>
              </a:ext>
            </a:extLst>
          </p:cNvPr>
          <p:cNvSpPr txBox="1"/>
          <p:nvPr/>
        </p:nvSpPr>
        <p:spPr>
          <a:xfrm>
            <a:off x="459744" y="2415026"/>
            <a:ext cx="201168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Objectives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5353131-6BAA-A476-0E53-1ED5224D315C}"/>
              </a:ext>
            </a:extLst>
          </p:cNvPr>
          <p:cNvSpPr txBox="1"/>
          <p:nvPr/>
        </p:nvSpPr>
        <p:spPr>
          <a:xfrm>
            <a:off x="2647356" y="2415026"/>
            <a:ext cx="2011680" cy="4924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Strategies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133D4A-BC80-096B-60FB-8280E7F73D5C}"/>
              </a:ext>
            </a:extLst>
          </p:cNvPr>
          <p:cNvSpPr txBox="1"/>
          <p:nvPr/>
        </p:nvSpPr>
        <p:spPr>
          <a:xfrm>
            <a:off x="5046728" y="2415026"/>
            <a:ext cx="2103120" cy="98488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3200" dirty="0">
                <a:solidFill>
                  <a:srgbClr val="FFD579"/>
                </a:solidFill>
                <a:latin typeface="Helvetica Light" panose="020B0403020202020204" pitchFamily="34" charset="0"/>
                <a:ea typeface="Roboto Thin" panose="02000000000000000000" pitchFamily="2" charset="0"/>
                <a:cs typeface="Roboto Thin" panose="02000000000000000000" pitchFamily="2" charset="0"/>
              </a:rPr>
              <a:t>Processing</a:t>
            </a:r>
          </a:p>
          <a:p>
            <a:pPr algn="ctr"/>
            <a:endParaRPr lang="en-US" sz="2600" dirty="0">
              <a:latin typeface="Helvetica Light" panose="020B0403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CBA216-9B93-EECE-48E4-D4BA0356E8B0}"/>
              </a:ext>
            </a:extLst>
          </p:cNvPr>
          <p:cNvSpPr txBox="1"/>
          <p:nvPr/>
        </p:nvSpPr>
        <p:spPr>
          <a:xfrm>
            <a:off x="9556715" y="2415026"/>
            <a:ext cx="2011680" cy="49244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600" dirty="0">
                <a:latin typeface="Helvetica Light" panose="020B0403020202020204" pitchFamily="34" charset="0"/>
              </a:rPr>
              <a:t>Performance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6D64C89-4F80-1746-68CD-D71C8DA0A76E}"/>
              </a:ext>
            </a:extLst>
          </p:cNvPr>
          <p:cNvSpPr txBox="1"/>
          <p:nvPr/>
        </p:nvSpPr>
        <p:spPr>
          <a:xfrm>
            <a:off x="1490373" y="1614867"/>
            <a:ext cx="2205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inform</a:t>
            </a:r>
          </a:p>
        </p:txBody>
      </p:sp>
      <p:sp>
        <p:nvSpPr>
          <p:cNvPr id="70" name="U-Turn Arrow 69">
            <a:extLst>
              <a:ext uri="{FF2B5EF4-FFF2-40B4-BE49-F238E27FC236}">
                <a16:creationId xmlns:a16="http://schemas.microsoft.com/office/drawing/2014/main" id="{1EF6B55B-55BF-BAB3-45D5-281F0856ED2C}"/>
              </a:ext>
            </a:extLst>
          </p:cNvPr>
          <p:cNvSpPr/>
          <p:nvPr/>
        </p:nvSpPr>
        <p:spPr>
          <a:xfrm>
            <a:off x="3630365" y="1932394"/>
            <a:ext cx="2549053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U-Turn Arrow 68">
            <a:extLst>
              <a:ext uri="{FF2B5EF4-FFF2-40B4-BE49-F238E27FC236}">
                <a16:creationId xmlns:a16="http://schemas.microsoft.com/office/drawing/2014/main" id="{0BF7C7A9-85F6-C2DB-CCDC-E6AA80D62731}"/>
              </a:ext>
            </a:extLst>
          </p:cNvPr>
          <p:cNvSpPr/>
          <p:nvPr/>
        </p:nvSpPr>
        <p:spPr>
          <a:xfrm>
            <a:off x="1457253" y="1933517"/>
            <a:ext cx="2266964" cy="519950"/>
          </a:xfrm>
          <a:prstGeom prst="uturnArrow">
            <a:avLst>
              <a:gd name="adj1" fmla="val 4657"/>
              <a:gd name="adj2" fmla="val 16241"/>
              <a:gd name="adj3" fmla="val 31183"/>
              <a:gd name="adj4" fmla="val 19018"/>
              <a:gd name="adj5" fmla="val 100000"/>
            </a:avLst>
          </a:prstGeom>
          <a:solidFill>
            <a:srgbClr val="FFD579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9C80CF0-91BE-3ABA-3B63-D086DF20E2C9}"/>
              </a:ext>
            </a:extLst>
          </p:cNvPr>
          <p:cNvSpPr txBox="1"/>
          <p:nvPr/>
        </p:nvSpPr>
        <p:spPr>
          <a:xfrm>
            <a:off x="6112755" y="1609442"/>
            <a:ext cx="2251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causes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564284A-DA1C-3E77-2FF9-170C2978A163}"/>
              </a:ext>
            </a:extLst>
          </p:cNvPr>
          <p:cNvSpPr txBox="1"/>
          <p:nvPr/>
        </p:nvSpPr>
        <p:spPr>
          <a:xfrm>
            <a:off x="8381107" y="1616079"/>
            <a:ext cx="2167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enables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52A288-E2B8-B06A-77AB-0C58FDC06202}"/>
              </a:ext>
            </a:extLst>
          </p:cNvPr>
          <p:cNvSpPr txBox="1"/>
          <p:nvPr/>
        </p:nvSpPr>
        <p:spPr>
          <a:xfrm>
            <a:off x="4942115" y="3756519"/>
            <a:ext cx="23186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Helvetica Light" panose="020B0403020202020204" pitchFamily="34" charset="0"/>
              </a:rPr>
              <a:t>Cognitive</a:t>
            </a:r>
          </a:p>
          <a:p>
            <a:pPr algn="ctr"/>
            <a:r>
              <a:rPr lang="en-US" sz="2400" dirty="0">
                <a:latin typeface="Helvetica Light" panose="020B0403020202020204" pitchFamily="34" charset="0"/>
              </a:rPr>
              <a:t>Behavioral</a:t>
            </a:r>
          </a:p>
          <a:p>
            <a:pPr algn="ctr"/>
            <a:r>
              <a:rPr lang="en-US" sz="2400" dirty="0">
                <a:latin typeface="Helvetica Light" panose="020B0403020202020204" pitchFamily="34" charset="0"/>
              </a:rPr>
              <a:t>Social</a:t>
            </a:r>
          </a:p>
          <a:p>
            <a:pPr algn="ctr"/>
            <a:r>
              <a:rPr lang="en-US" sz="2400" dirty="0">
                <a:latin typeface="Helvetica Light" panose="020B0403020202020204" pitchFamily="34" charset="0"/>
              </a:rPr>
              <a:t>Affective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E746535-A95F-BE35-D9F7-B258C949916C}"/>
              </a:ext>
            </a:extLst>
          </p:cNvPr>
          <p:cNvCxnSpPr/>
          <p:nvPr/>
        </p:nvCxnSpPr>
        <p:spPr>
          <a:xfrm>
            <a:off x="6096000" y="3012638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1B763E0-BAAF-E6BF-091A-ED6AC9222DDC}"/>
              </a:ext>
            </a:extLst>
          </p:cNvPr>
          <p:cNvSpPr txBox="1"/>
          <p:nvPr/>
        </p:nvSpPr>
        <p:spPr>
          <a:xfrm>
            <a:off x="8874701" y="2209753"/>
            <a:ext cx="99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Light" panose="020B0403020202020204" pitchFamily="34" charset="0"/>
              </a:rPr>
              <a:t>infer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A26684B-0588-40D8-C822-B9CA139140D3}"/>
              </a:ext>
            </a:extLst>
          </p:cNvPr>
          <p:cNvCxnSpPr/>
          <p:nvPr/>
        </p:nvCxnSpPr>
        <p:spPr>
          <a:xfrm flipH="1">
            <a:off x="9078685" y="2656114"/>
            <a:ext cx="467144" cy="0"/>
          </a:xfrm>
          <a:prstGeom prst="straightConnector1">
            <a:avLst/>
          </a:prstGeom>
          <a:ln>
            <a:solidFill>
              <a:srgbClr val="FFD579"/>
            </a:solidFill>
            <a:prstDash val="dash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60622A9-6876-21C5-E52F-43A5E03ED4F7}"/>
              </a:ext>
            </a:extLst>
          </p:cNvPr>
          <p:cNvSpPr txBox="1"/>
          <p:nvPr/>
        </p:nvSpPr>
        <p:spPr>
          <a:xfrm>
            <a:off x="0" y="5675972"/>
            <a:ext cx="121913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latin typeface="Aptos Light" panose="020B0004020202020204" pitchFamily="34" charset="0"/>
              </a:rPr>
              <a:t>Learning is Effortful.</a:t>
            </a:r>
          </a:p>
        </p:txBody>
      </p:sp>
    </p:spTree>
    <p:extLst>
      <p:ext uri="{BB962C8B-B14F-4D97-AF65-F5344CB8AC3E}">
        <p14:creationId xmlns:p14="http://schemas.microsoft.com/office/powerpoint/2010/main" val="70087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9A2E0-24F3-801B-4CF4-410678EFB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uilding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82BA957B-B59B-D4E5-D800-36F8F7439EF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rcRect t="6444" b="9123"/>
          <a:stretch>
            <a:fillRect/>
          </a:stretch>
        </p:blipFill>
        <p:spPr>
          <a:xfrm>
            <a:off x="-15240" y="-13266"/>
            <a:ext cx="12207240" cy="6871266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C36C9B3D-F54E-3055-BEC2-6EA9D7B2E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5240" y="1825624"/>
            <a:ext cx="12207240" cy="5032375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Aft>
                <a:spcPts val="2400"/>
              </a:spcAft>
              <a:buNone/>
            </a:pPr>
            <a:r>
              <a:rPr lang="en-US" sz="16000" dirty="0"/>
              <a:t>Sleep</a:t>
            </a:r>
          </a:p>
        </p:txBody>
      </p:sp>
    </p:spTree>
    <p:extLst>
      <p:ext uri="{BB962C8B-B14F-4D97-AF65-F5344CB8AC3E}">
        <p14:creationId xmlns:p14="http://schemas.microsoft.com/office/powerpoint/2010/main" val="148146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hallow-Processing-Cats">
            <a:hlinkClick r:id="" action="ppaction://media"/>
            <a:extLst>
              <a:ext uri="{FF2B5EF4-FFF2-40B4-BE49-F238E27FC236}">
                <a16:creationId xmlns:a16="http://schemas.microsoft.com/office/drawing/2014/main" id="{F2C681C5-113F-8722-4A3E-7815B1E6E4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50" y="4763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027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50DF0-EED7-DB4A-4129-A7E64A5EC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1A17C7CD-134A-37F2-E29E-30247A8732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9D3BC58-C451-2A8F-AA2A-B6F7E01FF053}"/>
              </a:ext>
            </a:extLst>
          </p:cNvPr>
          <p:cNvSpPr txBox="1"/>
          <p:nvPr/>
        </p:nvSpPr>
        <p:spPr>
          <a:xfrm>
            <a:off x="0" y="122664"/>
            <a:ext cx="12192000" cy="2246769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n-US" sz="4000" dirty="0"/>
          </a:p>
          <a:p>
            <a:pPr algn="ctr"/>
            <a:r>
              <a:rPr lang="en-US" sz="6000" dirty="0">
                <a:latin typeface="Aptos Light" panose="020B0004020202020204" pitchFamily="34" charset="0"/>
              </a:rPr>
              <a:t>Attention</a:t>
            </a:r>
            <a:endParaRPr lang="en-US" sz="2000" dirty="0">
              <a:latin typeface="Aptos Light" panose="020B0004020202020204" pitchFamily="34" charset="0"/>
            </a:endParaRPr>
          </a:p>
          <a:p>
            <a:pPr algn="ctr"/>
            <a:endParaRPr lang="en-US" sz="4000" dirty="0">
              <a:latin typeface="Aptos Light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40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037539-86AC-C07E-57BD-4E0775BD5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room with a white board and a tv&#10;&#10;AI-generated content may be incorrect.">
            <a:extLst>
              <a:ext uri="{FF2B5EF4-FFF2-40B4-BE49-F238E27FC236}">
                <a16:creationId xmlns:a16="http://schemas.microsoft.com/office/drawing/2014/main" id="{2F514A28-3FC7-9BD1-FAF6-B42784D5B05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rcRect t="14255" b="12410"/>
          <a:stretch>
            <a:fillRect/>
          </a:stretch>
        </p:blipFill>
        <p:spPr>
          <a:xfrm rot="10800000">
            <a:off x="0" y="131763"/>
            <a:ext cx="12188952" cy="672623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D43ACB0D-BB77-669C-BEA2-F7AC5C9E3C97}"/>
              </a:ext>
            </a:extLst>
          </p:cNvPr>
          <p:cNvGrpSpPr/>
          <p:nvPr/>
        </p:nvGrpSpPr>
        <p:grpSpPr>
          <a:xfrm>
            <a:off x="459744" y="854312"/>
            <a:ext cx="11108651" cy="1790469"/>
            <a:chOff x="459744" y="1609442"/>
            <a:chExt cx="11108651" cy="1790469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F11225CE-2E23-3D4D-2C07-55D9A7649644}"/>
                </a:ext>
              </a:extLst>
            </p:cNvPr>
            <p:cNvSpPr/>
            <p:nvPr/>
          </p:nvSpPr>
          <p:spPr>
            <a:xfrm>
              <a:off x="2535418" y="2319146"/>
              <a:ext cx="6835734" cy="693492"/>
            </a:xfrm>
            <a:prstGeom prst="roundRect">
              <a:avLst/>
            </a:prstGeom>
            <a:solidFill>
              <a:schemeClr val="accent3">
                <a:lumMod val="75000"/>
              </a:schemeClr>
            </a:solidFill>
            <a:ln w="6350">
              <a:solidFill>
                <a:srgbClr val="FFD57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-Turn Arrow 5">
              <a:extLst>
                <a:ext uri="{FF2B5EF4-FFF2-40B4-BE49-F238E27FC236}">
                  <a16:creationId xmlns:a16="http://schemas.microsoft.com/office/drawing/2014/main" id="{B40D2369-8695-7C35-F36F-C1592CD09BE6}"/>
                </a:ext>
              </a:extLst>
            </p:cNvPr>
            <p:cNvSpPr/>
            <p:nvPr/>
          </p:nvSpPr>
          <p:spPr>
            <a:xfrm>
              <a:off x="8363489" y="1934949"/>
              <a:ext cx="2276305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U-Turn Arrow 6">
              <a:extLst>
                <a:ext uri="{FF2B5EF4-FFF2-40B4-BE49-F238E27FC236}">
                  <a16:creationId xmlns:a16="http://schemas.microsoft.com/office/drawing/2014/main" id="{89907B88-9280-14DA-2BE8-148A97DE7B9C}"/>
                </a:ext>
              </a:extLst>
            </p:cNvPr>
            <p:cNvSpPr/>
            <p:nvPr/>
          </p:nvSpPr>
          <p:spPr>
            <a:xfrm>
              <a:off x="6084944" y="1933184"/>
              <a:ext cx="2382841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91A8D5-CB17-3CB0-71F8-901433836094}"/>
                </a:ext>
              </a:extLst>
            </p:cNvPr>
            <p:cNvSpPr txBox="1"/>
            <p:nvPr/>
          </p:nvSpPr>
          <p:spPr>
            <a:xfrm>
              <a:off x="3647121" y="1620293"/>
              <a:ext cx="244887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foster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EB436DF-BB3A-8322-73E8-D64AEFE31F2B}"/>
                </a:ext>
              </a:extLst>
            </p:cNvPr>
            <p:cNvSpPr txBox="1"/>
            <p:nvPr/>
          </p:nvSpPr>
          <p:spPr>
            <a:xfrm>
              <a:off x="7359471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Learning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8C8F63-2A60-E4C4-CC42-CFB92C55C80F}"/>
                </a:ext>
              </a:extLst>
            </p:cNvPr>
            <p:cNvSpPr txBox="1"/>
            <p:nvPr/>
          </p:nvSpPr>
          <p:spPr>
            <a:xfrm>
              <a:off x="459744" y="2415026"/>
              <a:ext cx="2011680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Objectives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F5CF3F-D17A-DDFB-213E-D1EBD3C2C756}"/>
                </a:ext>
              </a:extLst>
            </p:cNvPr>
            <p:cNvSpPr txBox="1"/>
            <p:nvPr/>
          </p:nvSpPr>
          <p:spPr>
            <a:xfrm>
              <a:off x="2647356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Strategies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35B2BD1-51A3-3682-812E-E205ABB24BD2}"/>
                </a:ext>
              </a:extLst>
            </p:cNvPr>
            <p:cNvSpPr txBox="1"/>
            <p:nvPr/>
          </p:nvSpPr>
          <p:spPr>
            <a:xfrm>
              <a:off x="5046728" y="2415026"/>
              <a:ext cx="2103120" cy="98488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FFD579"/>
                  </a:solidFill>
                  <a:latin typeface="Helvetica Light" panose="020B0403020202020204" pitchFamily="34" charset="0"/>
                  <a:ea typeface="Roboto Thin" panose="02000000000000000000" pitchFamily="2" charset="0"/>
                  <a:cs typeface="Roboto Thin" panose="02000000000000000000" pitchFamily="2" charset="0"/>
                </a:rPr>
                <a:t>Processing</a:t>
              </a:r>
            </a:p>
            <a:p>
              <a:pPr algn="ctr"/>
              <a:endParaRPr lang="en-US" sz="2600" dirty="0">
                <a:latin typeface="Helvetica Light" panose="020B0403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76314F9-602B-C511-B7ED-9E9FD844335F}"/>
                </a:ext>
              </a:extLst>
            </p:cNvPr>
            <p:cNvSpPr txBox="1"/>
            <p:nvPr/>
          </p:nvSpPr>
          <p:spPr>
            <a:xfrm>
              <a:off x="9556715" y="2415026"/>
              <a:ext cx="2011680" cy="492443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2600" dirty="0">
                  <a:latin typeface="Helvetica Light" panose="020B0403020202020204" pitchFamily="34" charset="0"/>
                </a:rPr>
                <a:t>Performance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7BF2BF8-E258-F573-3626-6443FE7FBA41}"/>
                </a:ext>
              </a:extLst>
            </p:cNvPr>
            <p:cNvSpPr txBox="1"/>
            <p:nvPr/>
          </p:nvSpPr>
          <p:spPr>
            <a:xfrm>
              <a:off x="1490373" y="1614867"/>
              <a:ext cx="22057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inform</a:t>
              </a:r>
            </a:p>
          </p:txBody>
        </p:sp>
        <p:sp>
          <p:nvSpPr>
            <p:cNvPr id="16" name="U-Turn Arrow 15">
              <a:extLst>
                <a:ext uri="{FF2B5EF4-FFF2-40B4-BE49-F238E27FC236}">
                  <a16:creationId xmlns:a16="http://schemas.microsoft.com/office/drawing/2014/main" id="{49DABEEB-FCF5-544D-541D-71ECC2AFDF94}"/>
                </a:ext>
              </a:extLst>
            </p:cNvPr>
            <p:cNvSpPr/>
            <p:nvPr/>
          </p:nvSpPr>
          <p:spPr>
            <a:xfrm>
              <a:off x="3630365" y="1932394"/>
              <a:ext cx="2549053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U-Turn Arrow 16">
              <a:extLst>
                <a:ext uri="{FF2B5EF4-FFF2-40B4-BE49-F238E27FC236}">
                  <a16:creationId xmlns:a16="http://schemas.microsoft.com/office/drawing/2014/main" id="{F9AABFC4-9120-E989-A5EA-BE4589FD9651}"/>
                </a:ext>
              </a:extLst>
            </p:cNvPr>
            <p:cNvSpPr/>
            <p:nvPr/>
          </p:nvSpPr>
          <p:spPr>
            <a:xfrm>
              <a:off x="1457253" y="1933517"/>
              <a:ext cx="2266964" cy="519950"/>
            </a:xfrm>
            <a:prstGeom prst="uturnArrow">
              <a:avLst>
                <a:gd name="adj1" fmla="val 4657"/>
                <a:gd name="adj2" fmla="val 16241"/>
                <a:gd name="adj3" fmla="val 31183"/>
                <a:gd name="adj4" fmla="val 19018"/>
                <a:gd name="adj5" fmla="val 100000"/>
              </a:avLst>
            </a:prstGeom>
            <a:solidFill>
              <a:srgbClr val="FFD579"/>
            </a:solidFill>
            <a:ln w="127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C0EB536-AEAB-A9C5-84F1-E38A10248893}"/>
                </a:ext>
              </a:extLst>
            </p:cNvPr>
            <p:cNvSpPr txBox="1"/>
            <p:nvPr/>
          </p:nvSpPr>
          <p:spPr>
            <a:xfrm>
              <a:off x="6112755" y="1609442"/>
              <a:ext cx="22515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causes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89251F-6D95-AE23-FF06-963D221E7BE7}"/>
                </a:ext>
              </a:extLst>
            </p:cNvPr>
            <p:cNvSpPr txBox="1"/>
            <p:nvPr/>
          </p:nvSpPr>
          <p:spPr>
            <a:xfrm>
              <a:off x="8381107" y="1616079"/>
              <a:ext cx="21673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enables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7FD957-D78F-4C9E-2A90-DEFD854BE522}"/>
                </a:ext>
              </a:extLst>
            </p:cNvPr>
            <p:cNvSpPr txBox="1"/>
            <p:nvPr/>
          </p:nvSpPr>
          <p:spPr>
            <a:xfrm>
              <a:off x="8874701" y="2209753"/>
              <a:ext cx="992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latin typeface="Helvetica Light" panose="020B0403020202020204" pitchFamily="34" charset="0"/>
                </a:rPr>
                <a:t>infer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FFB38A3F-A228-583B-924A-642E192F0A52}"/>
                </a:ext>
              </a:extLst>
            </p:cNvPr>
            <p:cNvCxnSpPr/>
            <p:nvPr/>
          </p:nvCxnSpPr>
          <p:spPr>
            <a:xfrm flipH="1">
              <a:off x="9078685" y="2656114"/>
              <a:ext cx="467144" cy="0"/>
            </a:xfrm>
            <a:prstGeom prst="straightConnector1">
              <a:avLst/>
            </a:prstGeom>
            <a:ln>
              <a:solidFill>
                <a:srgbClr val="FFD579"/>
              </a:solidFill>
              <a:prstDash val="dash"/>
              <a:tailEnd type="triangle" w="lg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BBE523E-90D5-B9AC-FA3B-88C2AA2E822F}"/>
              </a:ext>
            </a:extLst>
          </p:cNvPr>
          <p:cNvSpPr txBox="1"/>
          <p:nvPr/>
        </p:nvSpPr>
        <p:spPr>
          <a:xfrm>
            <a:off x="0" y="2993843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FD579"/>
                </a:solidFill>
                <a:latin typeface="Aptos Light" panose="020B0004020202020204" pitchFamily="34" charset="0"/>
              </a:rPr>
              <a:t>Attention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D0B55CE-D30F-71E5-C544-B0A7D27E6573}"/>
              </a:ext>
            </a:extLst>
          </p:cNvPr>
          <p:cNvCxnSpPr/>
          <p:nvPr/>
        </p:nvCxnSpPr>
        <p:spPr>
          <a:xfrm>
            <a:off x="6096000" y="2262415"/>
            <a:ext cx="0" cy="577516"/>
          </a:xfrm>
          <a:prstGeom prst="straightConnector1">
            <a:avLst/>
          </a:prstGeom>
          <a:ln w="12700">
            <a:solidFill>
              <a:srgbClr val="FFD579"/>
            </a:solidFill>
            <a:tailEnd type="triangle" w="med" len="sm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5B3D8423-5AC7-140A-F4B0-6D879BA6E8D9}"/>
              </a:ext>
            </a:extLst>
          </p:cNvPr>
          <p:cNvSpPr txBox="1"/>
          <p:nvPr/>
        </p:nvSpPr>
        <p:spPr>
          <a:xfrm>
            <a:off x="-3048" y="4630057"/>
            <a:ext cx="121889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 Light" panose="020B0004020202020204" pitchFamily="34" charset="0"/>
              </a:rPr>
              <a:t>What is attention?  Three words.</a:t>
            </a:r>
          </a:p>
        </p:txBody>
      </p:sp>
    </p:spTree>
    <p:extLst>
      <p:ext uri="{BB962C8B-B14F-4D97-AF65-F5344CB8AC3E}">
        <p14:creationId xmlns:p14="http://schemas.microsoft.com/office/powerpoint/2010/main" val="3322863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C0A3E416-13B0-4CFE-8B85-8989D8AEFB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4714</TotalTime>
  <Words>968</Words>
  <Application>Microsoft Macintosh PowerPoint</Application>
  <PresentationFormat>Widescreen</PresentationFormat>
  <Paragraphs>305</Paragraphs>
  <Slides>39</Slides>
  <Notes>23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Aptos</vt:lpstr>
      <vt:lpstr>Aptos Light</vt:lpstr>
      <vt:lpstr>Arial</vt:lpstr>
      <vt:lpstr>Helvetica Light</vt:lpstr>
      <vt:lpstr>Office Theme</vt:lpstr>
      <vt:lpstr>PowerPoint Presentation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Attention &amp; Learning: The Science</vt:lpstr>
      <vt:lpstr>Attention &amp; Learning: The Application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Processing &amp; Learning: The Science</vt:lpstr>
      <vt:lpstr>Processing &amp; Learning: The Application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Doolittle, Peter</dc:creator>
  <cp:lastModifiedBy>Peter Doolittle</cp:lastModifiedBy>
  <cp:revision>639</cp:revision>
  <cp:lastPrinted>2026-01-09T20:28:15Z</cp:lastPrinted>
  <dcterms:created xsi:type="dcterms:W3CDTF">2024-10-14T14:58:11Z</dcterms:created>
  <dcterms:modified xsi:type="dcterms:W3CDTF">2026-08-07T19:29:53Z</dcterms:modified>
</cp:coreProperties>
</file>